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1" r:id="rId4"/>
    <p:sldId id="284" r:id="rId5"/>
    <p:sldId id="288" r:id="rId6"/>
    <p:sldId id="266" r:id="rId7"/>
    <p:sldId id="291" r:id="rId8"/>
    <p:sldId id="294" r:id="rId9"/>
    <p:sldId id="295" r:id="rId10"/>
    <p:sldId id="297" r:id="rId11"/>
    <p:sldId id="301" r:id="rId12"/>
    <p:sldId id="311" r:id="rId13"/>
    <p:sldId id="317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2779A2E4-3711-4A21-81FA-FDD55C71B15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6" y="4518123"/>
            <a:ext cx="5683264" cy="3696793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AFD53A11-6FB9-4614-B695-835F3C18F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0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3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6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53A11-6FB9-4614-B695-835F3C18FC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0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2753"/>
            <a:ext cx="7772400" cy="19065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Is the Bible Really True</a:t>
            </a:r>
            <a:r>
              <a:rPr lang="en-US" sz="4400" b="1" dirty="0" smtClean="0"/>
              <a:t>?</a:t>
            </a:r>
            <a:br>
              <a:rPr lang="en-US" sz="4400" b="1" dirty="0" smtClean="0"/>
            </a:br>
            <a:r>
              <a:rPr lang="en-US" sz="4400" b="1" dirty="0" smtClean="0"/>
              <a:t>A Study of Daniel 8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Daniel 2:19-23</a:t>
            </a:r>
            <a:endParaRPr lang="en-US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7122"/>
            <a:ext cx="820780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14  </a:t>
            </a:r>
            <a:r>
              <a:rPr lang="en-US" sz="2800" b="1" dirty="0">
                <a:solidFill>
                  <a:schemeClr val="bg1"/>
                </a:solidFill>
              </a:rPr>
              <a:t>And he said to me, "</a:t>
            </a:r>
            <a:r>
              <a:rPr lang="en-US" sz="2800" b="1" dirty="0">
                <a:solidFill>
                  <a:srgbClr val="FFFF00"/>
                </a:solidFill>
              </a:rPr>
              <a:t>For two thousand three hundred </a:t>
            </a:r>
            <a:r>
              <a:rPr lang="en-US" sz="2800" b="1" dirty="0" smtClean="0">
                <a:solidFill>
                  <a:srgbClr val="FFFF00"/>
                </a:solidFill>
              </a:rPr>
              <a:t>days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(the Hebrew says 2,300 evenings and mornings)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dirty="0">
                <a:solidFill>
                  <a:schemeClr val="bg1"/>
                </a:solidFill>
              </a:rPr>
              <a:t>then the sanctuary shall be cleansed</a:t>
            </a:r>
            <a:r>
              <a:rPr lang="en-US" sz="2800" b="1" dirty="0" smtClean="0">
                <a:solidFill>
                  <a:schemeClr val="bg1"/>
                </a:solidFill>
              </a:rPr>
              <a:t>.“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26  </a:t>
            </a:r>
            <a:r>
              <a:rPr lang="en-US" sz="2800" b="1" dirty="0">
                <a:solidFill>
                  <a:schemeClr val="bg1"/>
                </a:solidFill>
              </a:rPr>
              <a:t>"And the vision of the </a:t>
            </a:r>
            <a:r>
              <a:rPr lang="en-US" sz="2800" b="1" dirty="0">
                <a:solidFill>
                  <a:srgbClr val="FFFF00"/>
                </a:solidFill>
              </a:rPr>
              <a:t>evenings and mornings </a:t>
            </a:r>
            <a:r>
              <a:rPr lang="en-US" sz="2800" b="1" dirty="0">
                <a:solidFill>
                  <a:schemeClr val="bg1"/>
                </a:solidFill>
              </a:rPr>
              <a:t>Which was told is true; Therefore seal up the vision, For it refers to many days in the future."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27  </a:t>
            </a:r>
            <a:r>
              <a:rPr lang="en-US" sz="2800" b="1" dirty="0">
                <a:solidFill>
                  <a:schemeClr val="bg1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I, Daniel, fainted and was sick for days; </a:t>
            </a:r>
            <a:r>
              <a:rPr lang="en-US" sz="2600" b="1" dirty="0">
                <a:solidFill>
                  <a:schemeClr val="bg1"/>
                </a:solidFill>
              </a:rPr>
              <a:t>afterward I arose and went about the king's business. I was astonished by the vision, but no one understood </a:t>
            </a:r>
            <a:r>
              <a:rPr lang="en-US" sz="2600" b="1" dirty="0" smtClean="0">
                <a:solidFill>
                  <a:schemeClr val="bg1"/>
                </a:solidFill>
              </a:rPr>
              <a:t>it.</a:t>
            </a:r>
          </a:p>
          <a:p>
            <a:pPr algn="just"/>
            <a:endParaRPr lang="en-US" sz="9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Sacrifice to stop for 2,300 evenings and mornings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Seal up the vision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Daniel’s response this vision about the sacrifice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102" y="1307122"/>
            <a:ext cx="82078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20  </a:t>
            </a:r>
            <a:r>
              <a:rPr lang="en-US" sz="2800" b="1" dirty="0">
                <a:solidFill>
                  <a:srgbClr val="FFFF00"/>
                </a:solidFill>
              </a:rPr>
              <a:t>The ram </a:t>
            </a:r>
            <a:r>
              <a:rPr lang="en-US" sz="2800" b="1" dirty="0">
                <a:solidFill>
                  <a:schemeClr val="bg1"/>
                </a:solidFill>
              </a:rPr>
              <a:t>which you saw, having the </a:t>
            </a:r>
            <a:r>
              <a:rPr lang="en-US" sz="2800" b="1" dirty="0">
                <a:solidFill>
                  <a:srgbClr val="FFFF00"/>
                </a:solidFill>
              </a:rPr>
              <a:t>two horns—they are the kings of Media and Persia.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21  </a:t>
            </a:r>
            <a:r>
              <a:rPr lang="en-US" sz="2800" b="1" dirty="0">
                <a:solidFill>
                  <a:schemeClr val="bg1"/>
                </a:solidFill>
              </a:rPr>
              <a:t>And the </a:t>
            </a:r>
            <a:r>
              <a:rPr lang="en-US" sz="2800" b="1" dirty="0">
                <a:solidFill>
                  <a:srgbClr val="FFFF00"/>
                </a:solidFill>
              </a:rPr>
              <a:t>male goat is the kingdom of Greece</a:t>
            </a:r>
            <a:r>
              <a:rPr lang="en-US" sz="2800" b="1" dirty="0">
                <a:solidFill>
                  <a:schemeClr val="bg1"/>
                </a:solidFill>
              </a:rPr>
              <a:t>. The </a:t>
            </a:r>
            <a:r>
              <a:rPr lang="en-US" sz="2800" b="1" dirty="0">
                <a:solidFill>
                  <a:srgbClr val="FFFF00"/>
                </a:solidFill>
              </a:rPr>
              <a:t>large horn </a:t>
            </a:r>
            <a:r>
              <a:rPr lang="en-US" sz="2800" b="1" dirty="0">
                <a:solidFill>
                  <a:schemeClr val="bg1"/>
                </a:solidFill>
              </a:rPr>
              <a:t>that is between its eyes is the </a:t>
            </a:r>
            <a:r>
              <a:rPr lang="en-US" sz="2800" b="1" dirty="0">
                <a:solidFill>
                  <a:srgbClr val="FFFF00"/>
                </a:solidFill>
              </a:rPr>
              <a:t>first king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22  </a:t>
            </a:r>
            <a:r>
              <a:rPr lang="en-US" sz="2800" b="1" dirty="0">
                <a:solidFill>
                  <a:schemeClr val="bg1"/>
                </a:solidFill>
              </a:rPr>
              <a:t>As for the broken horn and </a:t>
            </a:r>
            <a:r>
              <a:rPr lang="en-US" sz="2800" b="1" dirty="0">
                <a:solidFill>
                  <a:srgbClr val="FFFF00"/>
                </a:solidFill>
              </a:rPr>
              <a:t>the four </a:t>
            </a:r>
            <a:r>
              <a:rPr lang="en-US" sz="2800" b="1" dirty="0">
                <a:solidFill>
                  <a:schemeClr val="bg1"/>
                </a:solidFill>
              </a:rPr>
              <a:t>that stood up in its place, </a:t>
            </a:r>
            <a:r>
              <a:rPr lang="en-US" sz="2800" b="1" dirty="0">
                <a:solidFill>
                  <a:srgbClr val="FFFF00"/>
                </a:solidFill>
              </a:rPr>
              <a:t>four kingdoms </a:t>
            </a:r>
            <a:r>
              <a:rPr lang="en-US" sz="2800" b="1" dirty="0">
                <a:solidFill>
                  <a:schemeClr val="bg1"/>
                </a:solidFill>
              </a:rPr>
              <a:t>shall arise out of that nation, but not with its </a:t>
            </a:r>
            <a:r>
              <a:rPr lang="en-US" sz="2800" b="1" dirty="0" smtClean="0">
                <a:solidFill>
                  <a:schemeClr val="bg1"/>
                </a:solidFill>
              </a:rPr>
              <a:t>power.</a:t>
            </a:r>
            <a:r>
              <a:rPr lang="en-US" sz="9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bg1"/>
                </a:solidFill>
              </a:rPr>
              <a:t> 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Ram = Medes and Persians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Male goat’s horn = first king of Greece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Four horns = four kingdoms after first king removed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Little horn to come from one of the four kingdoms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Understood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102" y="1307122"/>
            <a:ext cx="82078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550 BC—Vision seen by Daniel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536 BC—Babylon falls to Medes and Persia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536 BC—Cyrus (Persian king)—”Rebuild Jerusalem”</a:t>
            </a:r>
          </a:p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Cyrus specifically named 750 B.C. (Isa. 44, 45)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336 BC—Alexander the Great (Greece) begins rule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331 BC—Alexander defeats Persia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323 BC—Alexander dies, kingdom divided (4 parts)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200 BC—Antiochus IV (from Syria) profanes temple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167 BC—Revolt by Maccabees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165 BC—Temple is retaken, sanctified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165 BC—Exactly 2300 (evening/morning) sacrifices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FFFF00"/>
                </a:solidFill>
              </a:rPr>
              <a:t>Becoming Citizen of His Kingdom</a:t>
            </a:r>
            <a:endParaRPr lang="en-US" sz="33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 2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216857"/>
            <a:ext cx="82078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19  </a:t>
            </a:r>
            <a:r>
              <a:rPr lang="en-US" sz="2400" b="1" dirty="0">
                <a:solidFill>
                  <a:schemeClr val="bg1"/>
                </a:solidFill>
              </a:rPr>
              <a:t>Then the secret was revealed to Daniel in a night vision. So Daniel blessed the God of heaven.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20  </a:t>
            </a:r>
            <a:r>
              <a:rPr lang="en-US" sz="2400" b="1" dirty="0">
                <a:solidFill>
                  <a:schemeClr val="bg1"/>
                </a:solidFill>
              </a:rPr>
              <a:t>Daniel answered and said: "Blessed be the name of God forever and ever, For wisdom and might are His.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21  </a:t>
            </a:r>
            <a:r>
              <a:rPr lang="en-US" sz="2400" b="1" dirty="0">
                <a:solidFill>
                  <a:schemeClr val="bg1"/>
                </a:solidFill>
              </a:rPr>
              <a:t>And He changes the times and the seasons; He removes kings and raises up kings; He gives wisdom to the wise And knowledge to those who have understanding.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22  </a:t>
            </a:r>
            <a:r>
              <a:rPr lang="en-US" sz="2400" b="1" dirty="0">
                <a:solidFill>
                  <a:schemeClr val="bg1"/>
                </a:solidFill>
              </a:rPr>
              <a:t>He reveals deep and secret things; He knows what is in the darkness, And light dwells with Him.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23  </a:t>
            </a:r>
            <a:r>
              <a:rPr lang="en-US" sz="2400" b="1" dirty="0">
                <a:solidFill>
                  <a:schemeClr val="bg1"/>
                </a:solidFill>
              </a:rPr>
              <a:t>"I thank You and praise You, O God of my fathers; You have given me </a:t>
            </a:r>
            <a:r>
              <a:rPr lang="en-US" sz="2400" b="1" dirty="0" smtClean="0">
                <a:solidFill>
                  <a:schemeClr val="bg1"/>
                </a:solidFill>
              </a:rPr>
              <a:t>wisdom </a:t>
            </a:r>
            <a:r>
              <a:rPr lang="en-US" sz="2400" b="1" dirty="0">
                <a:solidFill>
                  <a:schemeClr val="bg1"/>
                </a:solidFill>
              </a:rPr>
              <a:t>and might, And have now made known to me what we asked of You, For You have made known to us the king's demand." </a:t>
            </a:r>
          </a:p>
        </p:txBody>
      </p:sp>
    </p:spTree>
    <p:extLst>
      <p:ext uri="{BB962C8B-B14F-4D97-AF65-F5344CB8AC3E}">
        <p14:creationId xmlns:p14="http://schemas.microsoft.com/office/powerpoint/2010/main" val="42730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17880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Introduction</a:t>
            </a:r>
            <a:endParaRPr lang="en-US" sz="36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7809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427872"/>
            <a:ext cx="820780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May Theme: “I AM NOT ASHAMED to Stand”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Foolish to Stand if Bible is not true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Many ways to show Bible is truly from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Today—looking at one OT prophet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Questions: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Who will be president next year?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Who will be president in 2230 A.D.?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What nations will dominate the world?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271952"/>
            <a:ext cx="8207806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  </a:t>
            </a:r>
            <a:r>
              <a:rPr lang="en-US" sz="2800" b="1" dirty="0">
                <a:solidFill>
                  <a:schemeClr val="bg1"/>
                </a:solidFill>
              </a:rPr>
              <a:t>In the third year of the reign of King Belshazzar a vision appeared to me—to me, Daniel—after the one that appeared to me the first time.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2  </a:t>
            </a:r>
            <a:r>
              <a:rPr lang="en-US" sz="2800" b="1" dirty="0">
                <a:solidFill>
                  <a:schemeClr val="bg1"/>
                </a:solidFill>
              </a:rPr>
              <a:t>I saw in the vision, and it so happened while I was looking, that I was in </a:t>
            </a:r>
            <a:r>
              <a:rPr lang="en-US" sz="2800" b="1" dirty="0" err="1">
                <a:solidFill>
                  <a:schemeClr val="bg1"/>
                </a:solidFill>
              </a:rPr>
              <a:t>Shushan</a:t>
            </a:r>
            <a:r>
              <a:rPr lang="en-US" sz="2800" b="1" dirty="0">
                <a:solidFill>
                  <a:schemeClr val="bg1"/>
                </a:solidFill>
              </a:rPr>
              <a:t>, the citadel, which is in the province of Elam; and I saw in the vision that I was by the River </a:t>
            </a:r>
            <a:r>
              <a:rPr lang="en-US" sz="2800" b="1" dirty="0" err="1" smtClean="0">
                <a:solidFill>
                  <a:schemeClr val="bg1"/>
                </a:solidFill>
              </a:rPr>
              <a:t>Ulai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900" b="1" dirty="0" smtClean="0">
                <a:solidFill>
                  <a:schemeClr val="bg1"/>
                </a:solidFill>
              </a:rPr>
              <a:t> </a:t>
            </a:r>
            <a:endParaRPr lang="en-US" sz="900" b="1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Babylonian captivity about to end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Daniel in Babylon (Elam is in “East” Babylon)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Approximate date is 550 B. C.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Babylon about to fall to the Medes &amp; Persians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7122"/>
            <a:ext cx="820780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3  </a:t>
            </a:r>
            <a:r>
              <a:rPr lang="en-US" sz="2600" b="1" dirty="0">
                <a:solidFill>
                  <a:schemeClr val="bg1"/>
                </a:solidFill>
              </a:rPr>
              <a:t>Then I lifted my eyes and saw, and there, standing beside the river, was </a:t>
            </a:r>
            <a:r>
              <a:rPr lang="en-US" sz="2600" b="1" dirty="0">
                <a:solidFill>
                  <a:srgbClr val="FFFF00"/>
                </a:solidFill>
              </a:rPr>
              <a:t>a ram which had two horns</a:t>
            </a:r>
            <a:r>
              <a:rPr lang="en-US" sz="2600" b="1" dirty="0">
                <a:solidFill>
                  <a:schemeClr val="bg1"/>
                </a:solidFill>
              </a:rPr>
              <a:t>, and the two horns were high; but one was higher than the other, and the higher one came up last.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4  </a:t>
            </a:r>
            <a:r>
              <a:rPr lang="en-US" sz="2600" b="1" dirty="0">
                <a:solidFill>
                  <a:schemeClr val="bg1"/>
                </a:solidFill>
              </a:rPr>
              <a:t>I saw </a:t>
            </a:r>
            <a:r>
              <a:rPr lang="en-US" sz="2600" b="1" dirty="0">
                <a:solidFill>
                  <a:srgbClr val="FFFF00"/>
                </a:solidFill>
              </a:rPr>
              <a:t>the ram pushing westward, northward, and southward</a:t>
            </a:r>
            <a:r>
              <a:rPr lang="en-US" sz="2600" b="1" dirty="0">
                <a:solidFill>
                  <a:schemeClr val="bg1"/>
                </a:solidFill>
              </a:rPr>
              <a:t>, so that no animal could withstand him; nor was there any that could deliver from his hand, but he did according to his will </a:t>
            </a:r>
            <a:r>
              <a:rPr lang="en-US" sz="2600" b="1" dirty="0">
                <a:solidFill>
                  <a:srgbClr val="FFFF00"/>
                </a:solidFill>
              </a:rPr>
              <a:t>and became </a:t>
            </a:r>
            <a:r>
              <a:rPr lang="en-US" sz="2600" b="1" dirty="0" smtClean="0">
                <a:solidFill>
                  <a:srgbClr val="FFFF00"/>
                </a:solidFill>
              </a:rPr>
              <a:t>great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just"/>
            <a:endParaRPr lang="en-US" sz="9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Ram with two horns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Ram’s power spreading to west, north and south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Nothing could withstand it, it became great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7122"/>
            <a:ext cx="820780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5  </a:t>
            </a:r>
            <a:r>
              <a:rPr lang="en-US" sz="2600" b="1" dirty="0">
                <a:solidFill>
                  <a:schemeClr val="bg1"/>
                </a:solidFill>
              </a:rPr>
              <a:t>And as I was considering, suddenly </a:t>
            </a:r>
            <a:r>
              <a:rPr lang="en-US" sz="2600" b="1" dirty="0">
                <a:solidFill>
                  <a:srgbClr val="FFFF00"/>
                </a:solidFill>
              </a:rPr>
              <a:t>a male goat came from the west</a:t>
            </a:r>
            <a:r>
              <a:rPr lang="en-US" sz="2600" b="1" dirty="0">
                <a:solidFill>
                  <a:schemeClr val="bg1"/>
                </a:solidFill>
              </a:rPr>
              <a:t>, across the surface of the whole earth, without touching the ground; and the goat </a:t>
            </a:r>
            <a:r>
              <a:rPr lang="en-US" sz="2600" b="1" dirty="0">
                <a:solidFill>
                  <a:srgbClr val="FFFF00"/>
                </a:solidFill>
              </a:rPr>
              <a:t>had a notable horn between his eyes</a:t>
            </a:r>
            <a:r>
              <a:rPr lang="en-US" sz="26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6  </a:t>
            </a:r>
            <a:r>
              <a:rPr lang="en-US" sz="2600" b="1" dirty="0">
                <a:solidFill>
                  <a:schemeClr val="bg1"/>
                </a:solidFill>
              </a:rPr>
              <a:t>Then he came to the ram that had two horns, which I had seen standing beside the river, and ran at him with furious power. 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7  </a:t>
            </a:r>
            <a:r>
              <a:rPr lang="en-US" sz="2600" b="1" dirty="0">
                <a:solidFill>
                  <a:schemeClr val="bg1"/>
                </a:solidFill>
              </a:rPr>
              <a:t>And I saw him confronting the ram; he was moved with rage against him, </a:t>
            </a:r>
            <a:r>
              <a:rPr lang="en-US" sz="2600" b="1" dirty="0">
                <a:solidFill>
                  <a:srgbClr val="FFFF00"/>
                </a:solidFill>
              </a:rPr>
              <a:t>attacked the ram, and broke his two horns</a:t>
            </a:r>
            <a:r>
              <a:rPr lang="en-US" sz="2600" b="1" dirty="0">
                <a:solidFill>
                  <a:schemeClr val="bg1"/>
                </a:solidFill>
              </a:rPr>
              <a:t>. There was no power in the ram to withstand him, but he </a:t>
            </a:r>
            <a:r>
              <a:rPr lang="en-US" sz="2600" b="1" dirty="0">
                <a:solidFill>
                  <a:srgbClr val="FFFF00"/>
                </a:solidFill>
              </a:rPr>
              <a:t>cast him down to the ground </a:t>
            </a:r>
            <a:r>
              <a:rPr lang="en-US" sz="2600" b="1" dirty="0">
                <a:solidFill>
                  <a:schemeClr val="bg1"/>
                </a:solidFill>
              </a:rPr>
              <a:t>and trampled him; and there was no one that could deliver the ram from his hand.</a:t>
            </a:r>
          </a:p>
        </p:txBody>
      </p:sp>
    </p:spTree>
    <p:extLst>
      <p:ext uri="{BB962C8B-B14F-4D97-AF65-F5344CB8AC3E}">
        <p14:creationId xmlns:p14="http://schemas.microsoft.com/office/powerpoint/2010/main" val="33565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7122"/>
            <a:ext cx="820780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8  </a:t>
            </a:r>
            <a:r>
              <a:rPr lang="en-US" sz="2800" b="1" dirty="0">
                <a:solidFill>
                  <a:schemeClr val="bg1"/>
                </a:solidFill>
              </a:rPr>
              <a:t>Therefore the </a:t>
            </a:r>
            <a:r>
              <a:rPr lang="en-US" sz="2800" b="1" dirty="0">
                <a:solidFill>
                  <a:srgbClr val="FFFF00"/>
                </a:solidFill>
              </a:rPr>
              <a:t>male goat grew very great</a:t>
            </a:r>
            <a:r>
              <a:rPr lang="en-US" sz="2800" b="1" dirty="0">
                <a:solidFill>
                  <a:schemeClr val="bg1"/>
                </a:solidFill>
              </a:rPr>
              <a:t>; but when he became strong, </a:t>
            </a:r>
            <a:r>
              <a:rPr lang="en-US" sz="2800" b="1" dirty="0">
                <a:solidFill>
                  <a:srgbClr val="FFFF00"/>
                </a:solidFill>
              </a:rPr>
              <a:t>the large horn was broken</a:t>
            </a:r>
            <a:r>
              <a:rPr lang="en-US" sz="2800" b="1" dirty="0">
                <a:solidFill>
                  <a:schemeClr val="bg1"/>
                </a:solidFill>
              </a:rPr>
              <a:t>, and in place of it </a:t>
            </a:r>
            <a:r>
              <a:rPr lang="en-US" sz="2800" b="1" dirty="0">
                <a:solidFill>
                  <a:srgbClr val="FFFF00"/>
                </a:solidFill>
              </a:rPr>
              <a:t>four notable ones came up </a:t>
            </a:r>
            <a:r>
              <a:rPr lang="en-US" sz="2800" b="1" dirty="0">
                <a:solidFill>
                  <a:schemeClr val="bg1"/>
                </a:solidFill>
              </a:rPr>
              <a:t>toward the four winds of heaven.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9  </a:t>
            </a:r>
            <a:r>
              <a:rPr lang="en-US" sz="2800" b="1" dirty="0">
                <a:solidFill>
                  <a:schemeClr val="bg1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out of one of them came a little horn </a:t>
            </a:r>
            <a:r>
              <a:rPr lang="en-US" sz="2800" b="1" dirty="0">
                <a:solidFill>
                  <a:schemeClr val="bg1"/>
                </a:solidFill>
              </a:rPr>
              <a:t>which grew exceedingly great toward the south, toward the east, and toward </a:t>
            </a:r>
            <a:r>
              <a:rPr lang="en-US" sz="2800" b="1" dirty="0">
                <a:solidFill>
                  <a:srgbClr val="FFFF00"/>
                </a:solidFill>
              </a:rPr>
              <a:t>the Glorious </a:t>
            </a:r>
            <a:r>
              <a:rPr lang="en-US" sz="2800" b="1" dirty="0" smtClean="0">
                <a:solidFill>
                  <a:srgbClr val="FFFF00"/>
                </a:solidFill>
              </a:rPr>
              <a:t>Land.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900" b="1" dirty="0" smtClean="0">
                <a:solidFill>
                  <a:schemeClr val="bg1"/>
                </a:solidFill>
              </a:rPr>
              <a:t> </a:t>
            </a:r>
            <a:endParaRPr lang="en-US" sz="900" b="1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Goat became great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One horn broken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Four new horns, then a fifth from one of them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That horn came south toward the Glorious Land  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307122"/>
            <a:ext cx="82078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10  </a:t>
            </a:r>
            <a:r>
              <a:rPr lang="en-US" sz="2800" b="1" dirty="0">
                <a:solidFill>
                  <a:schemeClr val="bg1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it grew up </a:t>
            </a:r>
            <a:r>
              <a:rPr lang="en-US" sz="2800" b="1" dirty="0">
                <a:solidFill>
                  <a:schemeClr val="bg1"/>
                </a:solidFill>
              </a:rPr>
              <a:t>to the host of heaven; and it cast down some of the host and some of the stars to the ground, and trampled them.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11  </a:t>
            </a:r>
            <a:r>
              <a:rPr lang="en-US" sz="2800" b="1" dirty="0">
                <a:solidFill>
                  <a:schemeClr val="bg1"/>
                </a:solidFill>
              </a:rPr>
              <a:t>He even </a:t>
            </a:r>
            <a:r>
              <a:rPr lang="en-US" sz="2800" b="1" dirty="0">
                <a:solidFill>
                  <a:srgbClr val="FFFF00"/>
                </a:solidFill>
              </a:rPr>
              <a:t>exalted himself </a:t>
            </a:r>
            <a:r>
              <a:rPr lang="en-US" sz="2800" b="1" dirty="0">
                <a:solidFill>
                  <a:schemeClr val="bg1"/>
                </a:solidFill>
              </a:rPr>
              <a:t>as high as the Prince of the host; and by him the </a:t>
            </a:r>
            <a:r>
              <a:rPr lang="en-US" sz="2800" b="1" dirty="0">
                <a:solidFill>
                  <a:srgbClr val="FFFF00"/>
                </a:solidFill>
              </a:rPr>
              <a:t>daily sacrifices </a:t>
            </a:r>
            <a:r>
              <a:rPr lang="en-US" sz="2800" b="1" dirty="0">
                <a:solidFill>
                  <a:schemeClr val="bg1"/>
                </a:solidFill>
              </a:rPr>
              <a:t>were taken away, and </a:t>
            </a:r>
            <a:r>
              <a:rPr lang="en-US" sz="2800" b="1" dirty="0">
                <a:solidFill>
                  <a:srgbClr val="FFFF00"/>
                </a:solidFill>
              </a:rPr>
              <a:t>the place of His sanctuary was cast </a:t>
            </a:r>
            <a:r>
              <a:rPr lang="en-US" sz="2800" b="1" dirty="0" smtClean="0">
                <a:solidFill>
                  <a:srgbClr val="FFFF00"/>
                </a:solidFill>
              </a:rPr>
              <a:t>down.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  <a:p>
            <a:pPr algn="just"/>
            <a:r>
              <a:rPr lang="en-US" sz="900" b="1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900" b="1" dirty="0" smtClean="0">
                <a:solidFill>
                  <a:schemeClr val="bg1"/>
                </a:solidFill>
              </a:rPr>
              <a:t> </a:t>
            </a:r>
            <a:endParaRPr lang="en-US" sz="900" b="1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Little horn grew great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Exalted himself as high as the Prince of host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Daily sacrifice was taken away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Sanctuary (temple) was cast down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1" y="435465"/>
            <a:ext cx="8322732" cy="8539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Daniel’s Vision in Daniel 8</a:t>
            </a:r>
            <a:endParaRPr lang="en-US" sz="3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760" y="1195676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687" y="1230922"/>
            <a:ext cx="820780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12  </a:t>
            </a:r>
            <a:r>
              <a:rPr lang="en-US" sz="2800" b="1" dirty="0">
                <a:solidFill>
                  <a:schemeClr val="bg1"/>
                </a:solidFill>
              </a:rPr>
              <a:t>Because of transgression, </a:t>
            </a:r>
            <a:r>
              <a:rPr lang="en-US" sz="2800" b="1" dirty="0">
                <a:solidFill>
                  <a:srgbClr val="FFFF00"/>
                </a:solidFill>
              </a:rPr>
              <a:t>an army was given over to the horn to oppose the daily sacrifices</a:t>
            </a:r>
            <a:r>
              <a:rPr lang="en-US" sz="2800" b="1" dirty="0">
                <a:solidFill>
                  <a:schemeClr val="bg1"/>
                </a:solidFill>
              </a:rPr>
              <a:t>; and </a:t>
            </a:r>
            <a:r>
              <a:rPr lang="en-US" sz="2800" b="1" dirty="0">
                <a:solidFill>
                  <a:srgbClr val="FFFF00"/>
                </a:solidFill>
              </a:rPr>
              <a:t>he cast truth down to the ground</a:t>
            </a:r>
            <a:r>
              <a:rPr lang="en-US" sz="2800" b="1" dirty="0">
                <a:solidFill>
                  <a:schemeClr val="bg1"/>
                </a:solidFill>
              </a:rPr>
              <a:t>. He did all this and prospered. </a:t>
            </a: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13  </a:t>
            </a:r>
            <a:r>
              <a:rPr lang="en-US" sz="2800" b="1" dirty="0">
                <a:solidFill>
                  <a:schemeClr val="bg1"/>
                </a:solidFill>
              </a:rPr>
              <a:t>Then I heard a holy one speaking; and another holy one said to that certain one who was speaking, "</a:t>
            </a:r>
            <a:r>
              <a:rPr lang="en-US" sz="2800" b="1" dirty="0">
                <a:solidFill>
                  <a:srgbClr val="FFFF00"/>
                </a:solidFill>
              </a:rPr>
              <a:t>How long will the vision be, concerning the daily sacrifices and the transgression of desolation</a:t>
            </a:r>
            <a:r>
              <a:rPr lang="en-US" sz="2800" b="1" dirty="0">
                <a:solidFill>
                  <a:schemeClr val="bg1"/>
                </a:solidFill>
              </a:rPr>
              <a:t>, the giving of both the sanctuary and the host to be trampled underfoot</a:t>
            </a:r>
            <a:r>
              <a:rPr lang="en-US" sz="2800" b="1" dirty="0" smtClean="0">
                <a:solidFill>
                  <a:schemeClr val="bg1"/>
                </a:solidFill>
              </a:rPr>
              <a:t>?"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900" b="1" dirty="0" smtClean="0">
                <a:solidFill>
                  <a:schemeClr val="bg1"/>
                </a:solidFill>
              </a:rPr>
              <a:t> </a:t>
            </a:r>
            <a:endParaRPr lang="en-US" sz="900" b="1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army grew great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Truth cast to ground—”How long will it last?”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1249</Words>
  <Application>Microsoft Office PowerPoint</Application>
  <PresentationFormat>On-screen Show (4:3)</PresentationFormat>
  <Paragraphs>102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Calligraphy</vt:lpstr>
      <vt:lpstr>Office Theme</vt:lpstr>
      <vt:lpstr>Is the Bible Really True? A Study of Daniel 8</vt:lpstr>
      <vt:lpstr>Daniel 2</vt:lpstr>
      <vt:lpstr>Introduction</vt:lpstr>
      <vt:lpstr>Daniel’s Vision in Daniel 8</vt:lpstr>
      <vt:lpstr>Daniel’s Vision in Daniel 8</vt:lpstr>
      <vt:lpstr>Daniel’s Vision in Daniel 8</vt:lpstr>
      <vt:lpstr>Daniel’s Vision in Daniel 8</vt:lpstr>
      <vt:lpstr>Daniel’s Vision in Daniel 8</vt:lpstr>
      <vt:lpstr>Daniel’s Vision in Daniel 8</vt:lpstr>
      <vt:lpstr>Daniel’s Vision in Daniel 8</vt:lpstr>
      <vt:lpstr>Daniel’s Vision in Daniel 8</vt:lpstr>
      <vt:lpstr>Daniel’s Vision Understood</vt:lpstr>
      <vt:lpstr>Becoming Citizen of His Kingdom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29</cp:revision>
  <cp:lastPrinted>2016-05-22T10:56:36Z</cp:lastPrinted>
  <dcterms:created xsi:type="dcterms:W3CDTF">2016-03-27T21:00:01Z</dcterms:created>
  <dcterms:modified xsi:type="dcterms:W3CDTF">2016-05-24T14:55:02Z</dcterms:modified>
</cp:coreProperties>
</file>