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87" r:id="rId3"/>
    <p:sldId id="319" r:id="rId4"/>
    <p:sldId id="315" r:id="rId5"/>
    <p:sldId id="320" r:id="rId6"/>
    <p:sldId id="321" r:id="rId7"/>
    <p:sldId id="322" r:id="rId8"/>
    <p:sldId id="318" r:id="rId9"/>
    <p:sldId id="332" r:id="rId10"/>
    <p:sldId id="290" r:id="rId11"/>
    <p:sldId id="289" r:id="rId12"/>
    <p:sldId id="316" r:id="rId13"/>
    <p:sldId id="291" r:id="rId14"/>
    <p:sldId id="323" r:id="rId15"/>
    <p:sldId id="292" r:id="rId16"/>
    <p:sldId id="324" r:id="rId17"/>
    <p:sldId id="325" r:id="rId18"/>
    <p:sldId id="326" r:id="rId19"/>
    <p:sldId id="293" r:id="rId20"/>
    <p:sldId id="294" r:id="rId21"/>
    <p:sldId id="295" r:id="rId22"/>
    <p:sldId id="277" r:id="rId23"/>
    <p:sldId id="327" r:id="rId24"/>
    <p:sldId id="329" r:id="rId25"/>
    <p:sldId id="330" r:id="rId26"/>
    <p:sldId id="331" r:id="rId27"/>
    <p:sldId id="281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979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143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78336-1BCE-41BF-904D-213081BFB67A}" type="datetimeFigureOut">
              <a:rPr lang="en-US" smtClean="0"/>
              <a:t>4/25/2016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30918-3D73-400F-B5A2-D8A80C49A3D8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9182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78336-1BCE-41BF-904D-213081BFB67A}" type="datetimeFigureOut">
              <a:rPr lang="en-US" smtClean="0"/>
              <a:t>4/25/2016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30918-3D73-400F-B5A2-D8A80C49A3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1142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78336-1BCE-41BF-904D-213081BFB67A}" type="datetimeFigureOut">
              <a:rPr lang="en-US" smtClean="0"/>
              <a:t>4/25/2016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30918-3D73-400F-B5A2-D8A80C49A3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6766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78336-1BCE-41BF-904D-213081BFB67A}" type="datetimeFigureOut">
              <a:rPr lang="en-US" smtClean="0"/>
              <a:t>4/25/2016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30918-3D73-400F-B5A2-D8A80C49A3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6829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1767" y="1508069"/>
            <a:ext cx="4513811" cy="782891"/>
          </a:xfrm>
          <a:solidFill>
            <a:schemeClr val="bg1"/>
          </a:solidFill>
          <a:effectLst>
            <a:glow rad="101600">
              <a:schemeClr val="accent1">
                <a:lumMod val="75000"/>
                <a:alpha val="40000"/>
              </a:schemeClr>
            </a:glow>
          </a:effectLst>
        </p:spPr>
        <p:txBody>
          <a:bodyPr>
            <a:noAutofit/>
          </a:bodyPr>
          <a:lstStyle>
            <a:lvl1pPr algn="ctr">
              <a:defRPr sz="5400" b="1">
                <a:solidFill>
                  <a:schemeClr val="accent1">
                    <a:lumMod val="50000"/>
                  </a:schemeClr>
                </a:solidFill>
                <a:latin typeface="+mn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125" y="2743200"/>
            <a:ext cx="8743950" cy="4114801"/>
          </a:xfrm>
        </p:spPr>
        <p:txBody>
          <a:bodyPr/>
          <a:lstStyle>
            <a:lvl1pPr>
              <a:defRPr b="1">
                <a:solidFill>
                  <a:schemeClr val="accent1">
                    <a:lumMod val="50000"/>
                  </a:schemeClr>
                </a:solidFill>
              </a:defRPr>
            </a:lvl1pPr>
            <a:lvl2pPr marL="571500" indent="-285750">
              <a:buFont typeface="Calibri" panose="020F0502020204030204" pitchFamily="34" charset="0"/>
              <a:buChar char="−"/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25022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125" y="2929812"/>
            <a:ext cx="8743950" cy="3928189"/>
          </a:xfrm>
        </p:spPr>
        <p:txBody>
          <a:bodyPr/>
          <a:lstStyle>
            <a:lvl1pPr>
              <a:defRPr b="1">
                <a:solidFill>
                  <a:schemeClr val="accent1">
                    <a:lumMod val="50000"/>
                  </a:schemeClr>
                </a:solidFill>
              </a:defRPr>
            </a:lvl1pPr>
            <a:lvl2pPr marL="571500" indent="-285750">
              <a:buFont typeface="Calibri" panose="020F0502020204030204" pitchFamily="34" charset="0"/>
              <a:buChar char="−"/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67731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78336-1BCE-41BF-904D-213081BFB67A}" type="datetimeFigureOut">
              <a:rPr lang="en-US" smtClean="0"/>
              <a:t>4/25/2016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30918-3D73-400F-B5A2-D8A80C49A3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7577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78336-1BCE-41BF-904D-213081BFB67A}" type="datetimeFigureOut">
              <a:rPr lang="en-US" smtClean="0"/>
              <a:t>4/25/2016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30918-3D73-400F-B5A2-D8A80C49A3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3971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78336-1BCE-41BF-904D-213081BFB67A}" type="datetimeFigureOut">
              <a:rPr lang="en-US" smtClean="0"/>
              <a:t>4/25/2016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30918-3D73-400F-B5A2-D8A80C49A3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254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78336-1BCE-41BF-904D-213081BFB67A}" type="datetimeFigureOut">
              <a:rPr lang="en-US" smtClean="0"/>
              <a:t>4/25/2016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30918-3D73-400F-B5A2-D8A80C49A3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719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78336-1BCE-41BF-904D-213081BFB67A}" type="datetimeFigureOut">
              <a:rPr lang="en-US" smtClean="0"/>
              <a:t>4/25/2016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30918-3D73-400F-B5A2-D8A80C49A3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8183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78336-1BCE-41BF-904D-213081BFB67A}" type="datetimeFigureOut">
              <a:rPr lang="en-US" smtClean="0"/>
              <a:t>4/25/2016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30918-3D73-400F-B5A2-D8A80C49A3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8679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678336-1BCE-41BF-904D-213081BFB67A}" type="datetimeFigureOut">
              <a:rPr lang="en-US" smtClean="0"/>
              <a:t>4/25/2016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D30918-3D73-400F-B5A2-D8A80C49A3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929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7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94162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8767" y="0"/>
            <a:ext cx="96523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6802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3688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5206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695" y="0"/>
            <a:ext cx="93880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8304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4913" y="0"/>
            <a:ext cx="96455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1593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7200" y="0"/>
            <a:ext cx="9601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902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5" y="0"/>
            <a:ext cx="94920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077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7200" y="0"/>
            <a:ext cx="9601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8154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5" y="0"/>
            <a:ext cx="94920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5027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7200" y="0"/>
            <a:ext cx="9601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8964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3240" y="0"/>
            <a:ext cx="95916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1372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4268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9794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7200" y="0"/>
            <a:ext cx="9601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5159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2514" y="0"/>
            <a:ext cx="97276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9467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1767" y="1379620"/>
            <a:ext cx="4513811" cy="1459833"/>
          </a:xfrm>
        </p:spPr>
        <p:txBody>
          <a:bodyPr tIns="73152"/>
          <a:lstStyle/>
          <a:p>
            <a:r>
              <a:rPr lang="en-US" sz="5000" dirty="0" smtClean="0"/>
              <a:t>A Learned </a:t>
            </a:r>
            <a:br>
              <a:rPr lang="en-US" sz="5000" dirty="0" smtClean="0"/>
            </a:br>
            <a:r>
              <a:rPr lang="en-US" sz="5000" dirty="0" smtClean="0"/>
              <a:t>Behavior</a:t>
            </a:r>
            <a:endParaRPr lang="en-US" sz="5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125" y="3015916"/>
            <a:ext cx="8743950" cy="3842085"/>
          </a:xfrm>
        </p:spPr>
        <p:txBody>
          <a:bodyPr>
            <a:normAutofit/>
          </a:bodyPr>
          <a:lstStyle/>
          <a:p>
            <a:r>
              <a:rPr lang="en-US" dirty="0" smtClean="0"/>
              <a:t>Learned from a Father’s Commitment</a:t>
            </a:r>
          </a:p>
          <a:p>
            <a:pPr lvl="1"/>
            <a:r>
              <a:rPr lang="en-US" dirty="0" smtClean="0"/>
              <a:t>A </a:t>
            </a:r>
            <a:r>
              <a:rPr lang="en-US" dirty="0"/>
              <a:t>godly father worships and sacrifices to the Lord regularly (1:3, 21, 28; 2:19)</a:t>
            </a:r>
          </a:p>
          <a:p>
            <a:pPr lvl="1"/>
            <a:r>
              <a:rPr lang="en-US" dirty="0" smtClean="0"/>
              <a:t>A </a:t>
            </a:r>
            <a:r>
              <a:rPr lang="en-US" dirty="0"/>
              <a:t>godly father makes worshiping and serving a priority (1:19)</a:t>
            </a:r>
          </a:p>
          <a:p>
            <a:pPr lvl="1"/>
            <a:r>
              <a:rPr lang="en-US" dirty="0" smtClean="0"/>
              <a:t>A </a:t>
            </a:r>
            <a:r>
              <a:rPr lang="en-US" dirty="0"/>
              <a:t>godly father leads his entire house in serving the Lord (1:21)</a:t>
            </a:r>
          </a:p>
          <a:p>
            <a:pPr lvl="1"/>
            <a:r>
              <a:rPr lang="en-US" dirty="0" smtClean="0"/>
              <a:t>A </a:t>
            </a:r>
            <a:r>
              <a:rPr lang="en-US" dirty="0"/>
              <a:t>godly father </a:t>
            </a:r>
            <a:r>
              <a:rPr lang="en-US" dirty="0" smtClean="0"/>
              <a:t>commits his </a:t>
            </a:r>
            <a:r>
              <a:rPr lang="en-US" dirty="0"/>
              <a:t>children to the </a:t>
            </a:r>
            <a:r>
              <a:rPr lang="en-US" dirty="0" smtClean="0"/>
              <a:t>Lord’s service </a:t>
            </a:r>
            <a:r>
              <a:rPr lang="en-US" dirty="0"/>
              <a:t>(1:24-25)</a:t>
            </a:r>
          </a:p>
          <a:p>
            <a:pPr lvl="1"/>
            <a:r>
              <a:rPr lang="en-US" dirty="0" smtClean="0"/>
              <a:t>A </a:t>
            </a:r>
            <a:r>
              <a:rPr lang="en-US" dirty="0"/>
              <a:t>child will learn how to serve the Lord from his/her father!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00751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1767" y="1379620"/>
            <a:ext cx="4513811" cy="1459833"/>
          </a:xfrm>
        </p:spPr>
        <p:txBody>
          <a:bodyPr tIns="73152"/>
          <a:lstStyle/>
          <a:p>
            <a:r>
              <a:rPr lang="en-US" sz="5000" dirty="0" smtClean="0"/>
              <a:t>A Learned </a:t>
            </a:r>
            <a:br>
              <a:rPr lang="en-US" sz="5000" dirty="0" smtClean="0"/>
            </a:br>
            <a:r>
              <a:rPr lang="en-US" sz="5000" dirty="0" smtClean="0"/>
              <a:t>Behavior</a:t>
            </a:r>
            <a:endParaRPr lang="en-US" sz="5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124" y="3015916"/>
            <a:ext cx="8905875" cy="3842085"/>
          </a:xfrm>
        </p:spPr>
        <p:txBody>
          <a:bodyPr>
            <a:normAutofit/>
          </a:bodyPr>
          <a:lstStyle/>
          <a:p>
            <a:r>
              <a:rPr lang="en-US" dirty="0" smtClean="0"/>
              <a:t>Learned from a Mother’s Lifestyle</a:t>
            </a:r>
          </a:p>
          <a:p>
            <a:pPr lvl="1"/>
            <a:r>
              <a:rPr lang="en-US" dirty="0" smtClean="0"/>
              <a:t>A </a:t>
            </a:r>
            <a:r>
              <a:rPr lang="en-US" dirty="0"/>
              <a:t>godly mother acknowledges God as Almighty in her life (1:11)</a:t>
            </a:r>
          </a:p>
          <a:p>
            <a:pPr lvl="1"/>
            <a:r>
              <a:rPr lang="en-US" dirty="0" smtClean="0"/>
              <a:t>A </a:t>
            </a:r>
            <a:r>
              <a:rPr lang="en-US" dirty="0"/>
              <a:t>godly mother recognizes </a:t>
            </a:r>
            <a:r>
              <a:rPr lang="en-US" dirty="0" smtClean="0"/>
              <a:t>her </a:t>
            </a:r>
            <a:r>
              <a:rPr lang="en-US" dirty="0"/>
              <a:t>children are from the Lord (1:20)</a:t>
            </a:r>
          </a:p>
          <a:p>
            <a:pPr lvl="1"/>
            <a:r>
              <a:rPr lang="en-US" dirty="0" smtClean="0"/>
              <a:t>A </a:t>
            </a:r>
            <a:r>
              <a:rPr lang="en-US" dirty="0"/>
              <a:t>godly mother brings her children </a:t>
            </a:r>
            <a:r>
              <a:rPr lang="en-US" dirty="0" smtClean="0"/>
              <a:t>to the Lord’s house (1:24</a:t>
            </a:r>
            <a:r>
              <a:rPr lang="en-US" dirty="0"/>
              <a:t>)</a:t>
            </a:r>
          </a:p>
          <a:p>
            <a:pPr lvl="1"/>
            <a:r>
              <a:rPr lang="en-US" dirty="0" smtClean="0"/>
              <a:t>A </a:t>
            </a:r>
            <a:r>
              <a:rPr lang="en-US" dirty="0"/>
              <a:t>godly mother </a:t>
            </a:r>
            <a:r>
              <a:rPr lang="en-US" dirty="0" smtClean="0"/>
              <a:t>trains her </a:t>
            </a:r>
            <a:r>
              <a:rPr lang="en-US" dirty="0"/>
              <a:t>children to serve the Lord (</a:t>
            </a:r>
            <a:r>
              <a:rPr lang="en-US" dirty="0" smtClean="0"/>
              <a:t>1:11,22,28</a:t>
            </a:r>
            <a:r>
              <a:rPr lang="en-US" dirty="0"/>
              <a:t>)</a:t>
            </a:r>
          </a:p>
          <a:p>
            <a:pPr lvl="1"/>
            <a:r>
              <a:rPr lang="en-US" dirty="0" smtClean="0"/>
              <a:t>A </a:t>
            </a:r>
            <a:r>
              <a:rPr lang="en-US" dirty="0"/>
              <a:t>godly mother rejoices in the service of the Lord (2:1)</a:t>
            </a:r>
          </a:p>
          <a:p>
            <a:pPr lvl="1"/>
            <a:r>
              <a:rPr lang="en-US" dirty="0" smtClean="0"/>
              <a:t>A </a:t>
            </a:r>
            <a:r>
              <a:rPr lang="en-US" dirty="0"/>
              <a:t>godly mother views herself as belonging to God, “Your maidservant” (1:11)</a:t>
            </a:r>
          </a:p>
          <a:p>
            <a:pPr lvl="1"/>
            <a:r>
              <a:rPr lang="en-US" dirty="0" smtClean="0"/>
              <a:t>A </a:t>
            </a:r>
            <a:r>
              <a:rPr lang="en-US" dirty="0"/>
              <a:t>child will learn how to serve the Lord from his/her mother</a:t>
            </a:r>
            <a:r>
              <a:rPr lang="en-US" dirty="0" smtClean="0"/>
              <a:t>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24973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1767" y="1379620"/>
            <a:ext cx="4513811" cy="1459833"/>
          </a:xfrm>
        </p:spPr>
        <p:txBody>
          <a:bodyPr tIns="73152"/>
          <a:lstStyle/>
          <a:p>
            <a:r>
              <a:rPr lang="en-US" sz="5000" dirty="0" smtClean="0"/>
              <a:t>A Learned </a:t>
            </a:r>
            <a:br>
              <a:rPr lang="en-US" sz="5000" dirty="0" smtClean="0"/>
            </a:br>
            <a:r>
              <a:rPr lang="en-US" sz="5000" dirty="0" smtClean="0"/>
              <a:t>Behavior</a:t>
            </a:r>
            <a:endParaRPr lang="en-US" sz="5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125" y="3015916"/>
            <a:ext cx="8743950" cy="3842085"/>
          </a:xfrm>
        </p:spPr>
        <p:txBody>
          <a:bodyPr>
            <a:normAutofit/>
          </a:bodyPr>
          <a:lstStyle/>
          <a:p>
            <a:r>
              <a:rPr lang="en-US" dirty="0" smtClean="0"/>
              <a:t>Learned </a:t>
            </a:r>
            <a:r>
              <a:rPr lang="en-US" dirty="0"/>
              <a:t>from a Mentor’s Trust</a:t>
            </a:r>
          </a:p>
          <a:p>
            <a:pPr lvl="1"/>
            <a:r>
              <a:rPr lang="en-US" dirty="0" smtClean="0"/>
              <a:t>A </a:t>
            </a:r>
            <a:r>
              <a:rPr lang="en-US" dirty="0"/>
              <a:t>godly mentor is eager for the word of the Lord (3:17)</a:t>
            </a:r>
          </a:p>
          <a:p>
            <a:pPr lvl="1"/>
            <a:r>
              <a:rPr lang="en-US" dirty="0" smtClean="0"/>
              <a:t>A </a:t>
            </a:r>
            <a:r>
              <a:rPr lang="en-US" dirty="0"/>
              <a:t>godly mentor trusts in the hand and work of the Lord (3:18)</a:t>
            </a:r>
          </a:p>
          <a:p>
            <a:pPr lvl="1"/>
            <a:r>
              <a:rPr lang="en-US" dirty="0" smtClean="0"/>
              <a:t>A </a:t>
            </a:r>
            <a:r>
              <a:rPr lang="en-US" dirty="0"/>
              <a:t>godly mentor teaches by words and by actions</a:t>
            </a:r>
          </a:p>
          <a:p>
            <a:pPr lvl="1"/>
            <a:r>
              <a:rPr lang="en-US" dirty="0" smtClean="0"/>
              <a:t>A </a:t>
            </a:r>
            <a:r>
              <a:rPr lang="en-US" dirty="0"/>
              <a:t>child will learn how to serve the Lord from a godly mentor!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65691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1767" y="1379620"/>
            <a:ext cx="4513811" cy="1459833"/>
          </a:xfrm>
        </p:spPr>
        <p:txBody>
          <a:bodyPr tIns="73152"/>
          <a:lstStyle/>
          <a:p>
            <a:r>
              <a:rPr lang="en-US" sz="5000" dirty="0" smtClean="0"/>
              <a:t>A Learned </a:t>
            </a:r>
            <a:br>
              <a:rPr lang="en-US" sz="5000" dirty="0" smtClean="0"/>
            </a:br>
            <a:r>
              <a:rPr lang="en-US" sz="5000" dirty="0" smtClean="0"/>
              <a:t>Behavior</a:t>
            </a:r>
            <a:endParaRPr lang="en-US" sz="5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125" y="3015916"/>
            <a:ext cx="8743950" cy="3842085"/>
          </a:xfrm>
        </p:spPr>
        <p:txBody>
          <a:bodyPr>
            <a:normAutofit/>
          </a:bodyPr>
          <a:lstStyle/>
          <a:p>
            <a:r>
              <a:rPr lang="en-US" dirty="0" smtClean="0"/>
              <a:t>A Child Applies What </a:t>
            </a:r>
            <a:r>
              <a:rPr lang="en-US" dirty="0" err="1" smtClean="0"/>
              <a:t>He/She</a:t>
            </a:r>
            <a:r>
              <a:rPr lang="en-US" dirty="0" smtClean="0"/>
              <a:t> Learns </a:t>
            </a:r>
            <a:r>
              <a:rPr lang="en-US" dirty="0"/>
              <a:t>and </a:t>
            </a:r>
            <a:r>
              <a:rPr lang="en-US" dirty="0" smtClean="0"/>
              <a:t>Lives </a:t>
            </a:r>
            <a:r>
              <a:rPr lang="en-US" dirty="0"/>
              <a:t>I</a:t>
            </a:r>
            <a:r>
              <a:rPr lang="en-US" dirty="0" smtClean="0"/>
              <a:t>t Out</a:t>
            </a:r>
            <a:endParaRPr lang="en-US" dirty="0"/>
          </a:p>
          <a:p>
            <a:pPr lvl="1"/>
            <a:r>
              <a:rPr lang="en-US" dirty="0" smtClean="0"/>
              <a:t>The </a:t>
            </a:r>
            <a:r>
              <a:rPr lang="en-US" dirty="0"/>
              <a:t>first thing said about Samuel when his parents left (2:11)</a:t>
            </a:r>
          </a:p>
          <a:p>
            <a:pPr lvl="1"/>
            <a:r>
              <a:rPr lang="en-US" dirty="0" smtClean="0"/>
              <a:t>The </a:t>
            </a:r>
            <a:r>
              <a:rPr lang="en-US" dirty="0"/>
              <a:t>note of contrast about Samuel when others were not serving (2:18)</a:t>
            </a:r>
          </a:p>
          <a:p>
            <a:pPr lvl="1"/>
            <a:r>
              <a:rPr lang="en-US" dirty="0" smtClean="0"/>
              <a:t>The </a:t>
            </a:r>
            <a:r>
              <a:rPr lang="en-US" dirty="0"/>
              <a:t>explanation of the Lord for breaking His silence in those days (3:1)</a:t>
            </a:r>
          </a:p>
          <a:p>
            <a:pPr lvl="1"/>
            <a:r>
              <a:rPr lang="en-US" dirty="0" smtClean="0"/>
              <a:t>Samuel </a:t>
            </a:r>
            <a:r>
              <a:rPr lang="en-US" dirty="0"/>
              <a:t>ministered to the Lord and served the Lord </a:t>
            </a:r>
            <a:r>
              <a:rPr lang="en-US" dirty="0" smtClean="0"/>
              <a:t>as he learned from the words and actions of others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83072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1767" y="1379620"/>
            <a:ext cx="4513811" cy="1459833"/>
          </a:xfrm>
        </p:spPr>
        <p:txBody>
          <a:bodyPr tIns="73152"/>
          <a:lstStyle/>
          <a:p>
            <a:r>
              <a:rPr lang="en-US" sz="5000" dirty="0" smtClean="0"/>
              <a:t>A Personal</a:t>
            </a:r>
            <a:br>
              <a:rPr lang="en-US" sz="5000" dirty="0" smtClean="0"/>
            </a:br>
            <a:r>
              <a:rPr lang="en-US" sz="5000" dirty="0" smtClean="0"/>
              <a:t>Commitment</a:t>
            </a:r>
            <a:endParaRPr lang="en-US" sz="5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125" y="3015916"/>
            <a:ext cx="8648423" cy="3842085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Commitment </a:t>
            </a:r>
            <a:r>
              <a:rPr lang="en-US" dirty="0"/>
              <a:t>Requires </a:t>
            </a:r>
            <a:r>
              <a:rPr lang="en-US" dirty="0" smtClean="0"/>
              <a:t>Decision</a:t>
            </a:r>
            <a:endParaRPr lang="en-US" dirty="0"/>
          </a:p>
          <a:p>
            <a:pPr lvl="1"/>
            <a:r>
              <a:rPr lang="en-US" dirty="0" smtClean="0"/>
              <a:t>May </a:t>
            </a:r>
            <a:r>
              <a:rPr lang="en-US" dirty="0"/>
              <a:t>learn to serve from parent or mentor, but it is still a personal decision</a:t>
            </a:r>
          </a:p>
          <a:p>
            <a:pPr lvl="1"/>
            <a:r>
              <a:rPr lang="en-US" dirty="0" smtClean="0"/>
              <a:t>May </a:t>
            </a:r>
            <a:r>
              <a:rPr lang="en-US" dirty="0"/>
              <a:t>be instructed to serve the Lord (3:9), but it is still a personal decision</a:t>
            </a:r>
          </a:p>
          <a:p>
            <a:r>
              <a:rPr lang="en-US" dirty="0" smtClean="0"/>
              <a:t>Commitment </a:t>
            </a:r>
            <a:r>
              <a:rPr lang="en-US" dirty="0"/>
              <a:t>Requires </a:t>
            </a:r>
            <a:r>
              <a:rPr lang="en-US" dirty="0" smtClean="0"/>
              <a:t>Dedication</a:t>
            </a:r>
            <a:endParaRPr lang="en-US" dirty="0"/>
          </a:p>
          <a:p>
            <a:pPr lvl="1"/>
            <a:r>
              <a:rPr lang="en-US" dirty="0" smtClean="0"/>
              <a:t>Dedication </a:t>
            </a:r>
            <a:r>
              <a:rPr lang="en-US" dirty="0"/>
              <a:t>begins </a:t>
            </a:r>
            <a:r>
              <a:rPr lang="en-US" dirty="0" smtClean="0"/>
              <a:t>with a servant’s  heart — “</a:t>
            </a:r>
            <a:r>
              <a:rPr lang="en-US" dirty="0"/>
              <a:t>Here I am” (3:4, 5, 6, 8, 16)</a:t>
            </a:r>
          </a:p>
          <a:p>
            <a:pPr lvl="1"/>
            <a:r>
              <a:rPr lang="en-US" dirty="0" smtClean="0"/>
              <a:t>Dedication </a:t>
            </a:r>
            <a:r>
              <a:rPr lang="en-US" dirty="0"/>
              <a:t>involves a submissive heart, eager to hear and heed (3:10)</a:t>
            </a:r>
          </a:p>
          <a:p>
            <a:r>
              <a:rPr lang="en-US" dirty="0" smtClean="0"/>
              <a:t>Commitment </a:t>
            </a:r>
            <a:r>
              <a:rPr lang="en-US" dirty="0"/>
              <a:t>Requires </a:t>
            </a:r>
            <a:r>
              <a:rPr lang="en-US" dirty="0" smtClean="0"/>
              <a:t>Development</a:t>
            </a:r>
            <a:endParaRPr lang="en-US" dirty="0"/>
          </a:p>
          <a:p>
            <a:pPr lvl="1"/>
            <a:r>
              <a:rPr lang="en-US" dirty="0" smtClean="0"/>
              <a:t>“</a:t>
            </a:r>
            <a:r>
              <a:rPr lang="en-US" dirty="0"/>
              <a:t>Even as a child” (2:18), Samuel “grew </a:t>
            </a:r>
            <a:r>
              <a:rPr lang="en-US" dirty="0" smtClean="0"/>
              <a:t>before </a:t>
            </a:r>
            <a:r>
              <a:rPr lang="en-US" dirty="0"/>
              <a:t>the Lord…in favor </a:t>
            </a:r>
            <a:r>
              <a:rPr lang="en-US" dirty="0" smtClean="0"/>
              <a:t>with </a:t>
            </a:r>
            <a:r>
              <a:rPr lang="en-US" dirty="0"/>
              <a:t>the </a:t>
            </a:r>
            <a:r>
              <a:rPr lang="en-US" dirty="0" smtClean="0"/>
              <a:t>Lord…and </a:t>
            </a:r>
            <a:r>
              <a:rPr lang="en-US" dirty="0"/>
              <a:t>[with] the Lord” (2:21, 26; 3:19</a:t>
            </a:r>
            <a:r>
              <a:rPr lang="en-US" dirty="0" smtClean="0"/>
              <a:t>)</a:t>
            </a:r>
            <a:endParaRPr lang="en-US" dirty="0"/>
          </a:p>
          <a:p>
            <a:pPr lvl="1"/>
            <a:r>
              <a:rPr lang="en-US" dirty="0" smtClean="0"/>
              <a:t>All </a:t>
            </a:r>
            <a:r>
              <a:rPr lang="en-US" dirty="0"/>
              <a:t>Christians (regardless of age) need to grow in their service to the Lord </a:t>
            </a:r>
            <a:r>
              <a:rPr lang="en-US" dirty="0" smtClean="0"/>
              <a:t>(</a:t>
            </a:r>
            <a:r>
              <a:rPr lang="en-US" dirty="0"/>
              <a:t>1 Thess. 4:1, 10; Heb. 6:1)</a:t>
            </a:r>
          </a:p>
        </p:txBody>
      </p:sp>
    </p:spTree>
    <p:extLst>
      <p:ext uri="{BB962C8B-B14F-4D97-AF65-F5344CB8AC3E}">
        <p14:creationId xmlns:p14="http://schemas.microsoft.com/office/powerpoint/2010/main" val="12696389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66531" y="2929812"/>
            <a:ext cx="8515544" cy="3928189"/>
          </a:xfrm>
        </p:spPr>
        <p:txBody>
          <a:bodyPr/>
          <a:lstStyle/>
          <a:p>
            <a:r>
              <a:rPr lang="en-US" dirty="0" smtClean="0"/>
              <a:t>Believe Jesus is God’s Son – John 20:30-31</a:t>
            </a:r>
          </a:p>
          <a:p>
            <a:r>
              <a:rPr lang="en-US" dirty="0" smtClean="0"/>
              <a:t>Repent of your sins and turn to God – Acts 2:38</a:t>
            </a:r>
          </a:p>
          <a:p>
            <a:r>
              <a:rPr lang="en-US" dirty="0" smtClean="0"/>
              <a:t>Confess your faith in Jesus – Romans 10:9-10</a:t>
            </a:r>
          </a:p>
          <a:p>
            <a:r>
              <a:rPr lang="en-US" dirty="0" smtClean="0"/>
              <a:t>Be immersed into Christ – Galatians 3:27</a:t>
            </a:r>
          </a:p>
          <a:p>
            <a:pPr lvl="1"/>
            <a:r>
              <a:rPr lang="en-US" dirty="0" smtClean="0"/>
              <a:t>God will forgive all of your sins – Acts 22:16</a:t>
            </a:r>
          </a:p>
          <a:p>
            <a:pPr lvl="1"/>
            <a:r>
              <a:rPr lang="en-US" dirty="0" smtClean="0"/>
              <a:t>God will add you to His church – Acts 2:47</a:t>
            </a:r>
          </a:p>
          <a:p>
            <a:pPr lvl="1"/>
            <a:r>
              <a:rPr lang="en-US" dirty="0" smtClean="0"/>
              <a:t>God will register you in heaven – Hebrews 12:23</a:t>
            </a:r>
          </a:p>
          <a:p>
            <a:r>
              <a:rPr lang="en-US" dirty="0" smtClean="0"/>
              <a:t>Serve the Lord faithfully – 1 Corinthians 15:58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90253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3552714" cy="9798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2526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7312" y="0"/>
            <a:ext cx="100483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1885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8358" y="1"/>
            <a:ext cx="96523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5316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229600"/>
            <a:ext cx="9485477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292" y="0"/>
            <a:ext cx="93052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2192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3116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2047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7528" y="0"/>
            <a:ext cx="95715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1885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4913" y="0"/>
            <a:ext cx="96455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4428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504</TotalTime>
  <Words>524</Words>
  <Application>Microsoft Office PowerPoint</Application>
  <PresentationFormat>On-screen Show (4:3)</PresentationFormat>
  <Paragraphs>46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1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 Learned  Behavior</vt:lpstr>
      <vt:lpstr>A Learned  Behavior</vt:lpstr>
      <vt:lpstr>A Learned  Behavior</vt:lpstr>
      <vt:lpstr>A Learned  Behavior</vt:lpstr>
      <vt:lpstr>A Personal Commitment</vt:lpstr>
      <vt:lpstr>PowerPoint Presentation</vt:lpstr>
    </vt:vector>
  </TitlesOfParts>
  <Company>Palm Beach Lakes church of Christ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</dc:creator>
  <cp:lastModifiedBy>Cindy Nelson</cp:lastModifiedBy>
  <cp:revision>40</cp:revision>
  <dcterms:created xsi:type="dcterms:W3CDTF">2016-01-16T20:57:20Z</dcterms:created>
  <dcterms:modified xsi:type="dcterms:W3CDTF">2016-04-25T13:37:44Z</dcterms:modified>
</cp:coreProperties>
</file>