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handoutMasterIdLst>
    <p:handoutMasterId r:id="rId56"/>
  </p:handoutMasterIdLst>
  <p:sldIdLst>
    <p:sldId id="256" r:id="rId2"/>
    <p:sldId id="333" r:id="rId3"/>
    <p:sldId id="264" r:id="rId4"/>
    <p:sldId id="317" r:id="rId5"/>
    <p:sldId id="319" r:id="rId6"/>
    <p:sldId id="324" r:id="rId7"/>
    <p:sldId id="321" r:id="rId8"/>
    <p:sldId id="281" r:id="rId9"/>
    <p:sldId id="322" r:id="rId10"/>
    <p:sldId id="257" r:id="rId11"/>
    <p:sldId id="323" r:id="rId12"/>
    <p:sldId id="327" r:id="rId13"/>
    <p:sldId id="268" r:id="rId14"/>
    <p:sldId id="291" r:id="rId15"/>
    <p:sldId id="292" r:id="rId16"/>
    <p:sldId id="293" r:id="rId17"/>
    <p:sldId id="274" r:id="rId18"/>
    <p:sldId id="294" r:id="rId19"/>
    <p:sldId id="328" r:id="rId20"/>
    <p:sldId id="295" r:id="rId21"/>
    <p:sldId id="271" r:id="rId22"/>
    <p:sldId id="269" r:id="rId23"/>
    <p:sldId id="296" r:id="rId24"/>
    <p:sldId id="325" r:id="rId25"/>
    <p:sldId id="297" r:id="rId26"/>
    <p:sldId id="275" r:id="rId27"/>
    <p:sldId id="298" r:id="rId28"/>
    <p:sldId id="272" r:id="rId29"/>
    <p:sldId id="283" r:id="rId30"/>
    <p:sldId id="332" r:id="rId31"/>
    <p:sldId id="284" r:id="rId32"/>
    <p:sldId id="276" r:id="rId33"/>
    <p:sldId id="299" r:id="rId34"/>
    <p:sldId id="304" r:id="rId35"/>
    <p:sldId id="307" r:id="rId36"/>
    <p:sldId id="310" r:id="rId37"/>
    <p:sldId id="285" r:id="rId38"/>
    <p:sldId id="273" r:id="rId39"/>
    <p:sldId id="286" r:id="rId40"/>
    <p:sldId id="279" r:id="rId41"/>
    <p:sldId id="287" r:id="rId42"/>
    <p:sldId id="331" r:id="rId43"/>
    <p:sldId id="288" r:id="rId44"/>
    <p:sldId id="330" r:id="rId45"/>
    <p:sldId id="289" r:id="rId46"/>
    <p:sldId id="329" r:id="rId47"/>
    <p:sldId id="258" r:id="rId48"/>
    <p:sldId id="311" r:id="rId49"/>
    <p:sldId id="312" r:id="rId50"/>
    <p:sldId id="313" r:id="rId51"/>
    <p:sldId id="314" r:id="rId52"/>
    <p:sldId id="315" r:id="rId53"/>
    <p:sldId id="316" r:id="rId5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00" autoAdjust="0"/>
    <p:restoredTop sz="92133" autoAdjust="0"/>
  </p:normalViewPr>
  <p:slideViewPr>
    <p:cSldViewPr snapToGrid="0">
      <p:cViewPr varScale="1">
        <p:scale>
          <a:sx n="105" d="100"/>
          <a:sy n="105" d="100"/>
        </p:scale>
        <p:origin x="1152" y="108"/>
      </p:cViewPr>
      <p:guideLst/>
    </p:cSldViewPr>
  </p:slideViewPr>
  <p:outlineViewPr>
    <p:cViewPr>
      <p:scale>
        <a:sx n="33" d="100"/>
        <a:sy n="33" d="100"/>
      </p:scale>
      <p:origin x="0" y="-18706"/>
    </p:cViewPr>
  </p:outlineViewPr>
  <p:notesTextViewPr>
    <p:cViewPr>
      <p:scale>
        <a:sx n="150" d="100"/>
        <a:sy n="150" d="100"/>
      </p:scale>
      <p:origin x="0" y="0"/>
    </p:cViewPr>
  </p:notesTextViewPr>
  <p:sorterViewPr>
    <p:cViewPr>
      <p:scale>
        <a:sx n="18" d="25"/>
        <a:sy n="18" d="25"/>
      </p:scale>
      <p:origin x="0" y="-976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a:p>
        </p:txBody>
      </p:sp>
      <p:sp>
        <p:nvSpPr>
          <p:cNvPr id="3" name="Date Placeholder 2"/>
          <p:cNvSpPr>
            <a:spLocks noGrp="1"/>
          </p:cNvSpPr>
          <p:nvPr>
            <p:ph type="dt" sz="quarter" idx="1"/>
          </p:nvPr>
        </p:nvSpPr>
        <p:spPr>
          <a:xfrm>
            <a:off x="3978133" y="1"/>
            <a:ext cx="3043343" cy="467072"/>
          </a:xfrm>
          <a:prstGeom prst="rect">
            <a:avLst/>
          </a:prstGeom>
        </p:spPr>
        <p:txBody>
          <a:bodyPr vert="horz" lIns="93315" tIns="46658" rIns="93315" bIns="46658" rtlCol="0"/>
          <a:lstStyle>
            <a:lvl1pPr algn="r">
              <a:defRPr sz="1200"/>
            </a:lvl1pPr>
          </a:lstStyle>
          <a:p>
            <a:fld id="{C315246E-766A-45BC-AE3D-E61D338B6791}" type="datetimeFigureOut">
              <a:rPr lang="en-US" smtClean="0"/>
              <a:t>4/17/2016</a:t>
            </a:fld>
            <a:endParaRPr lang="en-US"/>
          </a:p>
        </p:txBody>
      </p:sp>
      <p:sp>
        <p:nvSpPr>
          <p:cNvPr id="4" name="Footer Placeholder 3"/>
          <p:cNvSpPr>
            <a:spLocks noGrp="1"/>
          </p:cNvSpPr>
          <p:nvPr>
            <p:ph type="ftr" sz="quarter" idx="2"/>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1"/>
            <a:ext cx="3043343" cy="467071"/>
          </a:xfrm>
          <a:prstGeom prst="rect">
            <a:avLst/>
          </a:prstGeom>
        </p:spPr>
        <p:txBody>
          <a:bodyPr vert="horz" lIns="93315" tIns="46658" rIns="93315" bIns="46658"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238" cy="466725"/>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idx="1"/>
          </p:nvPr>
        </p:nvSpPr>
        <p:spPr>
          <a:xfrm>
            <a:off x="3978275" y="1"/>
            <a:ext cx="3043238" cy="466725"/>
          </a:xfrm>
          <a:prstGeom prst="rect">
            <a:avLst/>
          </a:prstGeom>
        </p:spPr>
        <p:txBody>
          <a:bodyPr vert="horz" lIns="91431" tIns="45715" rIns="91431" bIns="45715" rtlCol="0"/>
          <a:lstStyle>
            <a:lvl1pPr algn="r">
              <a:defRPr sz="1200"/>
            </a:lvl1pPr>
          </a:lstStyle>
          <a:p>
            <a:fld id="{5753A8A1-47D5-4C3B-B9BD-89D78B31CBB0}" type="datetimeFigureOut">
              <a:rPr lang="en-US" smtClean="0"/>
              <a:t>4/17/2016</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31" tIns="45715" rIns="91431" bIns="45715"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31" tIns="45715" rIns="91431"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376"/>
            <a:ext cx="3043238" cy="466725"/>
          </a:xfrm>
          <a:prstGeom prst="rect">
            <a:avLst/>
          </a:prstGeom>
        </p:spPr>
        <p:txBody>
          <a:bodyPr vert="horz" lIns="91431" tIns="45715" rIns="91431" bIns="45715"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6"/>
            <a:ext cx="3043238" cy="466725"/>
          </a:xfrm>
          <a:prstGeom prst="rect">
            <a:avLst/>
          </a:prstGeom>
        </p:spPr>
        <p:txBody>
          <a:bodyPr vert="horz" lIns="91431" tIns="45715" rIns="91431" bIns="45715" rtlCol="0" anchor="b"/>
          <a:lstStyle>
            <a:lvl1pPr algn="r">
              <a:defRPr sz="1200"/>
            </a:lvl1pPr>
          </a:lstStyle>
          <a:p>
            <a:fld id="{CC248955-AE05-4FFF-AF9C-F34038A47487}" type="slidenum">
              <a:rPr lang="en-US" smtClean="0"/>
              <a:t>‹#›</a:t>
            </a:fld>
            <a:endParaRPr lang="en-US"/>
          </a:p>
        </p:txBody>
      </p:sp>
    </p:spTree>
    <p:extLst>
      <p:ext uri="{BB962C8B-B14F-4D97-AF65-F5344CB8AC3E}">
        <p14:creationId xmlns:p14="http://schemas.microsoft.com/office/powerpoint/2010/main" val="165993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2</a:t>
            </a:fld>
            <a:endParaRPr lang="en-US"/>
          </a:p>
        </p:txBody>
      </p:sp>
    </p:spTree>
    <p:extLst>
      <p:ext uri="{BB962C8B-B14F-4D97-AF65-F5344CB8AC3E}">
        <p14:creationId xmlns:p14="http://schemas.microsoft.com/office/powerpoint/2010/main" val="799620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28</a:t>
            </a:fld>
            <a:endParaRPr lang="en-US"/>
          </a:p>
        </p:txBody>
      </p:sp>
    </p:spTree>
    <p:extLst>
      <p:ext uri="{BB962C8B-B14F-4D97-AF65-F5344CB8AC3E}">
        <p14:creationId xmlns:p14="http://schemas.microsoft.com/office/powerpoint/2010/main" val="84339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30</a:t>
            </a:fld>
            <a:endParaRPr lang="en-US"/>
          </a:p>
        </p:txBody>
      </p:sp>
    </p:spTree>
    <p:extLst>
      <p:ext uri="{BB962C8B-B14F-4D97-AF65-F5344CB8AC3E}">
        <p14:creationId xmlns:p14="http://schemas.microsoft.com/office/powerpoint/2010/main" val="186349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31</a:t>
            </a:fld>
            <a:endParaRPr lang="en-US"/>
          </a:p>
        </p:txBody>
      </p:sp>
    </p:spTree>
    <p:extLst>
      <p:ext uri="{BB962C8B-B14F-4D97-AF65-F5344CB8AC3E}">
        <p14:creationId xmlns:p14="http://schemas.microsoft.com/office/powerpoint/2010/main" val="1041728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32</a:t>
            </a:fld>
            <a:endParaRPr lang="en-US"/>
          </a:p>
        </p:txBody>
      </p:sp>
    </p:spTree>
    <p:extLst>
      <p:ext uri="{BB962C8B-B14F-4D97-AF65-F5344CB8AC3E}">
        <p14:creationId xmlns:p14="http://schemas.microsoft.com/office/powerpoint/2010/main" val="4257256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33</a:t>
            </a:fld>
            <a:endParaRPr lang="en-US"/>
          </a:p>
        </p:txBody>
      </p:sp>
    </p:spTree>
    <p:extLst>
      <p:ext uri="{BB962C8B-B14F-4D97-AF65-F5344CB8AC3E}">
        <p14:creationId xmlns:p14="http://schemas.microsoft.com/office/powerpoint/2010/main" val="499835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34</a:t>
            </a:fld>
            <a:endParaRPr lang="en-US"/>
          </a:p>
        </p:txBody>
      </p:sp>
    </p:spTree>
    <p:extLst>
      <p:ext uri="{BB962C8B-B14F-4D97-AF65-F5344CB8AC3E}">
        <p14:creationId xmlns:p14="http://schemas.microsoft.com/office/powerpoint/2010/main" val="33022010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35</a:t>
            </a:fld>
            <a:endParaRPr lang="en-US"/>
          </a:p>
        </p:txBody>
      </p:sp>
    </p:spTree>
    <p:extLst>
      <p:ext uri="{BB962C8B-B14F-4D97-AF65-F5344CB8AC3E}">
        <p14:creationId xmlns:p14="http://schemas.microsoft.com/office/powerpoint/2010/main" val="4226501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36</a:t>
            </a:fld>
            <a:endParaRPr lang="en-US"/>
          </a:p>
        </p:txBody>
      </p:sp>
    </p:spTree>
    <p:extLst>
      <p:ext uri="{BB962C8B-B14F-4D97-AF65-F5344CB8AC3E}">
        <p14:creationId xmlns:p14="http://schemas.microsoft.com/office/powerpoint/2010/main" val="95214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38</a:t>
            </a:fld>
            <a:endParaRPr lang="en-US"/>
          </a:p>
        </p:txBody>
      </p:sp>
    </p:spTree>
    <p:extLst>
      <p:ext uri="{BB962C8B-B14F-4D97-AF65-F5344CB8AC3E}">
        <p14:creationId xmlns:p14="http://schemas.microsoft.com/office/powerpoint/2010/main" val="2957309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40</a:t>
            </a:fld>
            <a:endParaRPr lang="en-US"/>
          </a:p>
        </p:txBody>
      </p:sp>
    </p:spTree>
    <p:extLst>
      <p:ext uri="{BB962C8B-B14F-4D97-AF65-F5344CB8AC3E}">
        <p14:creationId xmlns:p14="http://schemas.microsoft.com/office/powerpoint/2010/main" val="3808416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8</a:t>
            </a:fld>
            <a:endParaRPr lang="en-US"/>
          </a:p>
        </p:txBody>
      </p:sp>
    </p:spTree>
    <p:extLst>
      <p:ext uri="{BB962C8B-B14F-4D97-AF65-F5344CB8AC3E}">
        <p14:creationId xmlns:p14="http://schemas.microsoft.com/office/powerpoint/2010/main" val="25346448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42</a:t>
            </a:fld>
            <a:endParaRPr lang="en-US"/>
          </a:p>
        </p:txBody>
      </p:sp>
    </p:spTree>
    <p:extLst>
      <p:ext uri="{BB962C8B-B14F-4D97-AF65-F5344CB8AC3E}">
        <p14:creationId xmlns:p14="http://schemas.microsoft.com/office/powerpoint/2010/main" val="29938032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43</a:t>
            </a:fld>
            <a:endParaRPr lang="en-US"/>
          </a:p>
        </p:txBody>
      </p:sp>
    </p:spTree>
    <p:extLst>
      <p:ext uri="{BB962C8B-B14F-4D97-AF65-F5344CB8AC3E}">
        <p14:creationId xmlns:p14="http://schemas.microsoft.com/office/powerpoint/2010/main" val="40149281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44</a:t>
            </a:fld>
            <a:endParaRPr lang="en-US"/>
          </a:p>
        </p:txBody>
      </p:sp>
    </p:spTree>
    <p:extLst>
      <p:ext uri="{BB962C8B-B14F-4D97-AF65-F5344CB8AC3E}">
        <p14:creationId xmlns:p14="http://schemas.microsoft.com/office/powerpoint/2010/main" val="20757954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46</a:t>
            </a:fld>
            <a:endParaRPr lang="en-US"/>
          </a:p>
        </p:txBody>
      </p:sp>
    </p:spTree>
    <p:extLst>
      <p:ext uri="{BB962C8B-B14F-4D97-AF65-F5344CB8AC3E}">
        <p14:creationId xmlns:p14="http://schemas.microsoft.com/office/powerpoint/2010/main" val="372407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10</a:t>
            </a:fld>
            <a:endParaRPr lang="en-US"/>
          </a:p>
        </p:txBody>
      </p:sp>
    </p:spTree>
    <p:extLst>
      <p:ext uri="{BB962C8B-B14F-4D97-AF65-F5344CB8AC3E}">
        <p14:creationId xmlns:p14="http://schemas.microsoft.com/office/powerpoint/2010/main" val="4253615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12</a:t>
            </a:fld>
            <a:endParaRPr lang="en-US"/>
          </a:p>
        </p:txBody>
      </p:sp>
    </p:spTree>
    <p:extLst>
      <p:ext uri="{BB962C8B-B14F-4D97-AF65-F5344CB8AC3E}">
        <p14:creationId xmlns:p14="http://schemas.microsoft.com/office/powerpoint/2010/main" val="3911964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17</a:t>
            </a:fld>
            <a:endParaRPr lang="en-US"/>
          </a:p>
        </p:txBody>
      </p:sp>
    </p:spTree>
    <p:extLst>
      <p:ext uri="{BB962C8B-B14F-4D97-AF65-F5344CB8AC3E}">
        <p14:creationId xmlns:p14="http://schemas.microsoft.com/office/powerpoint/2010/main" val="2338107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19</a:t>
            </a:fld>
            <a:endParaRPr lang="en-US"/>
          </a:p>
        </p:txBody>
      </p:sp>
    </p:spTree>
    <p:extLst>
      <p:ext uri="{BB962C8B-B14F-4D97-AF65-F5344CB8AC3E}">
        <p14:creationId xmlns:p14="http://schemas.microsoft.com/office/powerpoint/2010/main" val="2148375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21</a:t>
            </a:fld>
            <a:endParaRPr lang="en-US"/>
          </a:p>
        </p:txBody>
      </p:sp>
    </p:spTree>
    <p:extLst>
      <p:ext uri="{BB962C8B-B14F-4D97-AF65-F5344CB8AC3E}">
        <p14:creationId xmlns:p14="http://schemas.microsoft.com/office/powerpoint/2010/main" val="1339966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24</a:t>
            </a:fld>
            <a:endParaRPr lang="en-US"/>
          </a:p>
        </p:txBody>
      </p:sp>
    </p:spTree>
    <p:extLst>
      <p:ext uri="{BB962C8B-B14F-4D97-AF65-F5344CB8AC3E}">
        <p14:creationId xmlns:p14="http://schemas.microsoft.com/office/powerpoint/2010/main" val="2824671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C248955-AE05-4FFF-AF9C-F34038A47487}" type="slidenum">
              <a:rPr lang="en-US" smtClean="0"/>
              <a:t>26</a:t>
            </a:fld>
            <a:endParaRPr lang="en-US"/>
          </a:p>
        </p:txBody>
      </p:sp>
    </p:spTree>
    <p:extLst>
      <p:ext uri="{BB962C8B-B14F-4D97-AF65-F5344CB8AC3E}">
        <p14:creationId xmlns:p14="http://schemas.microsoft.com/office/powerpoint/2010/main" val="2876519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4/17/2016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4/17/2016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4/17/2016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4/17/2016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4/17/2016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4/17/2016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4/17/2016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4/17/2016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218" y="2479427"/>
            <a:ext cx="8322733" cy="775078"/>
          </a:xfrm>
        </p:spPr>
        <p:txBody>
          <a:bodyPr>
            <a:normAutofit/>
          </a:bodyPr>
          <a:lstStyle/>
          <a:p>
            <a:r>
              <a:rPr lang="en-US" sz="4200" b="1" dirty="0" smtClean="0"/>
              <a:t>On Your Mark, Get Set, Go!</a:t>
            </a:r>
            <a:endParaRPr lang="en-US" sz="4200" dirty="0"/>
          </a:p>
        </p:txBody>
      </p:sp>
      <p:sp>
        <p:nvSpPr>
          <p:cNvPr id="3" name="Subtitle 2"/>
          <p:cNvSpPr>
            <a:spLocks noGrp="1"/>
          </p:cNvSpPr>
          <p:nvPr>
            <p:ph type="subTitle" idx="1"/>
          </p:nvPr>
        </p:nvSpPr>
        <p:spPr/>
        <p:txBody>
          <a:bodyPr/>
          <a:lstStyle/>
          <a:p>
            <a:r>
              <a:rPr lang="en-US" sz="3600" b="1" dirty="0" smtClean="0"/>
              <a:t>1 Cor. 9:24-27</a:t>
            </a:r>
            <a:endParaRPr lang="en-US" sz="3600"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1 Corinthians 9</a:t>
            </a:r>
            <a:endParaRPr lang="en-US" sz="36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4867" y="1477108"/>
            <a:ext cx="8322733" cy="4524315"/>
          </a:xfrm>
          <a:prstGeom prst="rect">
            <a:avLst/>
          </a:prstGeom>
          <a:noFill/>
        </p:spPr>
        <p:txBody>
          <a:bodyPr wrap="square" rtlCol="0">
            <a:spAutoFit/>
          </a:bodyPr>
          <a:lstStyle/>
          <a:p>
            <a:pPr algn="just"/>
            <a:r>
              <a:rPr lang="en-US" sz="2400" kern="1200" dirty="0" smtClean="0">
                <a:solidFill>
                  <a:schemeClr val="tx1"/>
                </a:solidFill>
              </a:rPr>
              <a:t>Y</a:t>
            </a:r>
            <a:r>
              <a:rPr lang="en-US" sz="2400" b="1" dirty="0" smtClean="0">
                <a:solidFill>
                  <a:schemeClr val="bg1"/>
                </a:solidFill>
              </a:rPr>
              <a:t>24  </a:t>
            </a:r>
            <a:r>
              <a:rPr lang="en-US" sz="2400" b="1" dirty="0">
                <a:solidFill>
                  <a:schemeClr val="bg1"/>
                </a:solidFill>
              </a:rPr>
              <a:t>Do you not know that those who run in a race all run, but one receives the prize? Run in such a way that you may obtain it. </a:t>
            </a:r>
          </a:p>
          <a:p>
            <a:pPr algn="just"/>
            <a:r>
              <a:rPr lang="en-US" sz="2400" b="1" dirty="0">
                <a:solidFill>
                  <a:schemeClr val="bg1"/>
                </a:solidFill>
              </a:rPr>
              <a:t>  25  And everyone who competes for the prize is temperate in all things. Now they do it to obtain a perishable crown, but we for an imperishable crown. </a:t>
            </a:r>
          </a:p>
          <a:p>
            <a:pPr algn="just"/>
            <a:r>
              <a:rPr lang="en-US" sz="2400" b="1" dirty="0">
                <a:solidFill>
                  <a:schemeClr val="bg1"/>
                </a:solidFill>
              </a:rPr>
              <a:t>  26  Therefore I run thus: not with uncertainty. </a:t>
            </a:r>
            <a:r>
              <a:rPr lang="en-US" sz="2400" b="1" dirty="0">
                <a:solidFill>
                  <a:srgbClr val="FFFF00"/>
                </a:solidFill>
              </a:rPr>
              <a:t>Thus I fight: not as one who beats the air. </a:t>
            </a:r>
          </a:p>
          <a:p>
            <a:pPr algn="just"/>
            <a:r>
              <a:rPr lang="en-US" sz="2400" b="1" dirty="0">
                <a:solidFill>
                  <a:schemeClr val="bg1"/>
                </a:solidFill>
              </a:rPr>
              <a:t>  27  But I discipline my body and bring it into subjection, lest, when I have preached to others, I myself should become disqualified</a:t>
            </a:r>
            <a:r>
              <a:rPr lang="en-US" sz="2400" b="1" dirty="0" smtClean="0">
                <a:solidFill>
                  <a:schemeClr val="bg1"/>
                </a:solidFill>
              </a:rPr>
              <a:t>.</a:t>
            </a:r>
          </a:p>
          <a:p>
            <a:pPr algn="just"/>
            <a:r>
              <a:rPr lang="en-US" sz="2400" b="1" kern="1200" dirty="0">
                <a:solidFill>
                  <a:schemeClr val="bg1"/>
                </a:solidFill>
              </a:rPr>
              <a:t>	</a:t>
            </a:r>
            <a:r>
              <a:rPr lang="en-US" sz="2400" b="1" kern="1200" dirty="0" smtClean="0">
                <a:solidFill>
                  <a:schemeClr val="bg1"/>
                </a:solidFill>
              </a:rPr>
              <a:t>				1 Cor. 9:24-27</a:t>
            </a:r>
            <a:endParaRPr lang="en-US" sz="2400" kern="1200" dirty="0">
              <a:solidFill>
                <a:schemeClr val="tx1"/>
              </a:solidFill>
            </a:endParaRPr>
          </a:p>
        </p:txBody>
      </p:sp>
    </p:spTree>
    <p:extLst>
      <p:ext uri="{BB962C8B-B14F-4D97-AF65-F5344CB8AC3E}">
        <p14:creationId xmlns:p14="http://schemas.microsoft.com/office/powerpoint/2010/main" val="4273096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Introduction of the Lesson</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400" dirty="0"/>
              <a:t> </a:t>
            </a:r>
            <a:r>
              <a:rPr lang="en-US" sz="2400" dirty="0" smtClean="0"/>
              <a:t> </a:t>
            </a:r>
            <a:r>
              <a:rPr lang="en-US" sz="2400" b="1" dirty="0" smtClean="0"/>
              <a:t>The Bible is filled with illustrations of truth</a:t>
            </a:r>
          </a:p>
          <a:p>
            <a:pPr marL="457200" indent="-223838"/>
            <a:r>
              <a:rPr lang="en-US" sz="2400" b="1" dirty="0"/>
              <a:t> </a:t>
            </a:r>
            <a:r>
              <a:rPr lang="en-US" sz="2400" b="1" dirty="0" smtClean="0"/>
              <a:t> Profound truths made understandable by simple stories</a:t>
            </a:r>
            <a:endParaRPr lang="en-US" sz="2400" b="1" dirty="0" smtClean="0">
              <a:solidFill>
                <a:srgbClr val="FFFF00"/>
              </a:solidFill>
            </a:endParaRPr>
          </a:p>
          <a:p>
            <a:pPr marL="457200" indent="-223838"/>
            <a:r>
              <a:rPr lang="en-US" sz="2400" b="1" dirty="0" smtClean="0">
                <a:solidFill>
                  <a:srgbClr val="FFFF00"/>
                </a:solidFill>
              </a:rPr>
              <a:t>  The Bible uses athletics to help us understand our live</a:t>
            </a:r>
          </a:p>
          <a:p>
            <a:pPr marL="860425" lvl="1" indent="-223838"/>
            <a:r>
              <a:rPr lang="en-US" sz="2000" b="1" dirty="0" smtClean="0"/>
              <a:t>  We are wrestlers</a:t>
            </a:r>
          </a:p>
          <a:p>
            <a:pPr marL="860425" lvl="1" indent="-223838"/>
            <a:r>
              <a:rPr lang="en-US" sz="2000" b="1" dirty="0" smtClean="0"/>
              <a:t>  We are boxers/fighters</a:t>
            </a:r>
            <a:endParaRPr lang="en-US" sz="2000" b="1" dirty="0" smtClean="0">
              <a:solidFill>
                <a:srgbClr val="FFFF00"/>
              </a:solidFill>
            </a:endParaRPr>
          </a:p>
          <a:p>
            <a:pPr marL="860425" lvl="1" indent="-223838"/>
            <a:r>
              <a:rPr lang="en-US" sz="2000" b="1" dirty="0">
                <a:solidFill>
                  <a:srgbClr val="FFFF00"/>
                </a:solidFill>
              </a:rPr>
              <a:t> </a:t>
            </a:r>
            <a:r>
              <a:rPr lang="en-US" sz="2000" b="1" dirty="0" smtClean="0">
                <a:solidFill>
                  <a:srgbClr val="FFFF00"/>
                </a:solidFill>
              </a:rPr>
              <a:t> We are runners</a:t>
            </a:r>
            <a:endParaRPr lang="en-US" sz="2400"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7348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1 Corinthians 9</a:t>
            </a:r>
            <a:endParaRPr lang="en-US" sz="36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4867" y="1477108"/>
            <a:ext cx="8322733" cy="4524315"/>
          </a:xfrm>
          <a:prstGeom prst="rect">
            <a:avLst/>
          </a:prstGeom>
          <a:noFill/>
        </p:spPr>
        <p:txBody>
          <a:bodyPr wrap="square" rtlCol="0">
            <a:spAutoFit/>
          </a:bodyPr>
          <a:lstStyle/>
          <a:p>
            <a:pPr algn="just"/>
            <a:r>
              <a:rPr lang="en-US" sz="2400" kern="1200" dirty="0" smtClean="0">
                <a:solidFill>
                  <a:schemeClr val="tx1"/>
                </a:solidFill>
              </a:rPr>
              <a:t>Y</a:t>
            </a:r>
            <a:r>
              <a:rPr lang="en-US" sz="2400" b="1" dirty="0" smtClean="0">
                <a:solidFill>
                  <a:schemeClr val="bg1"/>
                </a:solidFill>
              </a:rPr>
              <a:t>24  </a:t>
            </a:r>
            <a:r>
              <a:rPr lang="en-US" sz="2400" b="1" dirty="0">
                <a:solidFill>
                  <a:schemeClr val="bg1"/>
                </a:solidFill>
              </a:rPr>
              <a:t>Do you not know that those who run in a race all run, but one receives the prize? Run in such a way that you may obtain it. </a:t>
            </a:r>
          </a:p>
          <a:p>
            <a:pPr algn="just"/>
            <a:r>
              <a:rPr lang="en-US" sz="2400" b="1" dirty="0">
                <a:solidFill>
                  <a:schemeClr val="bg1"/>
                </a:solidFill>
              </a:rPr>
              <a:t>  25  And everyone who competes for the prize is temperate in all things. Now they do it to obtain a perishable crown, but we for an imperishable crown. </a:t>
            </a:r>
          </a:p>
          <a:p>
            <a:pPr algn="just"/>
            <a:r>
              <a:rPr lang="en-US" sz="2400" b="1" dirty="0">
                <a:solidFill>
                  <a:schemeClr val="bg1"/>
                </a:solidFill>
              </a:rPr>
              <a:t>  26  Therefore I run thus: not with uncertainty. Thus I fight: not as one who beats the air. </a:t>
            </a:r>
          </a:p>
          <a:p>
            <a:pPr algn="just"/>
            <a:r>
              <a:rPr lang="en-US" sz="2400" b="1" dirty="0">
                <a:solidFill>
                  <a:schemeClr val="bg1"/>
                </a:solidFill>
              </a:rPr>
              <a:t>  27  But I discipline my body and bring it into subjection, lest, when I have preached to others, I myself should become disqualified</a:t>
            </a:r>
            <a:r>
              <a:rPr lang="en-US" sz="2400" b="1" dirty="0" smtClean="0">
                <a:solidFill>
                  <a:schemeClr val="bg1"/>
                </a:solidFill>
              </a:rPr>
              <a:t>.</a:t>
            </a:r>
          </a:p>
          <a:p>
            <a:pPr algn="just"/>
            <a:r>
              <a:rPr lang="en-US" sz="2400" b="1" kern="1200" dirty="0">
                <a:solidFill>
                  <a:schemeClr val="bg1"/>
                </a:solidFill>
              </a:rPr>
              <a:t>	</a:t>
            </a:r>
            <a:r>
              <a:rPr lang="en-US" sz="2400" b="1" kern="1200" dirty="0" smtClean="0">
                <a:solidFill>
                  <a:schemeClr val="bg1"/>
                </a:solidFill>
              </a:rPr>
              <a:t>				1 Cor. 9:24-27</a:t>
            </a:r>
            <a:endParaRPr lang="en-US" sz="2400" kern="1200" dirty="0">
              <a:solidFill>
                <a:schemeClr val="tx1"/>
              </a:solidFill>
            </a:endParaRPr>
          </a:p>
        </p:txBody>
      </p:sp>
    </p:spTree>
    <p:extLst>
      <p:ext uri="{BB962C8B-B14F-4D97-AF65-F5344CB8AC3E}">
        <p14:creationId xmlns:p14="http://schemas.microsoft.com/office/powerpoint/2010/main" val="3051594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Rules for the Race</a:t>
            </a:r>
            <a:endParaRPr lang="en-US"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5054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Rules for the Race</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200" dirty="0">
                <a:solidFill>
                  <a:srgbClr val="FFFF00"/>
                </a:solidFill>
              </a:rPr>
              <a:t> </a:t>
            </a:r>
            <a:r>
              <a:rPr lang="en-US" sz="2200" b="1" dirty="0" smtClean="0">
                <a:solidFill>
                  <a:srgbClr val="FFFF00"/>
                </a:solidFill>
              </a:rPr>
              <a:t>You must enter the race to win</a:t>
            </a:r>
            <a:endParaRPr lang="en-US" sz="2200"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84446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Rules for the Race</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200" dirty="0"/>
              <a:t> </a:t>
            </a:r>
            <a:r>
              <a:rPr lang="en-US" sz="2200" b="1" dirty="0" smtClean="0"/>
              <a:t>You must enter the race to win</a:t>
            </a:r>
            <a:endParaRPr lang="en-US" sz="2200" b="1" dirty="0" smtClean="0">
              <a:solidFill>
                <a:srgbClr val="FFFF00"/>
              </a:solidFill>
            </a:endParaRPr>
          </a:p>
          <a:p>
            <a:pPr marL="457200" indent="-223838"/>
            <a:r>
              <a:rPr lang="en-US" sz="2200" b="1" dirty="0">
                <a:solidFill>
                  <a:srgbClr val="FFFF00"/>
                </a:solidFill>
              </a:rPr>
              <a:t> </a:t>
            </a:r>
            <a:r>
              <a:rPr lang="en-US" sz="2200" b="1" dirty="0" smtClean="0">
                <a:solidFill>
                  <a:srgbClr val="FFFF00"/>
                </a:solidFill>
              </a:rPr>
              <a:t>Everyone can enter, no training demanded before you start</a:t>
            </a:r>
            <a:endParaRPr lang="en-US" sz="2200"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8454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Rules for the Race</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200" dirty="0"/>
              <a:t> </a:t>
            </a:r>
            <a:r>
              <a:rPr lang="en-US" sz="2200" b="1" dirty="0" smtClean="0"/>
              <a:t>You must enter the race to win</a:t>
            </a:r>
          </a:p>
          <a:p>
            <a:pPr marL="457200" indent="-223838"/>
            <a:r>
              <a:rPr lang="en-US" sz="2200" b="1" dirty="0"/>
              <a:t> </a:t>
            </a:r>
            <a:r>
              <a:rPr lang="en-US" sz="2200" b="1" dirty="0" smtClean="0"/>
              <a:t>Everyone can enter, no training demanded before you start</a:t>
            </a:r>
            <a:endParaRPr lang="en-US" sz="2200" b="1" dirty="0" smtClean="0">
              <a:solidFill>
                <a:srgbClr val="FFFF00"/>
              </a:solidFill>
            </a:endParaRPr>
          </a:p>
          <a:p>
            <a:pPr marL="457200" indent="-223838"/>
            <a:r>
              <a:rPr lang="en-US" sz="2200" b="1" dirty="0" smtClean="0">
                <a:solidFill>
                  <a:srgbClr val="FFFF00"/>
                </a:solidFill>
              </a:rPr>
              <a:t> Everyone who finishes will be rewarded</a:t>
            </a:r>
            <a:endParaRPr lang="en-US" sz="2200"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79106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2 Timothy 4</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01420" y="1477108"/>
            <a:ext cx="8322733" cy="2677656"/>
          </a:xfrm>
          <a:prstGeom prst="rect">
            <a:avLst/>
          </a:prstGeom>
          <a:noFill/>
        </p:spPr>
        <p:txBody>
          <a:bodyPr wrap="square" rtlCol="0">
            <a:spAutoFit/>
          </a:bodyPr>
          <a:lstStyle/>
          <a:p>
            <a:pPr algn="just"/>
            <a:r>
              <a:rPr lang="en-US" sz="2400" b="1" dirty="0" smtClean="0">
                <a:solidFill>
                  <a:schemeClr val="bg1"/>
                </a:solidFill>
              </a:rPr>
              <a:t>  6  </a:t>
            </a:r>
            <a:r>
              <a:rPr lang="en-US" sz="2400" b="1" dirty="0">
                <a:solidFill>
                  <a:schemeClr val="bg1"/>
                </a:solidFill>
              </a:rPr>
              <a:t>For I am already being poured out as a drink offering, and the time of my departure is at hand. </a:t>
            </a:r>
          </a:p>
          <a:p>
            <a:pPr algn="just"/>
            <a:r>
              <a:rPr lang="en-US" sz="2400" b="1" dirty="0" smtClean="0">
                <a:solidFill>
                  <a:schemeClr val="bg1"/>
                </a:solidFill>
              </a:rPr>
              <a:t>  7  </a:t>
            </a:r>
            <a:r>
              <a:rPr lang="en-US" sz="2400" b="1" dirty="0">
                <a:solidFill>
                  <a:schemeClr val="bg1"/>
                </a:solidFill>
              </a:rPr>
              <a:t>I have fought the good fight, I have finished the race, I have kept the </a:t>
            </a:r>
            <a:r>
              <a:rPr lang="en-US" sz="2400" b="1" dirty="0" smtClean="0">
                <a:solidFill>
                  <a:schemeClr val="bg1"/>
                </a:solidFill>
              </a:rPr>
              <a:t>faith.</a:t>
            </a:r>
          </a:p>
          <a:p>
            <a:pPr algn="just"/>
            <a:r>
              <a:rPr lang="en-US" sz="2400" b="1" dirty="0" smtClean="0">
                <a:solidFill>
                  <a:schemeClr val="bg1"/>
                </a:solidFill>
              </a:rPr>
              <a:t>  8  </a:t>
            </a:r>
            <a:r>
              <a:rPr lang="en-US" sz="2400" b="1" dirty="0">
                <a:solidFill>
                  <a:schemeClr val="bg1"/>
                </a:solidFill>
              </a:rPr>
              <a:t>Finally, there is laid up for me the crown of righteousness, which the Lord, the righteous Judge, will give to me on that Day, </a:t>
            </a:r>
            <a:r>
              <a:rPr lang="en-US" sz="2400" b="1" dirty="0">
                <a:solidFill>
                  <a:srgbClr val="FFFF00"/>
                </a:solidFill>
              </a:rPr>
              <a:t>and not to me only </a:t>
            </a:r>
            <a:r>
              <a:rPr lang="en-US" sz="2400" b="1" dirty="0">
                <a:solidFill>
                  <a:schemeClr val="bg1"/>
                </a:solidFill>
              </a:rPr>
              <a:t>but also to </a:t>
            </a:r>
            <a:r>
              <a:rPr lang="en-US" sz="2400" b="1" dirty="0">
                <a:solidFill>
                  <a:srgbClr val="FFFF00"/>
                </a:solidFill>
              </a:rPr>
              <a:t>all</a:t>
            </a:r>
            <a:r>
              <a:rPr lang="en-US" sz="2400" b="1" dirty="0">
                <a:solidFill>
                  <a:schemeClr val="bg1"/>
                </a:solidFill>
              </a:rPr>
              <a:t> who have loved His appearing. </a:t>
            </a:r>
            <a:endParaRPr lang="en-US" sz="2400" b="1" kern="1200" dirty="0">
              <a:solidFill>
                <a:schemeClr val="bg1"/>
              </a:solidFill>
            </a:endParaRPr>
          </a:p>
        </p:txBody>
      </p:sp>
    </p:spTree>
    <p:extLst>
      <p:ext uri="{BB962C8B-B14F-4D97-AF65-F5344CB8AC3E}">
        <p14:creationId xmlns:p14="http://schemas.microsoft.com/office/powerpoint/2010/main" val="3133894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Rules for the Race</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200" dirty="0"/>
              <a:t> </a:t>
            </a:r>
            <a:r>
              <a:rPr lang="en-US" sz="2200" b="1" dirty="0" smtClean="0"/>
              <a:t>You must enter the race to win</a:t>
            </a:r>
          </a:p>
          <a:p>
            <a:pPr marL="457200" indent="-223838"/>
            <a:r>
              <a:rPr lang="en-US" sz="2200" b="1" dirty="0"/>
              <a:t> </a:t>
            </a:r>
            <a:r>
              <a:rPr lang="en-US" sz="2200" b="1" dirty="0" smtClean="0"/>
              <a:t>Everyone can enter, no training demanded before you start</a:t>
            </a:r>
          </a:p>
          <a:p>
            <a:pPr marL="457200" indent="-223838"/>
            <a:r>
              <a:rPr lang="en-US" sz="2200" b="1" dirty="0" smtClean="0"/>
              <a:t> Everyone who finishes will be rewarded</a:t>
            </a:r>
            <a:endParaRPr lang="en-US" sz="2200" b="1" dirty="0" smtClean="0">
              <a:solidFill>
                <a:srgbClr val="FFFF00"/>
              </a:solidFill>
            </a:endParaRPr>
          </a:p>
          <a:p>
            <a:pPr marL="457200" indent="-223838"/>
            <a:r>
              <a:rPr lang="en-US" sz="2200" b="1" dirty="0">
                <a:solidFill>
                  <a:srgbClr val="FFFF00"/>
                </a:solidFill>
              </a:rPr>
              <a:t> </a:t>
            </a:r>
            <a:r>
              <a:rPr lang="en-US" sz="2200" b="1" dirty="0" smtClean="0">
                <a:solidFill>
                  <a:srgbClr val="FFFF00"/>
                </a:solidFill>
              </a:rPr>
              <a:t>The reward is not a temporary garland wreath, nor a gold medal</a:t>
            </a:r>
            <a:endParaRPr lang="en-US" sz="2200"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2184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1 Corinthians 9</a:t>
            </a:r>
            <a:endParaRPr lang="en-US" sz="36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4867" y="1477108"/>
            <a:ext cx="8322733" cy="4524315"/>
          </a:xfrm>
          <a:prstGeom prst="rect">
            <a:avLst/>
          </a:prstGeom>
          <a:noFill/>
        </p:spPr>
        <p:txBody>
          <a:bodyPr wrap="square" rtlCol="0">
            <a:spAutoFit/>
          </a:bodyPr>
          <a:lstStyle/>
          <a:p>
            <a:pPr algn="just"/>
            <a:r>
              <a:rPr lang="en-US" sz="2400" kern="1200" dirty="0" smtClean="0">
                <a:solidFill>
                  <a:schemeClr val="tx1"/>
                </a:solidFill>
              </a:rPr>
              <a:t>Y</a:t>
            </a:r>
            <a:r>
              <a:rPr lang="en-US" sz="2400" b="1" dirty="0" smtClean="0">
                <a:solidFill>
                  <a:schemeClr val="bg1"/>
                </a:solidFill>
              </a:rPr>
              <a:t>24  </a:t>
            </a:r>
            <a:r>
              <a:rPr lang="en-US" sz="2400" b="1" dirty="0">
                <a:solidFill>
                  <a:schemeClr val="bg1"/>
                </a:solidFill>
              </a:rPr>
              <a:t>Do you not know that those who run in a race all run, but one receives the prize? Run in such a way that you may obtain it. </a:t>
            </a:r>
          </a:p>
          <a:p>
            <a:pPr algn="just"/>
            <a:r>
              <a:rPr lang="en-US" sz="2400" b="1" dirty="0">
                <a:solidFill>
                  <a:schemeClr val="bg1"/>
                </a:solidFill>
              </a:rPr>
              <a:t>  25  And everyone who competes for the prize is temperate in all things. </a:t>
            </a:r>
            <a:r>
              <a:rPr lang="en-US" sz="2400" b="1" dirty="0">
                <a:solidFill>
                  <a:srgbClr val="FFFF00"/>
                </a:solidFill>
              </a:rPr>
              <a:t>Now they do it to obtain a perishable crown, but we for an imperishable crown</a:t>
            </a:r>
            <a:r>
              <a:rPr lang="en-US" sz="2400" b="1" dirty="0">
                <a:solidFill>
                  <a:schemeClr val="bg1"/>
                </a:solidFill>
              </a:rPr>
              <a:t>. </a:t>
            </a:r>
          </a:p>
          <a:p>
            <a:pPr algn="just"/>
            <a:r>
              <a:rPr lang="en-US" sz="2400" b="1" dirty="0">
                <a:solidFill>
                  <a:schemeClr val="bg1"/>
                </a:solidFill>
              </a:rPr>
              <a:t>  26  Therefore I run thus: not with uncertainty. Thus I fight: not as one who beats the air. </a:t>
            </a:r>
          </a:p>
          <a:p>
            <a:pPr algn="just"/>
            <a:r>
              <a:rPr lang="en-US" sz="2400" b="1" dirty="0">
                <a:solidFill>
                  <a:schemeClr val="bg1"/>
                </a:solidFill>
              </a:rPr>
              <a:t>  27  But I discipline my body and bring it into subjection, lest, when I have preached to others, I myself should become disqualified</a:t>
            </a:r>
            <a:r>
              <a:rPr lang="en-US" sz="2400" b="1" dirty="0" smtClean="0">
                <a:solidFill>
                  <a:schemeClr val="bg1"/>
                </a:solidFill>
              </a:rPr>
              <a:t>.</a:t>
            </a:r>
          </a:p>
          <a:p>
            <a:pPr algn="just"/>
            <a:r>
              <a:rPr lang="en-US" sz="2400" b="1" kern="1200" dirty="0">
                <a:solidFill>
                  <a:schemeClr val="bg1"/>
                </a:solidFill>
              </a:rPr>
              <a:t>	</a:t>
            </a:r>
            <a:r>
              <a:rPr lang="en-US" sz="2400" b="1" kern="1200" dirty="0" smtClean="0">
                <a:solidFill>
                  <a:schemeClr val="bg1"/>
                </a:solidFill>
              </a:rPr>
              <a:t>				1 Cor. 9:24-27</a:t>
            </a:r>
            <a:endParaRPr lang="en-US" sz="2400" kern="1200" dirty="0">
              <a:solidFill>
                <a:schemeClr val="tx1"/>
              </a:solidFill>
            </a:endParaRPr>
          </a:p>
        </p:txBody>
      </p:sp>
    </p:spTree>
    <p:extLst>
      <p:ext uri="{BB962C8B-B14F-4D97-AF65-F5344CB8AC3E}">
        <p14:creationId xmlns:p14="http://schemas.microsoft.com/office/powerpoint/2010/main" val="3455424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1 Corinthians 9</a:t>
            </a:r>
            <a:endParaRPr lang="en-US" sz="36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4867" y="1477108"/>
            <a:ext cx="8322733" cy="4524315"/>
          </a:xfrm>
          <a:prstGeom prst="rect">
            <a:avLst/>
          </a:prstGeom>
          <a:noFill/>
        </p:spPr>
        <p:txBody>
          <a:bodyPr wrap="square" rtlCol="0">
            <a:spAutoFit/>
          </a:bodyPr>
          <a:lstStyle/>
          <a:p>
            <a:pPr algn="just"/>
            <a:r>
              <a:rPr lang="en-US" sz="2400" kern="1200" dirty="0" smtClean="0">
                <a:solidFill>
                  <a:schemeClr val="tx1"/>
                </a:solidFill>
              </a:rPr>
              <a:t>Y</a:t>
            </a:r>
            <a:r>
              <a:rPr lang="en-US" sz="2400" b="1" dirty="0" smtClean="0">
                <a:solidFill>
                  <a:schemeClr val="bg1"/>
                </a:solidFill>
              </a:rPr>
              <a:t>24  </a:t>
            </a:r>
            <a:r>
              <a:rPr lang="en-US" sz="2400" b="1" dirty="0">
                <a:solidFill>
                  <a:schemeClr val="bg1"/>
                </a:solidFill>
              </a:rPr>
              <a:t>Do you not know that those who run in a race all run, but one receives the prize? Run in such a way that you may obtain it. </a:t>
            </a:r>
          </a:p>
          <a:p>
            <a:pPr algn="just"/>
            <a:r>
              <a:rPr lang="en-US" sz="2400" b="1" dirty="0">
                <a:solidFill>
                  <a:schemeClr val="bg1"/>
                </a:solidFill>
              </a:rPr>
              <a:t>  25  And everyone who competes for the prize is temperate in all things. Now they do it to obtain a perishable crown, but we for an imperishable crown. </a:t>
            </a:r>
          </a:p>
          <a:p>
            <a:pPr algn="just"/>
            <a:r>
              <a:rPr lang="en-US" sz="2400" b="1" dirty="0">
                <a:solidFill>
                  <a:schemeClr val="bg1"/>
                </a:solidFill>
              </a:rPr>
              <a:t>  26  Therefore I run thus: not with uncertainty. Thus I fight: not as one who beats the air. </a:t>
            </a:r>
          </a:p>
          <a:p>
            <a:pPr algn="just"/>
            <a:r>
              <a:rPr lang="en-US" sz="2400" b="1" dirty="0">
                <a:solidFill>
                  <a:schemeClr val="bg1"/>
                </a:solidFill>
              </a:rPr>
              <a:t>  27  But I discipline my body and bring it into subjection, lest, when I have preached to others, I myself should become disqualified</a:t>
            </a:r>
            <a:r>
              <a:rPr lang="en-US" sz="2400" b="1" dirty="0" smtClean="0">
                <a:solidFill>
                  <a:schemeClr val="bg1"/>
                </a:solidFill>
              </a:rPr>
              <a:t>.</a:t>
            </a:r>
          </a:p>
          <a:p>
            <a:pPr algn="just"/>
            <a:r>
              <a:rPr lang="en-US" sz="2400" b="1" kern="1200" dirty="0">
                <a:solidFill>
                  <a:schemeClr val="bg1"/>
                </a:solidFill>
              </a:rPr>
              <a:t>	</a:t>
            </a:r>
            <a:r>
              <a:rPr lang="en-US" sz="2400" b="1" kern="1200" dirty="0" smtClean="0">
                <a:solidFill>
                  <a:schemeClr val="bg1"/>
                </a:solidFill>
              </a:rPr>
              <a:t>				1 Cor. 9:24-27</a:t>
            </a:r>
            <a:endParaRPr lang="en-US" sz="2400" kern="1200" dirty="0">
              <a:solidFill>
                <a:schemeClr val="tx1"/>
              </a:solidFill>
            </a:endParaRPr>
          </a:p>
        </p:txBody>
      </p:sp>
    </p:spTree>
    <p:extLst>
      <p:ext uri="{BB962C8B-B14F-4D97-AF65-F5344CB8AC3E}">
        <p14:creationId xmlns:p14="http://schemas.microsoft.com/office/powerpoint/2010/main" val="3062529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Rules for the Race</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200" dirty="0"/>
              <a:t> </a:t>
            </a:r>
            <a:r>
              <a:rPr lang="en-US" sz="2200" b="1" dirty="0" smtClean="0"/>
              <a:t>You must enter the race to win</a:t>
            </a:r>
          </a:p>
          <a:p>
            <a:pPr marL="457200" indent="-223838"/>
            <a:r>
              <a:rPr lang="en-US" sz="2200" b="1" dirty="0"/>
              <a:t> </a:t>
            </a:r>
            <a:r>
              <a:rPr lang="en-US" sz="2200" b="1" dirty="0" smtClean="0"/>
              <a:t>Everyone can enter, no training demanded before you start</a:t>
            </a:r>
          </a:p>
          <a:p>
            <a:pPr marL="457200" indent="-223838"/>
            <a:r>
              <a:rPr lang="en-US" sz="2200" b="1" dirty="0" smtClean="0"/>
              <a:t> Everyone who finishes will be rewarded</a:t>
            </a:r>
          </a:p>
          <a:p>
            <a:pPr marL="457200" indent="-223838"/>
            <a:r>
              <a:rPr lang="en-US" sz="2200" b="1" dirty="0"/>
              <a:t> </a:t>
            </a:r>
            <a:r>
              <a:rPr lang="en-US" sz="2200" b="1" dirty="0" smtClean="0"/>
              <a:t>The reward is not a temporary garland wreath, nor a gold medal</a:t>
            </a:r>
          </a:p>
          <a:p>
            <a:pPr marL="457200" indent="-223838"/>
            <a:r>
              <a:rPr lang="en-US" sz="2200" b="1" dirty="0"/>
              <a:t> </a:t>
            </a:r>
            <a:r>
              <a:rPr lang="en-US" sz="2200" b="1" dirty="0" smtClean="0">
                <a:solidFill>
                  <a:srgbClr val="FFFF00"/>
                </a:solidFill>
              </a:rPr>
              <a:t>Must run the race according to all rules, no shortcuts</a:t>
            </a:r>
            <a:endParaRPr lang="en-US" sz="2200"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70168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Galatians 6</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4867" y="1477108"/>
            <a:ext cx="8322733" cy="1569660"/>
          </a:xfrm>
          <a:prstGeom prst="rect">
            <a:avLst/>
          </a:prstGeom>
          <a:noFill/>
        </p:spPr>
        <p:txBody>
          <a:bodyPr wrap="square" rtlCol="0">
            <a:spAutoFit/>
          </a:bodyPr>
          <a:lstStyle/>
          <a:p>
            <a:pPr algn="just"/>
            <a:r>
              <a:rPr lang="en-US" sz="2400" b="1" kern="1200" dirty="0" smtClean="0">
                <a:solidFill>
                  <a:schemeClr val="bg1"/>
                </a:solidFill>
              </a:rPr>
              <a:t>  1</a:t>
            </a:r>
            <a:r>
              <a:rPr lang="en-US" sz="2400" b="1" dirty="0" smtClean="0">
                <a:solidFill>
                  <a:schemeClr val="bg1"/>
                </a:solidFill>
              </a:rPr>
              <a:t>5  </a:t>
            </a:r>
            <a:r>
              <a:rPr lang="en-US" sz="2400" b="1" dirty="0">
                <a:solidFill>
                  <a:schemeClr val="bg1"/>
                </a:solidFill>
              </a:rPr>
              <a:t>For in Christ Jesus neither circumcision nor uncircumcision avails anything, but a new creation. </a:t>
            </a:r>
          </a:p>
          <a:p>
            <a:pPr algn="just"/>
            <a:r>
              <a:rPr lang="en-US" sz="2400" b="1" dirty="0" smtClean="0">
                <a:solidFill>
                  <a:schemeClr val="bg1"/>
                </a:solidFill>
              </a:rPr>
              <a:t>  16  </a:t>
            </a:r>
            <a:r>
              <a:rPr lang="en-US" sz="2400" b="1" dirty="0">
                <a:solidFill>
                  <a:schemeClr val="bg1"/>
                </a:solidFill>
              </a:rPr>
              <a:t>And as many as walk </a:t>
            </a:r>
            <a:r>
              <a:rPr lang="en-US" sz="2400" b="1" dirty="0">
                <a:solidFill>
                  <a:srgbClr val="FFFF00"/>
                </a:solidFill>
              </a:rPr>
              <a:t>according to this rule</a:t>
            </a:r>
            <a:r>
              <a:rPr lang="en-US" sz="2400" b="1" dirty="0">
                <a:solidFill>
                  <a:schemeClr val="bg1"/>
                </a:solidFill>
              </a:rPr>
              <a:t>, peace and mercy be upon them, and upon the Israel of God. </a:t>
            </a:r>
            <a:endParaRPr lang="en-US" sz="2400" b="1" kern="1200" dirty="0">
              <a:solidFill>
                <a:schemeClr val="bg1"/>
              </a:solidFill>
            </a:endParaRPr>
          </a:p>
        </p:txBody>
      </p:sp>
    </p:spTree>
    <p:extLst>
      <p:ext uri="{BB962C8B-B14F-4D97-AF65-F5344CB8AC3E}">
        <p14:creationId xmlns:p14="http://schemas.microsoft.com/office/powerpoint/2010/main" val="8781036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78015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sp>
        <p:nvSpPr>
          <p:cNvPr id="3" name="Content Placeholder 2"/>
          <p:cNvSpPr>
            <a:spLocks noGrp="1"/>
          </p:cNvSpPr>
          <p:nvPr>
            <p:ph idx="1"/>
          </p:nvPr>
        </p:nvSpPr>
        <p:spPr>
          <a:xfrm>
            <a:off x="456240" y="1436183"/>
            <a:ext cx="8229600" cy="4962699"/>
          </a:xfrm>
        </p:spPr>
        <p:txBody>
          <a:bodyPr>
            <a:noAutofit/>
          </a:bodyPr>
          <a:lstStyle/>
          <a:p>
            <a:pPr marL="457200" indent="-223838"/>
            <a:r>
              <a:rPr lang="en-US" sz="2400" b="1" dirty="0" smtClean="0">
                <a:solidFill>
                  <a:srgbClr val="FFFF00"/>
                </a:solidFill>
              </a:rPr>
              <a:t> Know the rules, obey them</a:t>
            </a:r>
            <a:endParaRPr lang="en-US" sz="24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8942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1 Corinthians 9</a:t>
            </a:r>
            <a:endParaRPr lang="en-US" sz="36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4867" y="1477108"/>
            <a:ext cx="8322733" cy="4524315"/>
          </a:xfrm>
          <a:prstGeom prst="rect">
            <a:avLst/>
          </a:prstGeom>
          <a:noFill/>
        </p:spPr>
        <p:txBody>
          <a:bodyPr wrap="square" rtlCol="0">
            <a:spAutoFit/>
          </a:bodyPr>
          <a:lstStyle/>
          <a:p>
            <a:pPr algn="just"/>
            <a:r>
              <a:rPr lang="en-US" sz="2400" kern="1200" dirty="0" smtClean="0">
                <a:solidFill>
                  <a:schemeClr val="tx1"/>
                </a:solidFill>
              </a:rPr>
              <a:t>Y</a:t>
            </a:r>
            <a:r>
              <a:rPr lang="en-US" sz="2400" b="1" dirty="0" smtClean="0">
                <a:solidFill>
                  <a:schemeClr val="bg1"/>
                </a:solidFill>
              </a:rPr>
              <a:t>24  </a:t>
            </a:r>
            <a:r>
              <a:rPr lang="en-US" sz="2400" b="1" dirty="0">
                <a:solidFill>
                  <a:srgbClr val="FFFF00"/>
                </a:solidFill>
              </a:rPr>
              <a:t>Do you not know that those who run </a:t>
            </a:r>
            <a:r>
              <a:rPr lang="en-US" sz="2400" b="1" dirty="0">
                <a:solidFill>
                  <a:schemeClr val="bg1"/>
                </a:solidFill>
              </a:rPr>
              <a:t>in a race all run, but one receives the prize? Run in such a way that you may obtain it. </a:t>
            </a:r>
          </a:p>
          <a:p>
            <a:pPr algn="just"/>
            <a:r>
              <a:rPr lang="en-US" sz="2400" b="1" dirty="0">
                <a:solidFill>
                  <a:schemeClr val="bg1"/>
                </a:solidFill>
              </a:rPr>
              <a:t>  25  And everyone who </a:t>
            </a:r>
            <a:r>
              <a:rPr lang="en-US" sz="2400" b="1" dirty="0">
                <a:solidFill>
                  <a:srgbClr val="FFFF00"/>
                </a:solidFill>
              </a:rPr>
              <a:t>competes for the prize </a:t>
            </a:r>
            <a:r>
              <a:rPr lang="en-US" sz="2400" b="1" dirty="0">
                <a:solidFill>
                  <a:schemeClr val="bg1"/>
                </a:solidFill>
              </a:rPr>
              <a:t>is temperate in all things. Now they do it to obtain a perishable crown, but we for an imperishable crown. </a:t>
            </a:r>
          </a:p>
          <a:p>
            <a:pPr algn="just"/>
            <a:r>
              <a:rPr lang="en-US" sz="2400" b="1" dirty="0">
                <a:solidFill>
                  <a:schemeClr val="bg1"/>
                </a:solidFill>
              </a:rPr>
              <a:t>  26  Therefore I run thus: not with uncertainty. Thus I fight: not as one who beats the air. </a:t>
            </a:r>
          </a:p>
          <a:p>
            <a:pPr algn="just"/>
            <a:r>
              <a:rPr lang="en-US" sz="2400" b="1" dirty="0">
                <a:solidFill>
                  <a:schemeClr val="bg1"/>
                </a:solidFill>
              </a:rPr>
              <a:t>  27  But I discipline my body and bring it into subjection, lest, when I have preached to others, I myself should become disqualified</a:t>
            </a:r>
            <a:r>
              <a:rPr lang="en-US" sz="2400" b="1" dirty="0" smtClean="0">
                <a:solidFill>
                  <a:schemeClr val="bg1"/>
                </a:solidFill>
              </a:rPr>
              <a:t>.</a:t>
            </a:r>
          </a:p>
          <a:p>
            <a:pPr algn="just"/>
            <a:r>
              <a:rPr lang="en-US" sz="2400" b="1" kern="1200" dirty="0">
                <a:solidFill>
                  <a:schemeClr val="bg1"/>
                </a:solidFill>
              </a:rPr>
              <a:t>	</a:t>
            </a:r>
            <a:r>
              <a:rPr lang="en-US" sz="2400" b="1" kern="1200" dirty="0" smtClean="0">
                <a:solidFill>
                  <a:schemeClr val="bg1"/>
                </a:solidFill>
              </a:rPr>
              <a:t>				1 Cor. 9:24-27</a:t>
            </a:r>
            <a:endParaRPr lang="en-US" sz="2400" kern="1200" dirty="0">
              <a:solidFill>
                <a:schemeClr val="tx1"/>
              </a:solidFill>
            </a:endParaRPr>
          </a:p>
        </p:txBody>
      </p:sp>
    </p:spTree>
    <p:extLst>
      <p:ext uri="{BB962C8B-B14F-4D97-AF65-F5344CB8AC3E}">
        <p14:creationId xmlns:p14="http://schemas.microsoft.com/office/powerpoint/2010/main" val="1050445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sp>
        <p:nvSpPr>
          <p:cNvPr id="3" name="Content Placeholder 2"/>
          <p:cNvSpPr>
            <a:spLocks noGrp="1"/>
          </p:cNvSpPr>
          <p:nvPr>
            <p:ph idx="1"/>
          </p:nvPr>
        </p:nvSpPr>
        <p:spPr>
          <a:xfrm>
            <a:off x="456240" y="1436183"/>
            <a:ext cx="8229600" cy="4962699"/>
          </a:xfrm>
        </p:spPr>
        <p:txBody>
          <a:bodyPr>
            <a:noAutofit/>
          </a:bodyPr>
          <a:lstStyle/>
          <a:p>
            <a:pPr marL="457200" indent="-223838"/>
            <a:r>
              <a:rPr lang="en-US" sz="2400" b="1" dirty="0" smtClean="0"/>
              <a:t> Know the rules, obey them</a:t>
            </a:r>
            <a:endParaRPr lang="en-US" sz="2400" b="1" dirty="0" smtClean="0">
              <a:solidFill>
                <a:srgbClr val="FFFF00"/>
              </a:solidFill>
            </a:endParaRPr>
          </a:p>
          <a:p>
            <a:pPr marL="457200" indent="-223838"/>
            <a:r>
              <a:rPr lang="en-US" sz="2400" b="1" dirty="0">
                <a:solidFill>
                  <a:srgbClr val="FFFF00"/>
                </a:solidFill>
              </a:rPr>
              <a:t> </a:t>
            </a:r>
            <a:r>
              <a:rPr lang="en-US" sz="2400" b="1" dirty="0" smtClean="0">
                <a:solidFill>
                  <a:srgbClr val="FFFF00"/>
                </a:solidFill>
              </a:rPr>
              <a:t>Lay aside weights which will hinder you</a:t>
            </a:r>
            <a:endParaRPr lang="en-US" sz="24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14815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Hebrews 12</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4867" y="1477108"/>
            <a:ext cx="8322733" cy="4154984"/>
          </a:xfrm>
          <a:prstGeom prst="rect">
            <a:avLst/>
          </a:prstGeom>
          <a:noFill/>
        </p:spPr>
        <p:txBody>
          <a:bodyPr wrap="square" rtlCol="0">
            <a:spAutoFit/>
          </a:bodyPr>
          <a:lstStyle/>
          <a:p>
            <a:pPr algn="just"/>
            <a:r>
              <a:rPr lang="en-US" sz="2400" b="1" dirty="0" smtClean="0">
                <a:solidFill>
                  <a:schemeClr val="bg1"/>
                </a:solidFill>
              </a:rPr>
              <a:t>  1  </a:t>
            </a:r>
            <a:r>
              <a:rPr lang="en-US" sz="2400" b="1" dirty="0">
                <a:solidFill>
                  <a:schemeClr val="bg1"/>
                </a:solidFill>
              </a:rPr>
              <a:t>Therefore we also, since we are surrounded by so great a cloud of witnesses, </a:t>
            </a:r>
            <a:r>
              <a:rPr lang="en-US" sz="2400" b="1" dirty="0">
                <a:solidFill>
                  <a:srgbClr val="FFFF00"/>
                </a:solidFill>
              </a:rPr>
              <a:t>let us lay aside every weight</a:t>
            </a:r>
            <a:r>
              <a:rPr lang="en-US" sz="2400" b="1" dirty="0">
                <a:solidFill>
                  <a:schemeClr val="bg1"/>
                </a:solidFill>
              </a:rPr>
              <a:t>, and the sin which so easily ensnares us, and let us run with endurance the </a:t>
            </a:r>
            <a:r>
              <a:rPr lang="en-US" sz="2400" b="1" dirty="0" smtClean="0">
                <a:solidFill>
                  <a:schemeClr val="bg1"/>
                </a:solidFill>
              </a:rPr>
              <a:t>race </a:t>
            </a:r>
            <a:r>
              <a:rPr lang="en-US" sz="2400" b="1" dirty="0">
                <a:solidFill>
                  <a:schemeClr val="bg1"/>
                </a:solidFill>
              </a:rPr>
              <a:t>that is set before us, </a:t>
            </a:r>
          </a:p>
          <a:p>
            <a:pPr algn="just"/>
            <a:r>
              <a:rPr lang="en-US" sz="2400" b="1" dirty="0" smtClean="0">
                <a:solidFill>
                  <a:schemeClr val="bg1"/>
                </a:solidFill>
              </a:rPr>
              <a:t>  2  </a:t>
            </a:r>
            <a:r>
              <a:rPr lang="en-US" sz="2400" b="1" dirty="0">
                <a:solidFill>
                  <a:schemeClr val="bg1"/>
                </a:solidFill>
              </a:rPr>
              <a:t>looking unto Jesus, the author and finisher of our faith, who for the joy that was set before Him endured the cross, despising the shame, and has sat down at the right hand of the throne of God. </a:t>
            </a:r>
          </a:p>
          <a:p>
            <a:pPr algn="just"/>
            <a:r>
              <a:rPr lang="en-US" sz="2400" b="1" dirty="0" smtClean="0">
                <a:solidFill>
                  <a:schemeClr val="bg1"/>
                </a:solidFill>
              </a:rPr>
              <a:t>  3  </a:t>
            </a:r>
            <a:r>
              <a:rPr lang="en-US" sz="2400" b="1" dirty="0">
                <a:solidFill>
                  <a:schemeClr val="bg1"/>
                </a:solidFill>
              </a:rPr>
              <a:t>For consider Him who endured such hostility from sinners against Himself, lest you become weary and discouraged in your souls. </a:t>
            </a:r>
            <a:endParaRPr lang="en-US" sz="2400" b="1" kern="1200" dirty="0">
              <a:solidFill>
                <a:schemeClr val="bg1"/>
              </a:solidFill>
            </a:endParaRPr>
          </a:p>
        </p:txBody>
      </p:sp>
    </p:spTree>
    <p:extLst>
      <p:ext uri="{BB962C8B-B14F-4D97-AF65-F5344CB8AC3E}">
        <p14:creationId xmlns:p14="http://schemas.microsoft.com/office/powerpoint/2010/main" val="40408189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sp>
        <p:nvSpPr>
          <p:cNvPr id="3" name="Content Placeholder 2"/>
          <p:cNvSpPr>
            <a:spLocks noGrp="1"/>
          </p:cNvSpPr>
          <p:nvPr>
            <p:ph idx="1"/>
          </p:nvPr>
        </p:nvSpPr>
        <p:spPr>
          <a:xfrm>
            <a:off x="456240" y="1436183"/>
            <a:ext cx="8229600" cy="4962699"/>
          </a:xfrm>
        </p:spPr>
        <p:txBody>
          <a:bodyPr>
            <a:noAutofit/>
          </a:bodyPr>
          <a:lstStyle/>
          <a:p>
            <a:pPr marL="457200" indent="-223838"/>
            <a:r>
              <a:rPr lang="en-US" sz="2400" b="1" dirty="0" smtClean="0"/>
              <a:t> Know the rules, obey them</a:t>
            </a:r>
          </a:p>
          <a:p>
            <a:pPr marL="457200" indent="-223838"/>
            <a:r>
              <a:rPr lang="en-US" sz="2400" b="1" dirty="0"/>
              <a:t> </a:t>
            </a:r>
            <a:r>
              <a:rPr lang="en-US" sz="2400" b="1" dirty="0" smtClean="0"/>
              <a:t>Lay aside weights which will hinder you </a:t>
            </a:r>
            <a:endParaRPr lang="en-US" sz="2400" b="1" dirty="0" smtClean="0">
              <a:solidFill>
                <a:srgbClr val="FFFF00"/>
              </a:solidFill>
            </a:endParaRPr>
          </a:p>
          <a:p>
            <a:pPr marL="457200" indent="-223838"/>
            <a:r>
              <a:rPr lang="en-US" sz="2400" b="1" dirty="0" smtClean="0">
                <a:solidFill>
                  <a:srgbClr val="FFFF00"/>
                </a:solidFill>
              </a:rPr>
              <a:t> Your goal is not to bring glory to yourself</a:t>
            </a:r>
            <a:endParaRPr lang="en-US" sz="24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12482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Matthew 23</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01420" y="1477108"/>
            <a:ext cx="8322733" cy="1200329"/>
          </a:xfrm>
          <a:prstGeom prst="rect">
            <a:avLst/>
          </a:prstGeom>
          <a:noFill/>
        </p:spPr>
        <p:txBody>
          <a:bodyPr wrap="square" rtlCol="0">
            <a:spAutoFit/>
          </a:bodyPr>
          <a:lstStyle/>
          <a:p>
            <a:pPr algn="just"/>
            <a:r>
              <a:rPr lang="en-US" sz="2400" b="1" dirty="0" smtClean="0">
                <a:solidFill>
                  <a:schemeClr val="bg1"/>
                </a:solidFill>
              </a:rPr>
              <a:t>  5  </a:t>
            </a:r>
            <a:r>
              <a:rPr lang="en-US" sz="2400" b="1" dirty="0">
                <a:solidFill>
                  <a:schemeClr val="bg1"/>
                </a:solidFill>
              </a:rPr>
              <a:t>But </a:t>
            </a:r>
            <a:r>
              <a:rPr lang="en-US" sz="2400" b="1" dirty="0">
                <a:solidFill>
                  <a:srgbClr val="FFFF00"/>
                </a:solidFill>
              </a:rPr>
              <a:t>all their works they do to be seen by men</a:t>
            </a:r>
            <a:r>
              <a:rPr lang="en-US" sz="2400" b="1" dirty="0">
                <a:solidFill>
                  <a:schemeClr val="bg1"/>
                </a:solidFill>
              </a:rPr>
              <a:t>. They make their phylacteries broad and enlarge the borders of their garments</a:t>
            </a:r>
            <a:r>
              <a:rPr lang="en-US" sz="2400" b="1" dirty="0" smtClean="0">
                <a:solidFill>
                  <a:schemeClr val="bg1"/>
                </a:solidFill>
              </a:rPr>
              <a:t>.</a:t>
            </a:r>
            <a:endParaRPr lang="en-US" sz="2400" b="1" kern="1200" dirty="0">
              <a:solidFill>
                <a:schemeClr val="bg1"/>
              </a:solidFill>
            </a:endParaRPr>
          </a:p>
        </p:txBody>
      </p:sp>
    </p:spTree>
    <p:extLst>
      <p:ext uri="{BB962C8B-B14F-4D97-AF65-F5344CB8AC3E}">
        <p14:creationId xmlns:p14="http://schemas.microsoft.com/office/powerpoint/2010/main" val="13656197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sp>
        <p:nvSpPr>
          <p:cNvPr id="3" name="Content Placeholder 2"/>
          <p:cNvSpPr>
            <a:spLocks noGrp="1"/>
          </p:cNvSpPr>
          <p:nvPr>
            <p:ph idx="1"/>
          </p:nvPr>
        </p:nvSpPr>
        <p:spPr>
          <a:xfrm>
            <a:off x="456240" y="1436183"/>
            <a:ext cx="8229600" cy="4962699"/>
          </a:xfrm>
        </p:spPr>
        <p:txBody>
          <a:bodyPr>
            <a:noAutofit/>
          </a:bodyPr>
          <a:lstStyle/>
          <a:p>
            <a:pPr marL="457200" indent="-223838"/>
            <a:r>
              <a:rPr lang="en-US" sz="2400" b="1" dirty="0" smtClean="0"/>
              <a:t> Know the rules, obey them</a:t>
            </a:r>
          </a:p>
          <a:p>
            <a:pPr marL="457200" indent="-223838"/>
            <a:r>
              <a:rPr lang="en-US" sz="2400" b="1" dirty="0"/>
              <a:t> </a:t>
            </a:r>
            <a:r>
              <a:rPr lang="en-US" sz="2400" b="1" dirty="0" smtClean="0"/>
              <a:t>Lay aside weights which will hinder you </a:t>
            </a:r>
          </a:p>
          <a:p>
            <a:pPr marL="457200" indent="-223838"/>
            <a:r>
              <a:rPr lang="en-US" sz="2400" b="1" dirty="0" smtClean="0"/>
              <a:t> Your goal is not to bring glory to yourself</a:t>
            </a:r>
            <a:endParaRPr lang="en-US" sz="2400" b="1" dirty="0" smtClean="0">
              <a:solidFill>
                <a:srgbClr val="FFFF00"/>
              </a:solidFill>
            </a:endParaRPr>
          </a:p>
          <a:p>
            <a:pPr marL="457200" indent="-223838"/>
            <a:r>
              <a:rPr lang="en-US" sz="2400" b="1" dirty="0" smtClean="0">
                <a:solidFill>
                  <a:srgbClr val="FFFF00"/>
                </a:solidFill>
              </a:rPr>
              <a:t> Remember it is a marathon, not a sprint. Run patiently.</a:t>
            </a:r>
            <a:endParaRPr lang="en-US" sz="24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1902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Introduction of the Lesson</a:t>
            </a:r>
            <a:endParaRPr lang="en-US"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7680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Hebrews 12</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4867" y="1477108"/>
            <a:ext cx="8322733" cy="4154984"/>
          </a:xfrm>
          <a:prstGeom prst="rect">
            <a:avLst/>
          </a:prstGeom>
          <a:noFill/>
        </p:spPr>
        <p:txBody>
          <a:bodyPr wrap="square" rtlCol="0">
            <a:spAutoFit/>
          </a:bodyPr>
          <a:lstStyle/>
          <a:p>
            <a:pPr algn="just"/>
            <a:r>
              <a:rPr lang="en-US" sz="2400" b="1" dirty="0" smtClean="0">
                <a:solidFill>
                  <a:schemeClr val="bg1"/>
                </a:solidFill>
              </a:rPr>
              <a:t>  1  </a:t>
            </a:r>
            <a:r>
              <a:rPr lang="en-US" sz="2400" b="1" dirty="0">
                <a:solidFill>
                  <a:schemeClr val="bg1"/>
                </a:solidFill>
              </a:rPr>
              <a:t>Therefore we also, since we are surrounded by so great a cloud of witnesses, let us lay aside every weight, and the sin which so easily ensnares us, and </a:t>
            </a:r>
            <a:r>
              <a:rPr lang="en-US" sz="2400" b="1" dirty="0">
                <a:solidFill>
                  <a:srgbClr val="FFFF00"/>
                </a:solidFill>
              </a:rPr>
              <a:t>let us run with endurance the </a:t>
            </a:r>
            <a:r>
              <a:rPr lang="en-US" sz="2400" b="1" dirty="0" smtClean="0">
                <a:solidFill>
                  <a:srgbClr val="FFFF00"/>
                </a:solidFill>
              </a:rPr>
              <a:t>race </a:t>
            </a:r>
            <a:r>
              <a:rPr lang="en-US" sz="2400" b="1" dirty="0">
                <a:solidFill>
                  <a:srgbClr val="FFFF00"/>
                </a:solidFill>
              </a:rPr>
              <a:t>that is set before us</a:t>
            </a:r>
            <a:r>
              <a:rPr lang="en-US" sz="2400" b="1" dirty="0">
                <a:solidFill>
                  <a:schemeClr val="bg1"/>
                </a:solidFill>
              </a:rPr>
              <a:t>, </a:t>
            </a:r>
          </a:p>
          <a:p>
            <a:pPr algn="just"/>
            <a:r>
              <a:rPr lang="en-US" sz="2400" b="1" dirty="0" smtClean="0">
                <a:solidFill>
                  <a:schemeClr val="bg1"/>
                </a:solidFill>
              </a:rPr>
              <a:t>  2  </a:t>
            </a:r>
            <a:r>
              <a:rPr lang="en-US" sz="2400" b="1" dirty="0">
                <a:solidFill>
                  <a:schemeClr val="bg1"/>
                </a:solidFill>
              </a:rPr>
              <a:t>looking unto Jesus, the author and finisher of our faith, who for the joy that was set before Him endured the cross, despising the shame, and has sat down at the right hand of the throne of God. </a:t>
            </a:r>
          </a:p>
          <a:p>
            <a:pPr algn="just"/>
            <a:r>
              <a:rPr lang="en-US" sz="2400" b="1" dirty="0" smtClean="0">
                <a:solidFill>
                  <a:schemeClr val="bg1"/>
                </a:solidFill>
              </a:rPr>
              <a:t>  3  </a:t>
            </a:r>
            <a:r>
              <a:rPr lang="en-US" sz="2400" b="1" dirty="0">
                <a:solidFill>
                  <a:schemeClr val="bg1"/>
                </a:solidFill>
              </a:rPr>
              <a:t>For consider Him who endured such hostility from sinners against Himself, lest you become weary and discouraged in your souls. </a:t>
            </a:r>
            <a:endParaRPr lang="en-US" sz="2400" b="1" kern="1200" dirty="0">
              <a:solidFill>
                <a:schemeClr val="bg1"/>
              </a:solidFill>
            </a:endParaRPr>
          </a:p>
        </p:txBody>
      </p:sp>
    </p:spTree>
    <p:extLst>
      <p:ext uri="{BB962C8B-B14F-4D97-AF65-F5344CB8AC3E}">
        <p14:creationId xmlns:p14="http://schemas.microsoft.com/office/powerpoint/2010/main" val="40719867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sp>
        <p:nvSpPr>
          <p:cNvPr id="3" name="Content Placeholder 2"/>
          <p:cNvSpPr>
            <a:spLocks noGrp="1"/>
          </p:cNvSpPr>
          <p:nvPr>
            <p:ph idx="1"/>
          </p:nvPr>
        </p:nvSpPr>
        <p:spPr>
          <a:xfrm>
            <a:off x="456240" y="1436183"/>
            <a:ext cx="8229600" cy="4962699"/>
          </a:xfrm>
        </p:spPr>
        <p:txBody>
          <a:bodyPr>
            <a:noAutofit/>
          </a:bodyPr>
          <a:lstStyle/>
          <a:p>
            <a:pPr marL="457200" indent="-223838"/>
            <a:r>
              <a:rPr lang="en-US" sz="2400" b="1" dirty="0" smtClean="0"/>
              <a:t> Know the rules, obey them</a:t>
            </a:r>
          </a:p>
          <a:p>
            <a:pPr marL="457200" indent="-223838"/>
            <a:r>
              <a:rPr lang="en-US" sz="2400" b="1" dirty="0"/>
              <a:t> </a:t>
            </a:r>
            <a:r>
              <a:rPr lang="en-US" sz="2400" b="1" dirty="0" smtClean="0"/>
              <a:t>Lay aside weights which will hinder you </a:t>
            </a:r>
          </a:p>
          <a:p>
            <a:pPr marL="457200" indent="-223838"/>
            <a:r>
              <a:rPr lang="en-US" sz="2400" b="1" dirty="0" smtClean="0"/>
              <a:t> Your goal is not to bring glory to yourself</a:t>
            </a:r>
          </a:p>
          <a:p>
            <a:pPr marL="457200" indent="-223838"/>
            <a:r>
              <a:rPr lang="en-US" sz="2400" b="1" dirty="0" smtClean="0"/>
              <a:t> Remember it is a marathon, not a sprint. Run patiently.</a:t>
            </a:r>
            <a:endParaRPr lang="en-US" sz="2400" b="1" dirty="0" smtClean="0">
              <a:solidFill>
                <a:srgbClr val="FFFF00"/>
              </a:solidFill>
            </a:endParaRPr>
          </a:p>
          <a:p>
            <a:pPr marL="457200" indent="-223838"/>
            <a:r>
              <a:rPr lang="en-US" sz="2400" b="1" dirty="0">
                <a:solidFill>
                  <a:srgbClr val="FFFF00"/>
                </a:solidFill>
              </a:rPr>
              <a:t> </a:t>
            </a:r>
            <a:r>
              <a:rPr lang="en-US" sz="2400" b="1" dirty="0" smtClean="0">
                <a:solidFill>
                  <a:srgbClr val="FFFF00"/>
                </a:solidFill>
              </a:rPr>
              <a:t>There are times to sprint during the race</a:t>
            </a:r>
            <a:endParaRPr lang="en-US" sz="24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33704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A Time to Sprint</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83835" y="1484898"/>
            <a:ext cx="8322733" cy="1200329"/>
          </a:xfrm>
          <a:prstGeom prst="rect">
            <a:avLst/>
          </a:prstGeom>
          <a:noFill/>
        </p:spPr>
        <p:txBody>
          <a:bodyPr wrap="square" rtlCol="0">
            <a:spAutoFit/>
          </a:bodyPr>
          <a:lstStyle/>
          <a:p>
            <a:pPr algn="just"/>
            <a:r>
              <a:rPr lang="en-US" sz="2400" b="1" dirty="0" smtClean="0">
                <a:solidFill>
                  <a:schemeClr val="bg1"/>
                </a:solidFill>
              </a:rPr>
              <a:t>  1 Cor. </a:t>
            </a:r>
            <a:r>
              <a:rPr lang="en-US" sz="2400" b="1" dirty="0">
                <a:solidFill>
                  <a:schemeClr val="bg1"/>
                </a:solidFill>
              </a:rPr>
              <a:t>6:18  </a:t>
            </a:r>
            <a:r>
              <a:rPr lang="en-US" sz="2400" b="1" dirty="0">
                <a:solidFill>
                  <a:srgbClr val="FFFF00"/>
                </a:solidFill>
              </a:rPr>
              <a:t>Flee sexual immorality</a:t>
            </a:r>
            <a:r>
              <a:rPr lang="en-US" sz="2400" b="1" dirty="0">
                <a:solidFill>
                  <a:schemeClr val="bg1"/>
                </a:solidFill>
              </a:rPr>
              <a:t>. Every sin that a man does is outside the body, but he who commits sexual immorality sins </a:t>
            </a:r>
            <a:r>
              <a:rPr lang="en-US" sz="2400" b="1" dirty="0" smtClean="0">
                <a:solidFill>
                  <a:schemeClr val="bg1"/>
                </a:solidFill>
              </a:rPr>
              <a:t>against </a:t>
            </a:r>
            <a:r>
              <a:rPr lang="en-US" sz="2400" b="1" dirty="0">
                <a:solidFill>
                  <a:schemeClr val="bg1"/>
                </a:solidFill>
              </a:rPr>
              <a:t>his own body. </a:t>
            </a:r>
            <a:endParaRPr lang="en-US" sz="2400" b="1" dirty="0" smtClean="0">
              <a:solidFill>
                <a:schemeClr val="bg1"/>
              </a:solidFill>
            </a:endParaRPr>
          </a:p>
        </p:txBody>
      </p:sp>
    </p:spTree>
    <p:extLst>
      <p:ext uri="{BB962C8B-B14F-4D97-AF65-F5344CB8AC3E}">
        <p14:creationId xmlns:p14="http://schemas.microsoft.com/office/powerpoint/2010/main" val="35772696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A Time to Sprint</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83835" y="1477108"/>
            <a:ext cx="8322733" cy="3046988"/>
          </a:xfrm>
          <a:prstGeom prst="rect">
            <a:avLst/>
          </a:prstGeom>
          <a:noFill/>
        </p:spPr>
        <p:txBody>
          <a:bodyPr wrap="square" rtlCol="0">
            <a:spAutoFit/>
          </a:bodyPr>
          <a:lstStyle/>
          <a:p>
            <a:pPr algn="just"/>
            <a:r>
              <a:rPr lang="en-US" sz="2400" b="1" dirty="0" smtClean="0">
                <a:solidFill>
                  <a:schemeClr val="bg1"/>
                </a:solidFill>
              </a:rPr>
              <a:t>  1 Cor. </a:t>
            </a:r>
            <a:r>
              <a:rPr lang="en-US" sz="2400" b="1" dirty="0">
                <a:solidFill>
                  <a:schemeClr val="bg1"/>
                </a:solidFill>
              </a:rPr>
              <a:t>6:18  </a:t>
            </a:r>
            <a:r>
              <a:rPr lang="en-US" sz="2400" b="1" dirty="0">
                <a:solidFill>
                  <a:srgbClr val="FFFF00"/>
                </a:solidFill>
              </a:rPr>
              <a:t>Flee sexual immorality</a:t>
            </a:r>
            <a:r>
              <a:rPr lang="en-US" sz="2400" b="1" dirty="0">
                <a:solidFill>
                  <a:schemeClr val="bg1"/>
                </a:solidFill>
              </a:rPr>
              <a:t>. </a:t>
            </a:r>
          </a:p>
          <a:p>
            <a:pPr algn="just"/>
            <a:endParaRPr lang="en-US" sz="2400" b="1" dirty="0" smtClean="0">
              <a:solidFill>
                <a:schemeClr val="bg1"/>
              </a:solidFill>
            </a:endParaRPr>
          </a:p>
          <a:p>
            <a:pPr algn="just"/>
            <a:r>
              <a:rPr lang="en-US" sz="2400" b="1" dirty="0" smtClean="0">
                <a:solidFill>
                  <a:schemeClr val="bg1"/>
                </a:solidFill>
              </a:rPr>
              <a:t>  1 Cor. </a:t>
            </a:r>
            <a:r>
              <a:rPr lang="en-US" sz="2400" b="1" dirty="0">
                <a:solidFill>
                  <a:schemeClr val="bg1"/>
                </a:solidFill>
              </a:rPr>
              <a:t>10:13  No temptation has overtaken you except such as is common to man; but God is faithful, who will not allow you to be tempted beyond what you are able, but with the temptation will also make the way of escape, that you may be able to bear it. </a:t>
            </a:r>
          </a:p>
          <a:p>
            <a:pPr algn="just"/>
            <a:r>
              <a:rPr lang="en-US" sz="2400" b="1" dirty="0" smtClean="0">
                <a:solidFill>
                  <a:schemeClr val="bg1"/>
                </a:solidFill>
              </a:rPr>
              <a:t>  1 Cor. </a:t>
            </a:r>
            <a:r>
              <a:rPr lang="en-US" sz="2400" b="1" dirty="0">
                <a:solidFill>
                  <a:schemeClr val="bg1"/>
                </a:solidFill>
              </a:rPr>
              <a:t>10:14  </a:t>
            </a:r>
            <a:r>
              <a:rPr lang="en-US" sz="2400" b="1" dirty="0">
                <a:solidFill>
                  <a:srgbClr val="FFFF00"/>
                </a:solidFill>
              </a:rPr>
              <a:t>Therefore, my beloved, flee from idolatry</a:t>
            </a:r>
            <a:r>
              <a:rPr lang="en-US" sz="2400" b="1" dirty="0">
                <a:solidFill>
                  <a:schemeClr val="bg1"/>
                </a:solidFill>
              </a:rPr>
              <a:t>. </a:t>
            </a:r>
            <a:endParaRPr lang="en-US" sz="2400" b="1" kern="1200" dirty="0">
              <a:solidFill>
                <a:schemeClr val="bg1"/>
              </a:solidFill>
            </a:endParaRPr>
          </a:p>
        </p:txBody>
      </p:sp>
    </p:spTree>
    <p:extLst>
      <p:ext uri="{BB962C8B-B14F-4D97-AF65-F5344CB8AC3E}">
        <p14:creationId xmlns:p14="http://schemas.microsoft.com/office/powerpoint/2010/main" val="18201409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A Time to Sprint</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83835" y="1477108"/>
            <a:ext cx="8322733" cy="3785652"/>
          </a:xfrm>
          <a:prstGeom prst="rect">
            <a:avLst/>
          </a:prstGeom>
          <a:noFill/>
        </p:spPr>
        <p:txBody>
          <a:bodyPr wrap="square" rtlCol="0">
            <a:spAutoFit/>
          </a:bodyPr>
          <a:lstStyle/>
          <a:p>
            <a:pPr algn="just"/>
            <a:r>
              <a:rPr lang="en-US" sz="2400" b="1" dirty="0" smtClean="0">
                <a:solidFill>
                  <a:schemeClr val="bg1"/>
                </a:solidFill>
              </a:rPr>
              <a:t>  1 Cor. </a:t>
            </a:r>
            <a:r>
              <a:rPr lang="en-US" sz="2400" b="1" dirty="0">
                <a:solidFill>
                  <a:schemeClr val="bg1"/>
                </a:solidFill>
              </a:rPr>
              <a:t>6:18  </a:t>
            </a:r>
            <a:r>
              <a:rPr lang="en-US" sz="2400" b="1" dirty="0">
                <a:solidFill>
                  <a:srgbClr val="FFFF00"/>
                </a:solidFill>
              </a:rPr>
              <a:t>Flee sexual immorality</a:t>
            </a:r>
            <a:r>
              <a:rPr lang="en-US" sz="2400" b="1" dirty="0">
                <a:solidFill>
                  <a:schemeClr val="bg1"/>
                </a:solidFill>
              </a:rPr>
              <a:t>. </a:t>
            </a:r>
          </a:p>
          <a:p>
            <a:pPr algn="just"/>
            <a:endParaRPr lang="en-US" sz="2400" b="1" dirty="0" smtClean="0">
              <a:solidFill>
                <a:schemeClr val="bg1"/>
              </a:solidFill>
            </a:endParaRPr>
          </a:p>
          <a:p>
            <a:pPr algn="just"/>
            <a:r>
              <a:rPr lang="en-US" sz="2400" b="1" dirty="0" smtClean="0">
                <a:solidFill>
                  <a:schemeClr val="bg1"/>
                </a:solidFill>
              </a:rPr>
              <a:t>  1 Cor. </a:t>
            </a:r>
            <a:r>
              <a:rPr lang="en-US" sz="2400" b="1" dirty="0">
                <a:solidFill>
                  <a:schemeClr val="bg1"/>
                </a:solidFill>
              </a:rPr>
              <a:t>10:14  </a:t>
            </a:r>
            <a:r>
              <a:rPr lang="en-US" sz="2400" b="1" dirty="0">
                <a:solidFill>
                  <a:srgbClr val="FFFF00"/>
                </a:solidFill>
              </a:rPr>
              <a:t>Therefore, my beloved, flee from idolatry</a:t>
            </a:r>
            <a:r>
              <a:rPr lang="en-US" sz="2400" b="1" dirty="0">
                <a:solidFill>
                  <a:schemeClr val="bg1"/>
                </a:solidFill>
              </a:rPr>
              <a:t>. </a:t>
            </a:r>
          </a:p>
          <a:p>
            <a:pPr algn="just"/>
            <a:endParaRPr lang="en-US" sz="2400" b="1" dirty="0" smtClean="0">
              <a:solidFill>
                <a:schemeClr val="bg1"/>
              </a:solidFill>
            </a:endParaRPr>
          </a:p>
          <a:p>
            <a:pPr algn="just"/>
            <a:r>
              <a:rPr lang="en-US" sz="2400" b="1" dirty="0" smtClean="0">
                <a:solidFill>
                  <a:schemeClr val="bg1"/>
                </a:solidFill>
              </a:rPr>
              <a:t>  1 Tim. </a:t>
            </a:r>
            <a:r>
              <a:rPr lang="en-US" sz="2400" b="1" dirty="0">
                <a:solidFill>
                  <a:schemeClr val="bg1"/>
                </a:solidFill>
              </a:rPr>
              <a:t>6:10  For the </a:t>
            </a:r>
            <a:r>
              <a:rPr lang="en-US" sz="2400" b="1" dirty="0">
                <a:solidFill>
                  <a:srgbClr val="FFFF00"/>
                </a:solidFill>
              </a:rPr>
              <a:t>love of money </a:t>
            </a:r>
            <a:r>
              <a:rPr lang="en-US" sz="2400" b="1" dirty="0">
                <a:solidFill>
                  <a:schemeClr val="bg1"/>
                </a:solidFill>
              </a:rPr>
              <a:t>is a root of all kinds of evil, for which some have strayed from the faith in their greediness, and pierced themselves through with many sorrows. </a:t>
            </a:r>
          </a:p>
          <a:p>
            <a:pPr algn="just"/>
            <a:r>
              <a:rPr lang="en-US" sz="2400" b="1" dirty="0" smtClean="0">
                <a:solidFill>
                  <a:schemeClr val="bg1"/>
                </a:solidFill>
              </a:rPr>
              <a:t>  1 Tim. </a:t>
            </a:r>
            <a:r>
              <a:rPr lang="en-US" sz="2400" b="1" dirty="0">
                <a:solidFill>
                  <a:schemeClr val="bg1"/>
                </a:solidFill>
              </a:rPr>
              <a:t>6:11  But you, O man of God, </a:t>
            </a:r>
            <a:r>
              <a:rPr lang="en-US" sz="2400" b="1" dirty="0">
                <a:solidFill>
                  <a:srgbClr val="FFFF00"/>
                </a:solidFill>
              </a:rPr>
              <a:t>flee these things </a:t>
            </a:r>
            <a:r>
              <a:rPr lang="en-US" sz="2400" b="1" dirty="0">
                <a:solidFill>
                  <a:schemeClr val="bg1"/>
                </a:solidFill>
              </a:rPr>
              <a:t>and pursue righteousness, godliness, faith, love, patience, gentleness. </a:t>
            </a:r>
            <a:endParaRPr lang="en-US" sz="2400" b="1" kern="1200" dirty="0">
              <a:solidFill>
                <a:schemeClr val="bg1"/>
              </a:solidFill>
            </a:endParaRPr>
          </a:p>
        </p:txBody>
      </p:sp>
    </p:spTree>
    <p:extLst>
      <p:ext uri="{BB962C8B-B14F-4D97-AF65-F5344CB8AC3E}">
        <p14:creationId xmlns:p14="http://schemas.microsoft.com/office/powerpoint/2010/main" val="324127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A Time to Sprint</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83835" y="1477108"/>
            <a:ext cx="8322733" cy="4154984"/>
          </a:xfrm>
          <a:prstGeom prst="rect">
            <a:avLst/>
          </a:prstGeom>
          <a:noFill/>
        </p:spPr>
        <p:txBody>
          <a:bodyPr wrap="square" rtlCol="0">
            <a:spAutoFit/>
          </a:bodyPr>
          <a:lstStyle/>
          <a:p>
            <a:pPr algn="just"/>
            <a:r>
              <a:rPr lang="en-US" sz="2400" b="1" dirty="0" smtClean="0">
                <a:solidFill>
                  <a:schemeClr val="bg1"/>
                </a:solidFill>
              </a:rPr>
              <a:t>  1 Cor. </a:t>
            </a:r>
            <a:r>
              <a:rPr lang="en-US" sz="2400" b="1" dirty="0">
                <a:solidFill>
                  <a:schemeClr val="bg1"/>
                </a:solidFill>
              </a:rPr>
              <a:t>6:18  </a:t>
            </a:r>
            <a:r>
              <a:rPr lang="en-US" sz="2400" b="1" dirty="0">
                <a:solidFill>
                  <a:srgbClr val="FFFF00"/>
                </a:solidFill>
              </a:rPr>
              <a:t>Flee sexual immorality</a:t>
            </a:r>
            <a:r>
              <a:rPr lang="en-US" sz="2400" b="1" dirty="0">
                <a:solidFill>
                  <a:schemeClr val="bg1"/>
                </a:solidFill>
              </a:rPr>
              <a:t>. </a:t>
            </a:r>
            <a:r>
              <a:rPr lang="en-US" sz="2400" b="1" dirty="0" smtClean="0">
                <a:solidFill>
                  <a:schemeClr val="bg1"/>
                </a:solidFill>
              </a:rPr>
              <a:t> </a:t>
            </a:r>
            <a:endParaRPr lang="en-US" sz="2400" b="1" dirty="0">
              <a:solidFill>
                <a:schemeClr val="bg1"/>
              </a:solidFill>
            </a:endParaRPr>
          </a:p>
          <a:p>
            <a:pPr algn="just"/>
            <a:endParaRPr lang="en-US" sz="2400" b="1" dirty="0" smtClean="0">
              <a:solidFill>
                <a:schemeClr val="bg1"/>
              </a:solidFill>
            </a:endParaRPr>
          </a:p>
          <a:p>
            <a:pPr algn="just"/>
            <a:r>
              <a:rPr lang="en-US" sz="2400" b="1" dirty="0" smtClean="0">
                <a:solidFill>
                  <a:schemeClr val="bg1"/>
                </a:solidFill>
              </a:rPr>
              <a:t>  1 Cor. </a:t>
            </a:r>
            <a:r>
              <a:rPr lang="en-US" sz="2400" b="1" dirty="0">
                <a:solidFill>
                  <a:schemeClr val="bg1"/>
                </a:solidFill>
              </a:rPr>
              <a:t>10:14  </a:t>
            </a:r>
            <a:r>
              <a:rPr lang="en-US" sz="2400" b="1" dirty="0">
                <a:solidFill>
                  <a:srgbClr val="FFFF00"/>
                </a:solidFill>
              </a:rPr>
              <a:t>Therefore, my beloved, flee from idolatry</a:t>
            </a:r>
            <a:r>
              <a:rPr lang="en-US" sz="2400" b="1" dirty="0">
                <a:solidFill>
                  <a:schemeClr val="bg1"/>
                </a:solidFill>
              </a:rPr>
              <a:t>. </a:t>
            </a:r>
          </a:p>
          <a:p>
            <a:pPr algn="just"/>
            <a:endParaRPr lang="en-US" sz="2400" b="1" dirty="0" smtClean="0">
              <a:solidFill>
                <a:schemeClr val="bg1"/>
              </a:solidFill>
            </a:endParaRPr>
          </a:p>
          <a:p>
            <a:pPr algn="just"/>
            <a:r>
              <a:rPr lang="en-US" sz="2400" b="1" dirty="0" smtClean="0">
                <a:solidFill>
                  <a:schemeClr val="bg1"/>
                </a:solidFill>
              </a:rPr>
              <a:t>  1 Tim. </a:t>
            </a:r>
            <a:r>
              <a:rPr lang="en-US" sz="2400" b="1" dirty="0">
                <a:solidFill>
                  <a:schemeClr val="bg1"/>
                </a:solidFill>
              </a:rPr>
              <a:t>6:11  But you, O man of God, </a:t>
            </a:r>
            <a:r>
              <a:rPr lang="en-US" sz="2400" b="1" dirty="0">
                <a:solidFill>
                  <a:srgbClr val="FFFF00"/>
                </a:solidFill>
              </a:rPr>
              <a:t>flee these things </a:t>
            </a:r>
            <a:r>
              <a:rPr lang="en-US" sz="2400" b="1" dirty="0">
                <a:solidFill>
                  <a:schemeClr val="bg1"/>
                </a:solidFill>
              </a:rPr>
              <a:t>and pursue righteousness, godliness, faith, love, patience, gentleness. </a:t>
            </a:r>
          </a:p>
          <a:p>
            <a:pPr algn="just"/>
            <a:endParaRPr lang="en-US" sz="2400" b="1" dirty="0" smtClean="0">
              <a:solidFill>
                <a:schemeClr val="bg1"/>
              </a:solidFill>
            </a:endParaRPr>
          </a:p>
          <a:p>
            <a:pPr algn="just"/>
            <a:r>
              <a:rPr lang="en-US" sz="2400" b="1" dirty="0" smtClean="0">
                <a:solidFill>
                  <a:schemeClr val="bg1"/>
                </a:solidFill>
              </a:rPr>
              <a:t>  2 Tim. 2:22  </a:t>
            </a:r>
            <a:r>
              <a:rPr lang="en-US" sz="2400" b="1" dirty="0" smtClean="0">
                <a:solidFill>
                  <a:srgbClr val="FFFF00"/>
                </a:solidFill>
              </a:rPr>
              <a:t>Flee also youthful lusts</a:t>
            </a:r>
            <a:r>
              <a:rPr lang="en-US" sz="2400" b="1" dirty="0" smtClean="0">
                <a:solidFill>
                  <a:schemeClr val="bg1"/>
                </a:solidFill>
              </a:rPr>
              <a:t>; but pursue righteousness, faith, love, peace with those who call on the Lord out of a pure heart. </a:t>
            </a:r>
            <a:endParaRPr lang="en-US" sz="2400" b="1" kern="1200" dirty="0">
              <a:solidFill>
                <a:schemeClr val="bg1"/>
              </a:solidFill>
            </a:endParaRPr>
          </a:p>
        </p:txBody>
      </p:sp>
    </p:spTree>
    <p:extLst>
      <p:ext uri="{BB962C8B-B14F-4D97-AF65-F5344CB8AC3E}">
        <p14:creationId xmlns:p14="http://schemas.microsoft.com/office/powerpoint/2010/main" val="17850470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A Time to Sprint</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83835" y="1477108"/>
            <a:ext cx="8322733" cy="4893647"/>
          </a:xfrm>
          <a:prstGeom prst="rect">
            <a:avLst/>
          </a:prstGeom>
          <a:noFill/>
        </p:spPr>
        <p:txBody>
          <a:bodyPr wrap="square" rtlCol="0">
            <a:spAutoFit/>
          </a:bodyPr>
          <a:lstStyle/>
          <a:p>
            <a:pPr algn="just"/>
            <a:r>
              <a:rPr lang="en-US" sz="2400" b="1" dirty="0" smtClean="0">
                <a:solidFill>
                  <a:schemeClr val="bg1"/>
                </a:solidFill>
              </a:rPr>
              <a:t>  1 Cor. </a:t>
            </a:r>
            <a:r>
              <a:rPr lang="en-US" sz="2400" b="1" dirty="0">
                <a:solidFill>
                  <a:schemeClr val="bg1"/>
                </a:solidFill>
              </a:rPr>
              <a:t>6:18  </a:t>
            </a:r>
            <a:r>
              <a:rPr lang="en-US" sz="2400" b="1" dirty="0">
                <a:solidFill>
                  <a:srgbClr val="FFFF00"/>
                </a:solidFill>
              </a:rPr>
              <a:t>Flee sexual immorality</a:t>
            </a:r>
            <a:r>
              <a:rPr lang="en-US" sz="2400" b="1" dirty="0">
                <a:solidFill>
                  <a:schemeClr val="bg1"/>
                </a:solidFill>
              </a:rPr>
              <a:t>. </a:t>
            </a:r>
            <a:r>
              <a:rPr lang="en-US" sz="2400" b="1" dirty="0" smtClean="0">
                <a:solidFill>
                  <a:schemeClr val="bg1"/>
                </a:solidFill>
              </a:rPr>
              <a:t> </a:t>
            </a:r>
            <a:endParaRPr lang="en-US" sz="2400" b="1" dirty="0">
              <a:solidFill>
                <a:schemeClr val="bg1"/>
              </a:solidFill>
            </a:endParaRPr>
          </a:p>
          <a:p>
            <a:pPr algn="just"/>
            <a:endParaRPr lang="en-US" sz="2400" b="1" dirty="0" smtClean="0">
              <a:solidFill>
                <a:schemeClr val="bg1"/>
              </a:solidFill>
            </a:endParaRPr>
          </a:p>
          <a:p>
            <a:pPr algn="just"/>
            <a:r>
              <a:rPr lang="en-US" sz="2400" b="1" dirty="0" smtClean="0">
                <a:solidFill>
                  <a:schemeClr val="bg1"/>
                </a:solidFill>
              </a:rPr>
              <a:t>  1 Cor. </a:t>
            </a:r>
            <a:r>
              <a:rPr lang="en-US" sz="2400" b="1" dirty="0">
                <a:solidFill>
                  <a:schemeClr val="bg1"/>
                </a:solidFill>
              </a:rPr>
              <a:t>10:14  </a:t>
            </a:r>
            <a:r>
              <a:rPr lang="en-US" sz="2400" b="1" dirty="0">
                <a:solidFill>
                  <a:srgbClr val="FFFF00"/>
                </a:solidFill>
              </a:rPr>
              <a:t>Therefore, my beloved, flee from idolatry</a:t>
            </a:r>
            <a:r>
              <a:rPr lang="en-US" sz="2400" b="1" dirty="0">
                <a:solidFill>
                  <a:schemeClr val="bg1"/>
                </a:solidFill>
              </a:rPr>
              <a:t>. </a:t>
            </a:r>
          </a:p>
          <a:p>
            <a:pPr algn="just"/>
            <a:endParaRPr lang="en-US" sz="2400" b="1" dirty="0" smtClean="0">
              <a:solidFill>
                <a:schemeClr val="bg1"/>
              </a:solidFill>
            </a:endParaRPr>
          </a:p>
          <a:p>
            <a:pPr algn="just"/>
            <a:r>
              <a:rPr lang="en-US" sz="2400" b="1" dirty="0" smtClean="0">
                <a:solidFill>
                  <a:schemeClr val="bg1"/>
                </a:solidFill>
              </a:rPr>
              <a:t>  1 Tim. </a:t>
            </a:r>
            <a:r>
              <a:rPr lang="en-US" sz="2400" b="1" dirty="0">
                <a:solidFill>
                  <a:schemeClr val="bg1"/>
                </a:solidFill>
              </a:rPr>
              <a:t>6:11  But you, O man of God, </a:t>
            </a:r>
            <a:r>
              <a:rPr lang="en-US" sz="2400" b="1" dirty="0">
                <a:solidFill>
                  <a:srgbClr val="FFFF00"/>
                </a:solidFill>
              </a:rPr>
              <a:t>flee these things </a:t>
            </a:r>
            <a:r>
              <a:rPr lang="en-US" sz="2400" b="1" dirty="0">
                <a:solidFill>
                  <a:schemeClr val="bg1"/>
                </a:solidFill>
              </a:rPr>
              <a:t>and pursue righteousness, godliness, faith, love, patience, gentleness. </a:t>
            </a:r>
          </a:p>
          <a:p>
            <a:pPr algn="just"/>
            <a:endParaRPr lang="en-US" sz="2400" b="1" dirty="0" smtClean="0">
              <a:solidFill>
                <a:schemeClr val="bg1"/>
              </a:solidFill>
            </a:endParaRPr>
          </a:p>
          <a:p>
            <a:pPr algn="just"/>
            <a:r>
              <a:rPr lang="en-US" sz="2400" b="1" dirty="0" smtClean="0">
                <a:solidFill>
                  <a:schemeClr val="bg1"/>
                </a:solidFill>
              </a:rPr>
              <a:t> 2 Tim. </a:t>
            </a:r>
            <a:r>
              <a:rPr lang="en-US" sz="2400" b="1" dirty="0">
                <a:solidFill>
                  <a:schemeClr val="bg1"/>
                </a:solidFill>
              </a:rPr>
              <a:t>2:22  </a:t>
            </a:r>
            <a:r>
              <a:rPr lang="en-US" sz="2400" b="1" dirty="0">
                <a:solidFill>
                  <a:srgbClr val="FFFF00"/>
                </a:solidFill>
              </a:rPr>
              <a:t>Flee also youthful lusts</a:t>
            </a:r>
            <a:r>
              <a:rPr lang="en-US" sz="2400" b="1" dirty="0" smtClean="0">
                <a:solidFill>
                  <a:schemeClr val="bg1"/>
                </a:solidFill>
              </a:rPr>
              <a:t>;</a:t>
            </a:r>
          </a:p>
          <a:p>
            <a:pPr algn="just"/>
            <a:endParaRPr lang="en-US" sz="2400" b="1" dirty="0">
              <a:solidFill>
                <a:schemeClr val="bg1"/>
              </a:solidFill>
            </a:endParaRPr>
          </a:p>
          <a:p>
            <a:pPr algn="just"/>
            <a:r>
              <a:rPr lang="en-US" sz="2400" b="1" dirty="0" smtClean="0">
                <a:solidFill>
                  <a:schemeClr val="bg1"/>
                </a:solidFill>
              </a:rPr>
              <a:t> 1 Pet. </a:t>
            </a:r>
            <a:r>
              <a:rPr lang="en-US" sz="2400" b="1" dirty="0">
                <a:solidFill>
                  <a:schemeClr val="bg1"/>
                </a:solidFill>
              </a:rPr>
              <a:t>5:8  Be sober, be vigilant; because your adversary the devil walks about </a:t>
            </a:r>
            <a:r>
              <a:rPr lang="en-US" sz="2400" b="1" dirty="0">
                <a:solidFill>
                  <a:srgbClr val="FFFF00"/>
                </a:solidFill>
              </a:rPr>
              <a:t>like a roaring lion</a:t>
            </a:r>
            <a:r>
              <a:rPr lang="en-US" sz="2400" b="1" dirty="0">
                <a:solidFill>
                  <a:schemeClr val="bg1"/>
                </a:solidFill>
              </a:rPr>
              <a:t>, seeking whom he may devour. </a:t>
            </a:r>
            <a:endParaRPr lang="en-US" sz="2400" b="1" kern="1200" dirty="0">
              <a:solidFill>
                <a:schemeClr val="bg1"/>
              </a:solidFill>
            </a:endParaRPr>
          </a:p>
        </p:txBody>
      </p:sp>
    </p:spTree>
    <p:extLst>
      <p:ext uri="{BB962C8B-B14F-4D97-AF65-F5344CB8AC3E}">
        <p14:creationId xmlns:p14="http://schemas.microsoft.com/office/powerpoint/2010/main" val="8529421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sp>
        <p:nvSpPr>
          <p:cNvPr id="3" name="Content Placeholder 2"/>
          <p:cNvSpPr>
            <a:spLocks noGrp="1"/>
          </p:cNvSpPr>
          <p:nvPr>
            <p:ph idx="1"/>
          </p:nvPr>
        </p:nvSpPr>
        <p:spPr>
          <a:xfrm>
            <a:off x="456240" y="1436183"/>
            <a:ext cx="8229600" cy="4962699"/>
          </a:xfrm>
        </p:spPr>
        <p:txBody>
          <a:bodyPr>
            <a:noAutofit/>
          </a:bodyPr>
          <a:lstStyle/>
          <a:p>
            <a:pPr marL="457200" indent="-223838"/>
            <a:r>
              <a:rPr lang="en-US" sz="2400" b="1" dirty="0" smtClean="0"/>
              <a:t> Know the rules, obey them</a:t>
            </a:r>
          </a:p>
          <a:p>
            <a:pPr marL="457200" indent="-223838"/>
            <a:r>
              <a:rPr lang="en-US" sz="2400" b="1" dirty="0"/>
              <a:t> </a:t>
            </a:r>
            <a:r>
              <a:rPr lang="en-US" sz="2400" b="1" dirty="0" smtClean="0"/>
              <a:t>Lay aside weights which will hinder you </a:t>
            </a:r>
          </a:p>
          <a:p>
            <a:pPr marL="457200" indent="-223838"/>
            <a:r>
              <a:rPr lang="en-US" sz="2400" b="1" dirty="0" smtClean="0"/>
              <a:t> Your goal is not to bring glory to yourself</a:t>
            </a:r>
          </a:p>
          <a:p>
            <a:pPr marL="457200" indent="-223838"/>
            <a:r>
              <a:rPr lang="en-US" sz="2400" b="1" dirty="0" smtClean="0"/>
              <a:t> Remember it is a marathon, not a sprint. Run patiently.</a:t>
            </a:r>
          </a:p>
          <a:p>
            <a:pPr marL="457200" indent="-223838"/>
            <a:r>
              <a:rPr lang="en-US" sz="2400" b="1" dirty="0"/>
              <a:t> </a:t>
            </a:r>
            <a:r>
              <a:rPr lang="en-US" sz="2400" b="1" dirty="0" smtClean="0"/>
              <a:t>There are times to sprint during the race </a:t>
            </a:r>
            <a:endParaRPr lang="en-US" sz="2400" b="1" dirty="0" smtClean="0">
              <a:solidFill>
                <a:srgbClr val="FFFF00"/>
              </a:solidFill>
            </a:endParaRPr>
          </a:p>
          <a:p>
            <a:pPr marL="457200" indent="-223838"/>
            <a:r>
              <a:rPr lang="en-US" sz="2400" b="1" dirty="0">
                <a:solidFill>
                  <a:srgbClr val="FFFF00"/>
                </a:solidFill>
              </a:rPr>
              <a:t> </a:t>
            </a:r>
            <a:r>
              <a:rPr lang="en-US" sz="2400" b="1" dirty="0" smtClean="0">
                <a:solidFill>
                  <a:srgbClr val="FFFF00"/>
                </a:solidFill>
              </a:rPr>
              <a:t>You are not competing with those running with you</a:t>
            </a:r>
            <a:endParaRPr lang="en-US" sz="24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23375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rgbClr val="FFFF00"/>
                </a:solidFill>
              </a:rPr>
              <a:t>2</a:t>
            </a:r>
            <a:r>
              <a:rPr lang="en-US" sz="4400" b="1" dirty="0" smtClean="0">
                <a:solidFill>
                  <a:srgbClr val="FFFF00"/>
                </a:solidFill>
              </a:rPr>
              <a:t> </a:t>
            </a:r>
            <a:r>
              <a:rPr lang="en-US" sz="3600" b="1" dirty="0" smtClean="0">
                <a:solidFill>
                  <a:srgbClr val="FFFF00"/>
                </a:solidFill>
              </a:rPr>
              <a:t>Corinthians 10</a:t>
            </a:r>
            <a:endParaRPr lang="en-US" sz="48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01420" y="1477108"/>
            <a:ext cx="8322733" cy="1569660"/>
          </a:xfrm>
          <a:prstGeom prst="rect">
            <a:avLst/>
          </a:prstGeom>
          <a:noFill/>
        </p:spPr>
        <p:txBody>
          <a:bodyPr wrap="square" rtlCol="0">
            <a:spAutoFit/>
          </a:bodyPr>
          <a:lstStyle/>
          <a:p>
            <a:pPr algn="just"/>
            <a:r>
              <a:rPr lang="en-US" sz="2400" b="1" dirty="0">
                <a:solidFill>
                  <a:schemeClr val="bg1"/>
                </a:solidFill>
              </a:rPr>
              <a:t> </a:t>
            </a:r>
            <a:r>
              <a:rPr lang="en-US" sz="2400" b="1" dirty="0" smtClean="0">
                <a:solidFill>
                  <a:schemeClr val="bg1"/>
                </a:solidFill>
              </a:rPr>
              <a:t> 12  </a:t>
            </a:r>
            <a:r>
              <a:rPr lang="en-US" sz="2400" b="1" dirty="0">
                <a:solidFill>
                  <a:srgbClr val="FFFF00"/>
                </a:solidFill>
              </a:rPr>
              <a:t>For we dare not class ourselves or compare ourselves with those who commend themselves</a:t>
            </a:r>
            <a:r>
              <a:rPr lang="en-US" sz="2400" b="1" dirty="0">
                <a:solidFill>
                  <a:schemeClr val="bg1"/>
                </a:solidFill>
              </a:rPr>
              <a:t>. But they, measuring themselves by themselves, and comparing themselves among themselves, are not wise. </a:t>
            </a:r>
            <a:endParaRPr lang="en-US" sz="2400" b="1" kern="1200" dirty="0">
              <a:solidFill>
                <a:schemeClr val="bg1"/>
              </a:solidFill>
            </a:endParaRPr>
          </a:p>
        </p:txBody>
      </p:sp>
    </p:spTree>
    <p:extLst>
      <p:ext uri="{BB962C8B-B14F-4D97-AF65-F5344CB8AC3E}">
        <p14:creationId xmlns:p14="http://schemas.microsoft.com/office/powerpoint/2010/main" val="14975905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sp>
        <p:nvSpPr>
          <p:cNvPr id="3" name="Content Placeholder 2"/>
          <p:cNvSpPr>
            <a:spLocks noGrp="1"/>
          </p:cNvSpPr>
          <p:nvPr>
            <p:ph idx="1"/>
          </p:nvPr>
        </p:nvSpPr>
        <p:spPr>
          <a:xfrm>
            <a:off x="456240" y="1436183"/>
            <a:ext cx="8229600" cy="4962699"/>
          </a:xfrm>
        </p:spPr>
        <p:txBody>
          <a:bodyPr>
            <a:noAutofit/>
          </a:bodyPr>
          <a:lstStyle/>
          <a:p>
            <a:pPr marL="457200" indent="-223838"/>
            <a:r>
              <a:rPr lang="en-US" sz="2400" b="1" dirty="0" smtClean="0"/>
              <a:t> Know the rules, obey them</a:t>
            </a:r>
          </a:p>
          <a:p>
            <a:pPr marL="457200" indent="-223838"/>
            <a:r>
              <a:rPr lang="en-US" sz="2400" b="1" dirty="0"/>
              <a:t> </a:t>
            </a:r>
            <a:r>
              <a:rPr lang="en-US" sz="2400" b="1" dirty="0" smtClean="0"/>
              <a:t>Lay aside weights which will hinder you </a:t>
            </a:r>
          </a:p>
          <a:p>
            <a:pPr marL="457200" indent="-223838"/>
            <a:r>
              <a:rPr lang="en-US" sz="2400" b="1" dirty="0" smtClean="0"/>
              <a:t> Your goal is not to bring glory to yourself</a:t>
            </a:r>
          </a:p>
          <a:p>
            <a:pPr marL="457200" indent="-223838"/>
            <a:r>
              <a:rPr lang="en-US" sz="2400" b="1" dirty="0" smtClean="0"/>
              <a:t> Remember it is a marathon, not a sprint. Run patiently.</a:t>
            </a:r>
          </a:p>
          <a:p>
            <a:pPr marL="457200" indent="-223838"/>
            <a:r>
              <a:rPr lang="en-US" sz="2400" b="1" dirty="0"/>
              <a:t> </a:t>
            </a:r>
            <a:r>
              <a:rPr lang="en-US" sz="2400" b="1" dirty="0" smtClean="0"/>
              <a:t>There are times to sprint during the race </a:t>
            </a:r>
          </a:p>
          <a:p>
            <a:pPr marL="457200" indent="-223838"/>
            <a:r>
              <a:rPr lang="en-US" sz="2400" b="1" dirty="0"/>
              <a:t> </a:t>
            </a:r>
            <a:r>
              <a:rPr lang="en-US" sz="2400" b="1" dirty="0" smtClean="0"/>
              <a:t>You are not competing with those running with you</a:t>
            </a:r>
            <a:endParaRPr lang="en-US" sz="2400" b="1" dirty="0" smtClean="0">
              <a:solidFill>
                <a:srgbClr val="FFFF00"/>
              </a:solidFill>
            </a:endParaRPr>
          </a:p>
          <a:p>
            <a:pPr marL="457200" indent="-223838"/>
            <a:r>
              <a:rPr lang="en-US" sz="2400" b="1" dirty="0">
                <a:solidFill>
                  <a:srgbClr val="FFFF00"/>
                </a:solidFill>
              </a:rPr>
              <a:t> </a:t>
            </a:r>
            <a:r>
              <a:rPr lang="en-US" sz="2400" b="1" dirty="0" smtClean="0">
                <a:solidFill>
                  <a:srgbClr val="FFFF00"/>
                </a:solidFill>
              </a:rPr>
              <a:t>Help those who are running with you, even if they stumble</a:t>
            </a:r>
            <a:endParaRPr lang="en-US" sz="24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3534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Introduction of the Lesson</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400" dirty="0">
                <a:solidFill>
                  <a:srgbClr val="FFFF00"/>
                </a:solidFill>
              </a:rPr>
              <a:t> </a:t>
            </a:r>
            <a:r>
              <a:rPr lang="en-US" sz="2400" dirty="0" smtClean="0">
                <a:solidFill>
                  <a:srgbClr val="FFFF00"/>
                </a:solidFill>
              </a:rPr>
              <a:t> </a:t>
            </a:r>
            <a:r>
              <a:rPr lang="en-US" sz="2400" b="1" dirty="0" smtClean="0">
                <a:solidFill>
                  <a:srgbClr val="FFFF00"/>
                </a:solidFill>
              </a:rPr>
              <a:t>The Bible is filled with illustrations of truth</a:t>
            </a:r>
            <a:endParaRPr lang="en-US" sz="2400"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731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John 13</a:t>
            </a:r>
            <a:endParaRPr lang="en-US" sz="36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01420" y="1477108"/>
            <a:ext cx="8322733" cy="1569660"/>
          </a:xfrm>
          <a:prstGeom prst="rect">
            <a:avLst/>
          </a:prstGeom>
          <a:noFill/>
        </p:spPr>
        <p:txBody>
          <a:bodyPr wrap="square" rtlCol="0">
            <a:spAutoFit/>
          </a:bodyPr>
          <a:lstStyle/>
          <a:p>
            <a:pPr algn="just"/>
            <a:r>
              <a:rPr lang="en-US" sz="2400" b="1" dirty="0" smtClean="0">
                <a:solidFill>
                  <a:schemeClr val="bg1"/>
                </a:solidFill>
              </a:rPr>
              <a:t>  14  </a:t>
            </a:r>
            <a:r>
              <a:rPr lang="en-US" sz="2400" b="1" dirty="0">
                <a:solidFill>
                  <a:schemeClr val="bg1"/>
                </a:solidFill>
              </a:rPr>
              <a:t>If I then, your Lord and Teacher, have washed your feet, </a:t>
            </a:r>
            <a:r>
              <a:rPr lang="en-US" sz="2400" b="1" dirty="0">
                <a:solidFill>
                  <a:srgbClr val="FFFF00"/>
                </a:solidFill>
              </a:rPr>
              <a:t>you also ought to wash one another's feet</a:t>
            </a:r>
            <a:r>
              <a:rPr lang="en-US" sz="2400" b="1" dirty="0">
                <a:solidFill>
                  <a:schemeClr val="bg1"/>
                </a:solidFill>
              </a:rPr>
              <a:t>. </a:t>
            </a:r>
          </a:p>
          <a:p>
            <a:pPr algn="just"/>
            <a:r>
              <a:rPr lang="en-US" sz="2400" b="1" dirty="0" smtClean="0">
                <a:solidFill>
                  <a:schemeClr val="bg1"/>
                </a:solidFill>
              </a:rPr>
              <a:t>  15  </a:t>
            </a:r>
            <a:r>
              <a:rPr lang="en-US" sz="2400" b="1" dirty="0">
                <a:solidFill>
                  <a:schemeClr val="bg1"/>
                </a:solidFill>
              </a:rPr>
              <a:t>For I have given you an example, that </a:t>
            </a:r>
            <a:r>
              <a:rPr lang="en-US" sz="2400" b="1" dirty="0">
                <a:solidFill>
                  <a:srgbClr val="FFFF00"/>
                </a:solidFill>
              </a:rPr>
              <a:t>you should do as I have done to you. </a:t>
            </a:r>
            <a:endParaRPr lang="en-US" sz="2400" b="1" kern="1200" dirty="0">
              <a:solidFill>
                <a:srgbClr val="FFFF00"/>
              </a:solidFill>
            </a:endParaRPr>
          </a:p>
        </p:txBody>
      </p:sp>
    </p:spTree>
    <p:extLst>
      <p:ext uri="{BB962C8B-B14F-4D97-AF65-F5344CB8AC3E}">
        <p14:creationId xmlns:p14="http://schemas.microsoft.com/office/powerpoint/2010/main" val="40444562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sp>
        <p:nvSpPr>
          <p:cNvPr id="3" name="Content Placeholder 2"/>
          <p:cNvSpPr>
            <a:spLocks noGrp="1"/>
          </p:cNvSpPr>
          <p:nvPr>
            <p:ph idx="1"/>
          </p:nvPr>
        </p:nvSpPr>
        <p:spPr>
          <a:xfrm>
            <a:off x="456240" y="1436183"/>
            <a:ext cx="8229600" cy="4962699"/>
          </a:xfrm>
        </p:spPr>
        <p:txBody>
          <a:bodyPr>
            <a:noAutofit/>
          </a:bodyPr>
          <a:lstStyle/>
          <a:p>
            <a:pPr marL="457200" indent="-223838"/>
            <a:r>
              <a:rPr lang="en-US" sz="2400" b="1" dirty="0" smtClean="0"/>
              <a:t> Know the rules, obey them</a:t>
            </a:r>
          </a:p>
          <a:p>
            <a:pPr marL="457200" indent="-223838"/>
            <a:r>
              <a:rPr lang="en-US" sz="2400" b="1" dirty="0"/>
              <a:t> </a:t>
            </a:r>
            <a:r>
              <a:rPr lang="en-US" sz="2400" b="1" dirty="0" smtClean="0"/>
              <a:t>Lay aside weights which will hinder you </a:t>
            </a:r>
          </a:p>
          <a:p>
            <a:pPr marL="457200" indent="-223838"/>
            <a:r>
              <a:rPr lang="en-US" sz="2400" b="1" dirty="0" smtClean="0"/>
              <a:t> Your goal is not to bring glory to yourself</a:t>
            </a:r>
          </a:p>
          <a:p>
            <a:pPr marL="457200" indent="-223838"/>
            <a:r>
              <a:rPr lang="en-US" sz="2400" b="1" dirty="0" smtClean="0"/>
              <a:t> Remember it is a marathon, not a sprint. Run patiently.</a:t>
            </a:r>
          </a:p>
          <a:p>
            <a:pPr marL="457200" indent="-223838"/>
            <a:r>
              <a:rPr lang="en-US" sz="2400" b="1" dirty="0"/>
              <a:t> </a:t>
            </a:r>
            <a:r>
              <a:rPr lang="en-US" sz="2400" b="1" dirty="0" smtClean="0"/>
              <a:t>There are times to sprint during the race </a:t>
            </a:r>
          </a:p>
          <a:p>
            <a:pPr marL="457200" indent="-223838"/>
            <a:r>
              <a:rPr lang="en-US" sz="2400" b="1" dirty="0"/>
              <a:t> </a:t>
            </a:r>
            <a:r>
              <a:rPr lang="en-US" sz="2400" b="1" dirty="0" smtClean="0"/>
              <a:t>You are not competing with those running with you</a:t>
            </a:r>
          </a:p>
          <a:p>
            <a:pPr marL="457200" indent="-223838"/>
            <a:r>
              <a:rPr lang="en-US" sz="2400" b="1" dirty="0"/>
              <a:t> </a:t>
            </a:r>
            <a:r>
              <a:rPr lang="en-US" sz="2400" b="1" dirty="0" smtClean="0"/>
              <a:t>Help those who are running with you, even if they stumble</a:t>
            </a:r>
          </a:p>
          <a:p>
            <a:pPr marL="457200" indent="-223838"/>
            <a:r>
              <a:rPr lang="en-US" sz="2400" b="1" dirty="0">
                <a:solidFill>
                  <a:srgbClr val="FFFF00"/>
                </a:solidFill>
              </a:rPr>
              <a:t> </a:t>
            </a:r>
            <a:r>
              <a:rPr lang="en-US" sz="2400" b="1" dirty="0" smtClean="0">
                <a:solidFill>
                  <a:srgbClr val="FFFF00"/>
                </a:solidFill>
              </a:rPr>
              <a:t>Keep your eye on the big picture. Stay focused.</a:t>
            </a:r>
            <a:endParaRPr lang="en-US" sz="24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17402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Hebrews 12</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4867" y="1477108"/>
            <a:ext cx="8322733" cy="4154984"/>
          </a:xfrm>
          <a:prstGeom prst="rect">
            <a:avLst/>
          </a:prstGeom>
          <a:noFill/>
        </p:spPr>
        <p:txBody>
          <a:bodyPr wrap="square" rtlCol="0">
            <a:spAutoFit/>
          </a:bodyPr>
          <a:lstStyle/>
          <a:p>
            <a:pPr algn="just"/>
            <a:r>
              <a:rPr lang="en-US" sz="2400" b="1" dirty="0" smtClean="0">
                <a:solidFill>
                  <a:schemeClr val="bg1"/>
                </a:solidFill>
              </a:rPr>
              <a:t>  1  </a:t>
            </a:r>
            <a:r>
              <a:rPr lang="en-US" sz="2400" b="1" dirty="0">
                <a:solidFill>
                  <a:schemeClr val="bg1"/>
                </a:solidFill>
              </a:rPr>
              <a:t>Therefore </a:t>
            </a:r>
            <a:r>
              <a:rPr lang="en-US" sz="2400" b="1" dirty="0">
                <a:solidFill>
                  <a:srgbClr val="FFFF00"/>
                </a:solidFill>
              </a:rPr>
              <a:t>we also, since we are surrounded by so great a cloud of witnesses</a:t>
            </a:r>
            <a:r>
              <a:rPr lang="en-US" sz="2400" b="1" dirty="0">
                <a:solidFill>
                  <a:schemeClr val="bg1"/>
                </a:solidFill>
              </a:rPr>
              <a:t>, let us lay aside every weight, and the sin which so easily ensnares us, and let us run with endurance the </a:t>
            </a:r>
            <a:r>
              <a:rPr lang="en-US" sz="2400" b="1" dirty="0" smtClean="0">
                <a:solidFill>
                  <a:schemeClr val="bg1"/>
                </a:solidFill>
              </a:rPr>
              <a:t>race </a:t>
            </a:r>
            <a:r>
              <a:rPr lang="en-US" sz="2400" b="1" dirty="0">
                <a:solidFill>
                  <a:schemeClr val="bg1"/>
                </a:solidFill>
              </a:rPr>
              <a:t>that is set before us, </a:t>
            </a:r>
          </a:p>
          <a:p>
            <a:pPr algn="just"/>
            <a:r>
              <a:rPr lang="en-US" sz="2400" b="1" dirty="0" smtClean="0">
                <a:solidFill>
                  <a:schemeClr val="bg1"/>
                </a:solidFill>
              </a:rPr>
              <a:t>  2  </a:t>
            </a:r>
            <a:r>
              <a:rPr lang="en-US" sz="2400" b="1" dirty="0">
                <a:solidFill>
                  <a:schemeClr val="bg1"/>
                </a:solidFill>
              </a:rPr>
              <a:t>looking unto Jesus, the author and finisher of our faith, who for the joy that was set before Him endured the cross, despising the shame, and has sat down at the right hand of the throne of God. </a:t>
            </a:r>
          </a:p>
          <a:p>
            <a:pPr algn="just"/>
            <a:r>
              <a:rPr lang="en-US" sz="2400" b="1" dirty="0" smtClean="0">
                <a:solidFill>
                  <a:schemeClr val="bg1"/>
                </a:solidFill>
              </a:rPr>
              <a:t>  3  </a:t>
            </a:r>
            <a:r>
              <a:rPr lang="en-US" sz="2400" b="1" dirty="0">
                <a:solidFill>
                  <a:schemeClr val="bg1"/>
                </a:solidFill>
              </a:rPr>
              <a:t>For consider Him who endured such hostility from sinners against Himself, lest you become weary and discouraged in your souls. </a:t>
            </a:r>
            <a:endParaRPr lang="en-US" sz="2400" b="1" kern="1200" dirty="0">
              <a:solidFill>
                <a:schemeClr val="bg1"/>
              </a:solidFill>
            </a:endParaRPr>
          </a:p>
        </p:txBody>
      </p:sp>
    </p:spTree>
    <p:extLst>
      <p:ext uri="{BB962C8B-B14F-4D97-AF65-F5344CB8AC3E}">
        <p14:creationId xmlns:p14="http://schemas.microsoft.com/office/powerpoint/2010/main" val="28247684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sp>
        <p:nvSpPr>
          <p:cNvPr id="3" name="Content Placeholder 2"/>
          <p:cNvSpPr>
            <a:spLocks noGrp="1"/>
          </p:cNvSpPr>
          <p:nvPr>
            <p:ph idx="1"/>
          </p:nvPr>
        </p:nvSpPr>
        <p:spPr>
          <a:xfrm>
            <a:off x="456240" y="1436183"/>
            <a:ext cx="8229600" cy="4962699"/>
          </a:xfrm>
        </p:spPr>
        <p:txBody>
          <a:bodyPr>
            <a:noAutofit/>
          </a:bodyPr>
          <a:lstStyle/>
          <a:p>
            <a:pPr marL="457200" indent="-223838"/>
            <a:r>
              <a:rPr lang="en-US" sz="2400" b="1" dirty="0" smtClean="0"/>
              <a:t> Know the rules, obey them</a:t>
            </a:r>
          </a:p>
          <a:p>
            <a:pPr marL="457200" indent="-223838"/>
            <a:r>
              <a:rPr lang="en-US" sz="2400" b="1" dirty="0"/>
              <a:t> </a:t>
            </a:r>
            <a:r>
              <a:rPr lang="en-US" sz="2400" b="1" dirty="0" smtClean="0"/>
              <a:t>Lay aside weights which will hinder you </a:t>
            </a:r>
          </a:p>
          <a:p>
            <a:pPr marL="457200" indent="-223838"/>
            <a:r>
              <a:rPr lang="en-US" sz="2400" b="1" dirty="0" smtClean="0"/>
              <a:t> Your goal is not to bring glory to yourself</a:t>
            </a:r>
          </a:p>
          <a:p>
            <a:pPr marL="457200" indent="-223838"/>
            <a:r>
              <a:rPr lang="en-US" sz="2400" b="1" dirty="0" smtClean="0"/>
              <a:t> Remember it is a marathon, not a sprint. Run patiently.</a:t>
            </a:r>
          </a:p>
          <a:p>
            <a:pPr marL="457200" indent="-223838"/>
            <a:r>
              <a:rPr lang="en-US" sz="2400" b="1" dirty="0"/>
              <a:t> </a:t>
            </a:r>
            <a:r>
              <a:rPr lang="en-US" sz="2400" b="1" dirty="0" smtClean="0"/>
              <a:t>There are times to sprint during the race </a:t>
            </a:r>
          </a:p>
          <a:p>
            <a:pPr marL="457200" indent="-223838"/>
            <a:r>
              <a:rPr lang="en-US" sz="2400" b="1" dirty="0"/>
              <a:t> </a:t>
            </a:r>
            <a:r>
              <a:rPr lang="en-US" sz="2400" b="1" dirty="0" smtClean="0"/>
              <a:t>You are not competing with those running with you</a:t>
            </a:r>
          </a:p>
          <a:p>
            <a:pPr marL="457200" indent="-223838"/>
            <a:r>
              <a:rPr lang="en-US" sz="2400" b="1" dirty="0"/>
              <a:t> </a:t>
            </a:r>
            <a:r>
              <a:rPr lang="en-US" sz="2400" b="1" dirty="0" smtClean="0"/>
              <a:t>Help those who are running with you, even if they stumble</a:t>
            </a:r>
          </a:p>
          <a:p>
            <a:pPr marL="457200" indent="-223838"/>
            <a:r>
              <a:rPr lang="en-US" sz="2400" b="1" dirty="0"/>
              <a:t> </a:t>
            </a:r>
            <a:r>
              <a:rPr lang="en-US" sz="2400" b="1" dirty="0" smtClean="0"/>
              <a:t>Keep your eye on the big picture. Stay focused.</a:t>
            </a:r>
            <a:endParaRPr lang="en-US" sz="2400" b="1" dirty="0" smtClean="0">
              <a:solidFill>
                <a:srgbClr val="FFFF00"/>
              </a:solidFill>
            </a:endParaRPr>
          </a:p>
          <a:p>
            <a:pPr marL="457200" indent="-223838"/>
            <a:r>
              <a:rPr lang="en-US" sz="2400" b="1" dirty="0">
                <a:solidFill>
                  <a:srgbClr val="FFFF00"/>
                </a:solidFill>
              </a:rPr>
              <a:t> </a:t>
            </a:r>
            <a:r>
              <a:rPr lang="en-US" sz="2400" b="1" dirty="0" smtClean="0">
                <a:solidFill>
                  <a:srgbClr val="FFFF00"/>
                </a:solidFill>
              </a:rPr>
              <a:t>Follow in the steps of one who has finished the race</a:t>
            </a:r>
            <a:endParaRPr lang="en-US" sz="24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26667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Hebrews 12</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4867" y="1477108"/>
            <a:ext cx="8322733" cy="4154984"/>
          </a:xfrm>
          <a:prstGeom prst="rect">
            <a:avLst/>
          </a:prstGeom>
          <a:noFill/>
        </p:spPr>
        <p:txBody>
          <a:bodyPr wrap="square" rtlCol="0">
            <a:spAutoFit/>
          </a:bodyPr>
          <a:lstStyle/>
          <a:p>
            <a:pPr algn="just"/>
            <a:r>
              <a:rPr lang="en-US" sz="2400" b="1" dirty="0" smtClean="0">
                <a:solidFill>
                  <a:schemeClr val="bg1"/>
                </a:solidFill>
              </a:rPr>
              <a:t>  1  </a:t>
            </a:r>
            <a:r>
              <a:rPr lang="en-US" sz="2400" b="1" dirty="0">
                <a:solidFill>
                  <a:schemeClr val="bg1"/>
                </a:solidFill>
              </a:rPr>
              <a:t>Therefore we also, since we are surrounded by so great a cloud of witnesses, let us lay aside every weight, and the sin which so easily ensnares us, and let us run with endurance the </a:t>
            </a:r>
            <a:r>
              <a:rPr lang="en-US" sz="2400" b="1" dirty="0" smtClean="0">
                <a:solidFill>
                  <a:schemeClr val="bg1"/>
                </a:solidFill>
              </a:rPr>
              <a:t>race </a:t>
            </a:r>
            <a:r>
              <a:rPr lang="en-US" sz="2400" b="1" dirty="0">
                <a:solidFill>
                  <a:schemeClr val="bg1"/>
                </a:solidFill>
              </a:rPr>
              <a:t>that is set before us, </a:t>
            </a:r>
          </a:p>
          <a:p>
            <a:pPr algn="just"/>
            <a:r>
              <a:rPr lang="en-US" sz="2400" b="1" dirty="0" smtClean="0">
                <a:solidFill>
                  <a:schemeClr val="bg1"/>
                </a:solidFill>
              </a:rPr>
              <a:t>  2 </a:t>
            </a:r>
            <a:r>
              <a:rPr lang="en-US" sz="2400" b="1" dirty="0" smtClean="0">
                <a:solidFill>
                  <a:srgbClr val="FFFF00"/>
                </a:solidFill>
              </a:rPr>
              <a:t> </a:t>
            </a:r>
            <a:r>
              <a:rPr lang="en-US" sz="2400" b="1" dirty="0">
                <a:solidFill>
                  <a:srgbClr val="FFFF00"/>
                </a:solidFill>
              </a:rPr>
              <a:t>looking unto Jesus, the author and finisher of our faith, who for the joy that was set before Him endured the cross</a:t>
            </a:r>
            <a:r>
              <a:rPr lang="en-US" sz="2400" b="1" dirty="0">
                <a:solidFill>
                  <a:schemeClr val="bg1"/>
                </a:solidFill>
              </a:rPr>
              <a:t>, despising the shame, and has sat down at the right hand of the throne of God. </a:t>
            </a:r>
          </a:p>
          <a:p>
            <a:pPr algn="just"/>
            <a:r>
              <a:rPr lang="en-US" sz="2400" b="1" dirty="0" smtClean="0">
                <a:solidFill>
                  <a:schemeClr val="bg1"/>
                </a:solidFill>
              </a:rPr>
              <a:t>  3  </a:t>
            </a:r>
            <a:r>
              <a:rPr lang="en-US" sz="2400" b="1" dirty="0">
                <a:solidFill>
                  <a:schemeClr val="bg1"/>
                </a:solidFill>
              </a:rPr>
              <a:t>For consider Him who endured such hostility from sinners against Himself, lest you become weary and discouraged in your souls. </a:t>
            </a:r>
            <a:endParaRPr lang="en-US" sz="2400" b="1" kern="1200" dirty="0">
              <a:solidFill>
                <a:schemeClr val="bg1"/>
              </a:solidFill>
            </a:endParaRPr>
          </a:p>
        </p:txBody>
      </p:sp>
    </p:spTree>
    <p:extLst>
      <p:ext uri="{BB962C8B-B14F-4D97-AF65-F5344CB8AC3E}">
        <p14:creationId xmlns:p14="http://schemas.microsoft.com/office/powerpoint/2010/main" val="28804818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Winning the Race</a:t>
            </a:r>
            <a:endParaRPr lang="en-US" b="1" dirty="0">
              <a:solidFill>
                <a:srgbClr val="FFFF00"/>
              </a:solidFill>
            </a:endParaRPr>
          </a:p>
        </p:txBody>
      </p:sp>
      <p:sp>
        <p:nvSpPr>
          <p:cNvPr id="3" name="Content Placeholder 2"/>
          <p:cNvSpPr>
            <a:spLocks noGrp="1"/>
          </p:cNvSpPr>
          <p:nvPr>
            <p:ph idx="1"/>
          </p:nvPr>
        </p:nvSpPr>
        <p:spPr>
          <a:xfrm>
            <a:off x="456240" y="1436183"/>
            <a:ext cx="8229600" cy="4962699"/>
          </a:xfrm>
        </p:spPr>
        <p:txBody>
          <a:bodyPr>
            <a:noAutofit/>
          </a:bodyPr>
          <a:lstStyle/>
          <a:p>
            <a:pPr marL="457200" indent="-223838"/>
            <a:r>
              <a:rPr lang="en-US" sz="2400" b="1" dirty="0" smtClean="0"/>
              <a:t> Know the rules, obey them</a:t>
            </a:r>
          </a:p>
          <a:p>
            <a:pPr marL="457200" indent="-223838"/>
            <a:r>
              <a:rPr lang="en-US" sz="2400" b="1" dirty="0"/>
              <a:t> </a:t>
            </a:r>
            <a:r>
              <a:rPr lang="en-US" sz="2400" b="1" dirty="0" smtClean="0"/>
              <a:t>Lay aside weights which will hinder you </a:t>
            </a:r>
          </a:p>
          <a:p>
            <a:pPr marL="457200" indent="-223838"/>
            <a:r>
              <a:rPr lang="en-US" sz="2400" b="1" dirty="0" smtClean="0"/>
              <a:t> Your goal is not to bring glory to yourself</a:t>
            </a:r>
          </a:p>
          <a:p>
            <a:pPr marL="457200" indent="-223838"/>
            <a:r>
              <a:rPr lang="en-US" sz="2400" b="1" dirty="0" smtClean="0"/>
              <a:t> Remember it is a marathon, not a sprint. Run patiently.</a:t>
            </a:r>
          </a:p>
          <a:p>
            <a:pPr marL="457200" indent="-223838"/>
            <a:r>
              <a:rPr lang="en-US" sz="2400" b="1" dirty="0"/>
              <a:t> </a:t>
            </a:r>
            <a:r>
              <a:rPr lang="en-US" sz="2400" b="1" dirty="0" smtClean="0"/>
              <a:t>There are times to sprint during the race </a:t>
            </a:r>
          </a:p>
          <a:p>
            <a:pPr marL="457200" indent="-223838"/>
            <a:r>
              <a:rPr lang="en-US" sz="2400" b="1" dirty="0"/>
              <a:t> </a:t>
            </a:r>
            <a:r>
              <a:rPr lang="en-US" sz="2400" b="1" dirty="0" smtClean="0"/>
              <a:t>You are not competing with those running with you</a:t>
            </a:r>
          </a:p>
          <a:p>
            <a:pPr marL="457200" indent="-223838"/>
            <a:r>
              <a:rPr lang="en-US" sz="2400" b="1" dirty="0"/>
              <a:t> </a:t>
            </a:r>
            <a:r>
              <a:rPr lang="en-US" sz="2400" b="1" dirty="0" smtClean="0"/>
              <a:t>Help those who are running with you, even if they stumble</a:t>
            </a:r>
          </a:p>
          <a:p>
            <a:pPr marL="457200" indent="-223838"/>
            <a:r>
              <a:rPr lang="en-US" sz="2400" b="1" dirty="0"/>
              <a:t> </a:t>
            </a:r>
            <a:r>
              <a:rPr lang="en-US" sz="2400" b="1" dirty="0" smtClean="0"/>
              <a:t>Keep your eye on the eternal crown. Stay focused.</a:t>
            </a:r>
          </a:p>
          <a:p>
            <a:pPr marL="457200" indent="-223838"/>
            <a:r>
              <a:rPr lang="en-US" sz="2400" b="1" dirty="0"/>
              <a:t> </a:t>
            </a:r>
            <a:r>
              <a:rPr lang="en-US" sz="2400" b="1" dirty="0" smtClean="0"/>
              <a:t>Follow </a:t>
            </a:r>
            <a:r>
              <a:rPr lang="en-US" sz="2400" b="1" dirty="0"/>
              <a:t>in the steps of one who has finished the race</a:t>
            </a:r>
          </a:p>
          <a:p>
            <a:pPr marL="457200" indent="-223838"/>
            <a:r>
              <a:rPr lang="en-US" sz="2400" b="1" dirty="0" smtClean="0">
                <a:solidFill>
                  <a:srgbClr val="FFFF00"/>
                </a:solidFill>
              </a:rPr>
              <a:t> Do not quit before you reach the finish line</a:t>
            </a:r>
            <a:endParaRPr lang="en-US" sz="24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21327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2 Timothy 4</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01420" y="1477108"/>
            <a:ext cx="8322733" cy="2677656"/>
          </a:xfrm>
          <a:prstGeom prst="rect">
            <a:avLst/>
          </a:prstGeom>
          <a:noFill/>
        </p:spPr>
        <p:txBody>
          <a:bodyPr wrap="square" rtlCol="0">
            <a:spAutoFit/>
          </a:bodyPr>
          <a:lstStyle/>
          <a:p>
            <a:pPr algn="just"/>
            <a:r>
              <a:rPr lang="en-US" sz="2400" b="1" dirty="0" smtClean="0">
                <a:solidFill>
                  <a:schemeClr val="bg1"/>
                </a:solidFill>
              </a:rPr>
              <a:t>  6  </a:t>
            </a:r>
            <a:r>
              <a:rPr lang="en-US" sz="2400" b="1" dirty="0">
                <a:solidFill>
                  <a:schemeClr val="bg1"/>
                </a:solidFill>
              </a:rPr>
              <a:t>For I am already being poured out as a drink offering, and the time of my departure is at hand. </a:t>
            </a:r>
          </a:p>
          <a:p>
            <a:pPr algn="just"/>
            <a:r>
              <a:rPr lang="en-US" sz="2400" b="1" dirty="0" smtClean="0">
                <a:solidFill>
                  <a:schemeClr val="bg1"/>
                </a:solidFill>
              </a:rPr>
              <a:t>  7  </a:t>
            </a:r>
            <a:r>
              <a:rPr lang="en-US" sz="2400" b="1" dirty="0">
                <a:solidFill>
                  <a:schemeClr val="bg1"/>
                </a:solidFill>
              </a:rPr>
              <a:t>I have fought the good fight, I </a:t>
            </a:r>
            <a:r>
              <a:rPr lang="en-US" sz="2400" b="1" dirty="0">
                <a:solidFill>
                  <a:srgbClr val="FFFF00"/>
                </a:solidFill>
              </a:rPr>
              <a:t>have finished the race</a:t>
            </a:r>
            <a:r>
              <a:rPr lang="en-US" sz="2400" b="1" dirty="0">
                <a:solidFill>
                  <a:schemeClr val="bg1"/>
                </a:solidFill>
              </a:rPr>
              <a:t>, I have kept the </a:t>
            </a:r>
            <a:r>
              <a:rPr lang="en-US" sz="2400" b="1" dirty="0" smtClean="0">
                <a:solidFill>
                  <a:schemeClr val="bg1"/>
                </a:solidFill>
              </a:rPr>
              <a:t>faith.</a:t>
            </a:r>
          </a:p>
          <a:p>
            <a:pPr algn="just"/>
            <a:r>
              <a:rPr lang="en-US" sz="2400" b="1" dirty="0" smtClean="0">
                <a:solidFill>
                  <a:schemeClr val="bg1"/>
                </a:solidFill>
              </a:rPr>
              <a:t>  8  </a:t>
            </a:r>
            <a:r>
              <a:rPr lang="en-US" sz="2400" b="1" dirty="0">
                <a:solidFill>
                  <a:schemeClr val="bg1"/>
                </a:solidFill>
              </a:rPr>
              <a:t>Finally, there is laid up for me the crown of righteousness, which the Lord, the righteous Judge, will give to me on that Day, and not to me only but also to all who have loved His appearing. </a:t>
            </a:r>
            <a:endParaRPr lang="en-US" sz="2400" b="1" kern="1200" dirty="0">
              <a:solidFill>
                <a:schemeClr val="bg1"/>
              </a:solidFill>
            </a:endParaRPr>
          </a:p>
        </p:txBody>
      </p:sp>
    </p:spTree>
    <p:extLst>
      <p:ext uri="{BB962C8B-B14F-4D97-AF65-F5344CB8AC3E}">
        <p14:creationId xmlns:p14="http://schemas.microsoft.com/office/powerpoint/2010/main" val="134136800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Entering &amp; Finishing the Race</a:t>
            </a:r>
            <a:endParaRPr lang="en-US" b="1" dirty="0">
              <a:solidFill>
                <a:srgbClr val="FFFF00"/>
              </a:solidFill>
            </a:endParaRPr>
          </a:p>
        </p:txBody>
      </p:sp>
      <p:cxnSp>
        <p:nvCxnSpPr>
          <p:cNvPr id="4" name="Straight Connector 3"/>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92555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Entering &amp; Finishing the Race</a:t>
            </a:r>
            <a:endParaRPr lang="en-US" b="1" dirty="0">
              <a:solidFill>
                <a:srgbClr val="FFFF00"/>
              </a:solidFill>
            </a:endParaRPr>
          </a:p>
        </p:txBody>
      </p:sp>
      <p:sp>
        <p:nvSpPr>
          <p:cNvPr id="3" name="Content Placeholder 2"/>
          <p:cNvSpPr>
            <a:spLocks noGrp="1"/>
          </p:cNvSpPr>
          <p:nvPr>
            <p:ph idx="1"/>
          </p:nvPr>
        </p:nvSpPr>
        <p:spPr/>
        <p:txBody>
          <a:bodyPr/>
          <a:lstStyle/>
          <a:p>
            <a:pPr marL="628650">
              <a:spcAft>
                <a:spcPts val="1500"/>
              </a:spcAft>
            </a:pPr>
            <a:r>
              <a:rPr lang="en-US" sz="3000" dirty="0" smtClean="0"/>
              <a:t>  Believe</a:t>
            </a:r>
            <a:r>
              <a:rPr lang="en-US" sz="3000" dirty="0"/>
              <a:t>				John </a:t>
            </a:r>
            <a:r>
              <a:rPr lang="en-US" sz="3000" dirty="0" smtClean="0"/>
              <a:t>3:16</a:t>
            </a:r>
            <a:endParaRPr lang="en-US" sz="3000" dirty="0"/>
          </a:p>
        </p:txBody>
      </p:sp>
      <p:cxnSp>
        <p:nvCxnSpPr>
          <p:cNvPr id="4" name="Straight Connector 3"/>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13726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Entering &amp; Finishing the Race</a:t>
            </a:r>
            <a:endParaRPr lang="en-US" b="1" dirty="0">
              <a:solidFill>
                <a:srgbClr val="FFFF00"/>
              </a:solidFill>
            </a:endParaRPr>
          </a:p>
        </p:txBody>
      </p:sp>
      <p:sp>
        <p:nvSpPr>
          <p:cNvPr id="3" name="Content Placeholder 2"/>
          <p:cNvSpPr>
            <a:spLocks noGrp="1"/>
          </p:cNvSpPr>
          <p:nvPr>
            <p:ph idx="1"/>
          </p:nvPr>
        </p:nvSpPr>
        <p:spPr/>
        <p:txBody>
          <a:bodyPr/>
          <a:lstStyle/>
          <a:p>
            <a:pPr marL="628650">
              <a:spcAft>
                <a:spcPts val="1500"/>
              </a:spcAft>
            </a:pPr>
            <a:r>
              <a:rPr lang="en-US" sz="3000" dirty="0" smtClean="0"/>
              <a:t>  Believe</a:t>
            </a:r>
            <a:r>
              <a:rPr lang="en-US" sz="3000" dirty="0"/>
              <a:t>				John 3:16</a:t>
            </a:r>
          </a:p>
          <a:p>
            <a:pPr marL="628650">
              <a:spcAft>
                <a:spcPts val="1500"/>
              </a:spcAft>
            </a:pPr>
            <a:r>
              <a:rPr lang="en-US" sz="3000" dirty="0" smtClean="0"/>
              <a:t>  Repent</a:t>
            </a:r>
            <a:r>
              <a:rPr lang="en-US" sz="3000" dirty="0"/>
              <a:t>				Acts </a:t>
            </a:r>
            <a:r>
              <a:rPr lang="en-US" sz="3000" dirty="0" smtClean="0"/>
              <a:t>17:30</a:t>
            </a:r>
            <a:endParaRPr lang="en-US" sz="3000" dirty="0"/>
          </a:p>
        </p:txBody>
      </p:sp>
      <p:cxnSp>
        <p:nvCxnSpPr>
          <p:cNvPr id="4" name="Straight Connector 3"/>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1316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Introduction of the Lesson</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400" dirty="0"/>
              <a:t> </a:t>
            </a:r>
            <a:r>
              <a:rPr lang="en-US" sz="2400" dirty="0" smtClean="0"/>
              <a:t> </a:t>
            </a:r>
            <a:r>
              <a:rPr lang="en-US" sz="2400" b="1" dirty="0" smtClean="0"/>
              <a:t>The Bible is filled with illustrations of truth</a:t>
            </a:r>
            <a:endParaRPr lang="en-US" sz="2400" b="1" dirty="0" smtClean="0">
              <a:solidFill>
                <a:srgbClr val="FFFF00"/>
              </a:solidFill>
            </a:endParaRPr>
          </a:p>
          <a:p>
            <a:pPr marL="457200" indent="-223838"/>
            <a:r>
              <a:rPr lang="en-US" sz="2400" b="1" dirty="0">
                <a:solidFill>
                  <a:srgbClr val="FFFF00"/>
                </a:solidFill>
              </a:rPr>
              <a:t> </a:t>
            </a:r>
            <a:r>
              <a:rPr lang="en-US" sz="2400" b="1" dirty="0" smtClean="0">
                <a:solidFill>
                  <a:srgbClr val="FFFF00"/>
                </a:solidFill>
              </a:rPr>
              <a:t> Profound truths made understandable by simple stories</a:t>
            </a:r>
            <a:endParaRPr lang="en-US" sz="2400" dirty="0"/>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25294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Entering &amp; Finishing the Race</a:t>
            </a:r>
            <a:endParaRPr lang="en-US" b="1" dirty="0">
              <a:solidFill>
                <a:srgbClr val="FFFF00"/>
              </a:solidFill>
            </a:endParaRPr>
          </a:p>
        </p:txBody>
      </p:sp>
      <p:sp>
        <p:nvSpPr>
          <p:cNvPr id="3" name="Content Placeholder 2"/>
          <p:cNvSpPr>
            <a:spLocks noGrp="1"/>
          </p:cNvSpPr>
          <p:nvPr>
            <p:ph idx="1"/>
          </p:nvPr>
        </p:nvSpPr>
        <p:spPr/>
        <p:txBody>
          <a:bodyPr/>
          <a:lstStyle/>
          <a:p>
            <a:pPr marL="628650">
              <a:spcAft>
                <a:spcPts val="1500"/>
              </a:spcAft>
            </a:pPr>
            <a:r>
              <a:rPr lang="en-US" sz="3000" dirty="0" smtClean="0"/>
              <a:t>  Believe</a:t>
            </a:r>
            <a:r>
              <a:rPr lang="en-US" sz="3000" dirty="0"/>
              <a:t>				John 3:16</a:t>
            </a:r>
          </a:p>
          <a:p>
            <a:pPr marL="628650">
              <a:spcAft>
                <a:spcPts val="1500"/>
              </a:spcAft>
            </a:pPr>
            <a:r>
              <a:rPr lang="en-US" sz="3000" dirty="0" smtClean="0"/>
              <a:t>  Repent</a:t>
            </a:r>
            <a:r>
              <a:rPr lang="en-US" sz="3000" dirty="0"/>
              <a:t>				Acts 17:30</a:t>
            </a:r>
          </a:p>
          <a:p>
            <a:pPr marL="628650">
              <a:spcAft>
                <a:spcPts val="1500"/>
              </a:spcAft>
            </a:pPr>
            <a:r>
              <a:rPr lang="en-US" sz="3000" dirty="0" smtClean="0"/>
              <a:t>  Confess </a:t>
            </a:r>
            <a:r>
              <a:rPr lang="en-US" sz="3000" dirty="0"/>
              <a:t>Faith			Rom. </a:t>
            </a:r>
            <a:r>
              <a:rPr lang="en-US" sz="3000" dirty="0" smtClean="0"/>
              <a:t>10:10</a:t>
            </a:r>
            <a:endParaRPr lang="en-US" sz="3000" dirty="0"/>
          </a:p>
        </p:txBody>
      </p:sp>
      <p:cxnSp>
        <p:nvCxnSpPr>
          <p:cNvPr id="4" name="Straight Connector 3"/>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41960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Entering &amp; Finishing the Race</a:t>
            </a:r>
            <a:endParaRPr lang="en-US" b="1" dirty="0">
              <a:solidFill>
                <a:srgbClr val="FFFF00"/>
              </a:solidFill>
            </a:endParaRPr>
          </a:p>
        </p:txBody>
      </p:sp>
      <p:sp>
        <p:nvSpPr>
          <p:cNvPr id="3" name="Content Placeholder 2"/>
          <p:cNvSpPr>
            <a:spLocks noGrp="1"/>
          </p:cNvSpPr>
          <p:nvPr>
            <p:ph idx="1"/>
          </p:nvPr>
        </p:nvSpPr>
        <p:spPr/>
        <p:txBody>
          <a:bodyPr/>
          <a:lstStyle/>
          <a:p>
            <a:pPr marL="628650">
              <a:spcAft>
                <a:spcPts val="1500"/>
              </a:spcAft>
            </a:pPr>
            <a:r>
              <a:rPr lang="en-US" sz="3000" dirty="0" smtClean="0"/>
              <a:t>  Believe</a:t>
            </a:r>
            <a:r>
              <a:rPr lang="en-US" sz="3000" dirty="0"/>
              <a:t>				John 3:16</a:t>
            </a:r>
          </a:p>
          <a:p>
            <a:pPr marL="628650">
              <a:spcAft>
                <a:spcPts val="1500"/>
              </a:spcAft>
            </a:pPr>
            <a:r>
              <a:rPr lang="en-US" sz="3000" dirty="0" smtClean="0"/>
              <a:t>  Repent</a:t>
            </a:r>
            <a:r>
              <a:rPr lang="en-US" sz="3000" dirty="0"/>
              <a:t>				Acts 17:30</a:t>
            </a:r>
          </a:p>
          <a:p>
            <a:pPr marL="628650">
              <a:spcAft>
                <a:spcPts val="1500"/>
              </a:spcAft>
            </a:pPr>
            <a:r>
              <a:rPr lang="en-US" sz="3000" dirty="0" smtClean="0"/>
              <a:t>  Confess </a:t>
            </a:r>
            <a:r>
              <a:rPr lang="en-US" sz="3000" dirty="0"/>
              <a:t>Faith			Rom. 10:10</a:t>
            </a:r>
          </a:p>
          <a:p>
            <a:pPr marL="628650">
              <a:spcAft>
                <a:spcPts val="1500"/>
              </a:spcAft>
            </a:pPr>
            <a:r>
              <a:rPr lang="en-US" sz="3000" dirty="0" smtClean="0"/>
              <a:t>  Be </a:t>
            </a:r>
            <a:r>
              <a:rPr lang="en-US" sz="3000" dirty="0"/>
              <a:t>Baptized Into Him	</a:t>
            </a:r>
            <a:r>
              <a:rPr lang="en-US" sz="3000" dirty="0" smtClean="0"/>
              <a:t>	Gal</a:t>
            </a:r>
            <a:r>
              <a:rPr lang="en-US" sz="3000" dirty="0"/>
              <a:t>. </a:t>
            </a:r>
            <a:r>
              <a:rPr lang="en-US" sz="3000" dirty="0" smtClean="0"/>
              <a:t>3:27</a:t>
            </a:r>
            <a:endParaRPr lang="en-US" sz="3000" dirty="0"/>
          </a:p>
        </p:txBody>
      </p:sp>
      <p:cxnSp>
        <p:nvCxnSpPr>
          <p:cNvPr id="4" name="Straight Connector 3"/>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59444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Entering &amp; Finishing the Race</a:t>
            </a:r>
            <a:endParaRPr lang="en-US" b="1" dirty="0">
              <a:solidFill>
                <a:srgbClr val="FFFF00"/>
              </a:solidFill>
            </a:endParaRPr>
          </a:p>
        </p:txBody>
      </p:sp>
      <p:sp>
        <p:nvSpPr>
          <p:cNvPr id="3" name="Content Placeholder 2"/>
          <p:cNvSpPr>
            <a:spLocks noGrp="1"/>
          </p:cNvSpPr>
          <p:nvPr>
            <p:ph idx="1"/>
          </p:nvPr>
        </p:nvSpPr>
        <p:spPr/>
        <p:txBody>
          <a:bodyPr/>
          <a:lstStyle/>
          <a:p>
            <a:pPr marL="628650">
              <a:spcAft>
                <a:spcPts val="1500"/>
              </a:spcAft>
            </a:pPr>
            <a:r>
              <a:rPr lang="en-US" sz="3000" dirty="0" smtClean="0"/>
              <a:t>  Believe</a:t>
            </a:r>
            <a:r>
              <a:rPr lang="en-US" sz="3000" dirty="0"/>
              <a:t>				John 3:16</a:t>
            </a:r>
          </a:p>
          <a:p>
            <a:pPr marL="628650">
              <a:spcAft>
                <a:spcPts val="1500"/>
              </a:spcAft>
            </a:pPr>
            <a:r>
              <a:rPr lang="en-US" sz="3000" dirty="0" smtClean="0"/>
              <a:t>  Repent</a:t>
            </a:r>
            <a:r>
              <a:rPr lang="en-US" sz="3000" dirty="0"/>
              <a:t>				Acts 17:30</a:t>
            </a:r>
          </a:p>
          <a:p>
            <a:pPr marL="628650">
              <a:spcAft>
                <a:spcPts val="1500"/>
              </a:spcAft>
            </a:pPr>
            <a:r>
              <a:rPr lang="en-US" sz="3000" dirty="0" smtClean="0"/>
              <a:t>  Confess </a:t>
            </a:r>
            <a:r>
              <a:rPr lang="en-US" sz="3000" dirty="0"/>
              <a:t>Faith			Rom. 10:10</a:t>
            </a:r>
          </a:p>
          <a:p>
            <a:pPr marL="628650">
              <a:spcAft>
                <a:spcPts val="1500"/>
              </a:spcAft>
            </a:pPr>
            <a:r>
              <a:rPr lang="en-US" sz="3000" dirty="0" smtClean="0"/>
              <a:t>  Be </a:t>
            </a:r>
            <a:r>
              <a:rPr lang="en-US" sz="3000" dirty="0"/>
              <a:t>Baptized Into Him	</a:t>
            </a:r>
            <a:r>
              <a:rPr lang="en-US" sz="3000" dirty="0" smtClean="0"/>
              <a:t>	Gal</a:t>
            </a:r>
            <a:r>
              <a:rPr lang="en-US" sz="3000" dirty="0"/>
              <a:t>. 3:27</a:t>
            </a:r>
          </a:p>
          <a:p>
            <a:pPr marL="628650" indent="-628650">
              <a:spcAft>
                <a:spcPts val="1500"/>
              </a:spcAft>
              <a:buNone/>
            </a:pPr>
            <a:r>
              <a:rPr lang="en-US" sz="3600" dirty="0">
                <a:solidFill>
                  <a:srgbClr val="FFFF00"/>
                </a:solidFill>
              </a:rPr>
              <a:t>Added to His church, His body, His </a:t>
            </a:r>
            <a:r>
              <a:rPr lang="en-US" sz="3600" dirty="0" smtClean="0">
                <a:solidFill>
                  <a:srgbClr val="FFFF00"/>
                </a:solidFill>
              </a:rPr>
              <a:t>kingdom</a:t>
            </a:r>
            <a:endParaRPr lang="en-US" sz="3000" dirty="0"/>
          </a:p>
        </p:txBody>
      </p:sp>
      <p:cxnSp>
        <p:nvCxnSpPr>
          <p:cNvPr id="4" name="Straight Connector 3"/>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05117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Entering &amp; Finishing the Race</a:t>
            </a:r>
            <a:endParaRPr lang="en-US" b="1" dirty="0">
              <a:solidFill>
                <a:srgbClr val="FFFF00"/>
              </a:solidFill>
            </a:endParaRPr>
          </a:p>
        </p:txBody>
      </p:sp>
      <p:sp>
        <p:nvSpPr>
          <p:cNvPr id="3" name="Content Placeholder 2"/>
          <p:cNvSpPr>
            <a:spLocks noGrp="1"/>
          </p:cNvSpPr>
          <p:nvPr>
            <p:ph idx="1"/>
          </p:nvPr>
        </p:nvSpPr>
        <p:spPr/>
        <p:txBody>
          <a:bodyPr/>
          <a:lstStyle/>
          <a:p>
            <a:pPr marL="628650">
              <a:spcAft>
                <a:spcPts val="1500"/>
              </a:spcAft>
            </a:pPr>
            <a:r>
              <a:rPr lang="en-US" sz="3000" dirty="0" smtClean="0"/>
              <a:t>  Believe</a:t>
            </a:r>
            <a:r>
              <a:rPr lang="en-US" sz="3000" dirty="0"/>
              <a:t>				John 3:16</a:t>
            </a:r>
          </a:p>
          <a:p>
            <a:pPr marL="628650">
              <a:spcAft>
                <a:spcPts val="1500"/>
              </a:spcAft>
            </a:pPr>
            <a:r>
              <a:rPr lang="en-US" sz="3000" dirty="0" smtClean="0"/>
              <a:t>  Repent</a:t>
            </a:r>
            <a:r>
              <a:rPr lang="en-US" sz="3000" dirty="0"/>
              <a:t>				Acts 17:30</a:t>
            </a:r>
          </a:p>
          <a:p>
            <a:pPr marL="628650">
              <a:spcAft>
                <a:spcPts val="1500"/>
              </a:spcAft>
            </a:pPr>
            <a:r>
              <a:rPr lang="en-US" sz="3000" dirty="0" smtClean="0"/>
              <a:t>  Confess </a:t>
            </a:r>
            <a:r>
              <a:rPr lang="en-US" sz="3000" dirty="0"/>
              <a:t>Faith			Rom. 10:10</a:t>
            </a:r>
          </a:p>
          <a:p>
            <a:pPr marL="628650">
              <a:spcAft>
                <a:spcPts val="1500"/>
              </a:spcAft>
            </a:pPr>
            <a:r>
              <a:rPr lang="en-US" sz="3000" dirty="0" smtClean="0"/>
              <a:t>  Be </a:t>
            </a:r>
            <a:r>
              <a:rPr lang="en-US" sz="3000" dirty="0"/>
              <a:t>Baptized Into Him	</a:t>
            </a:r>
            <a:r>
              <a:rPr lang="en-US" sz="3000" dirty="0" smtClean="0"/>
              <a:t>	Gal</a:t>
            </a:r>
            <a:r>
              <a:rPr lang="en-US" sz="3000" dirty="0"/>
              <a:t>. 3:27</a:t>
            </a:r>
          </a:p>
          <a:p>
            <a:pPr marL="628650" indent="-628650">
              <a:spcAft>
                <a:spcPts val="1500"/>
              </a:spcAft>
              <a:buNone/>
            </a:pPr>
            <a:r>
              <a:rPr lang="en-US" sz="3600" dirty="0">
                <a:solidFill>
                  <a:srgbClr val="FFFF00"/>
                </a:solidFill>
              </a:rPr>
              <a:t>Added to His church, His body, His kingdom</a:t>
            </a:r>
          </a:p>
          <a:p>
            <a:pPr marL="628650">
              <a:spcAft>
                <a:spcPts val="1500"/>
              </a:spcAft>
            </a:pPr>
            <a:r>
              <a:rPr lang="en-US" sz="3000" dirty="0" smtClean="0"/>
              <a:t>Be Faithful until death</a:t>
            </a:r>
            <a:r>
              <a:rPr lang="en-US" sz="3000" dirty="0"/>
              <a:t>	</a:t>
            </a:r>
            <a:r>
              <a:rPr lang="en-US" sz="3000" dirty="0" smtClean="0"/>
              <a:t>	Rev</a:t>
            </a:r>
            <a:r>
              <a:rPr lang="en-US" sz="3000" dirty="0"/>
              <a:t>. 2:10</a:t>
            </a:r>
          </a:p>
        </p:txBody>
      </p:sp>
      <p:cxnSp>
        <p:nvCxnSpPr>
          <p:cNvPr id="4" name="Straight Connector 3"/>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7899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Introduction of the Lesson</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400" dirty="0"/>
              <a:t> </a:t>
            </a:r>
            <a:r>
              <a:rPr lang="en-US" sz="2400" dirty="0" smtClean="0"/>
              <a:t> </a:t>
            </a:r>
            <a:r>
              <a:rPr lang="en-US" sz="2400" b="1" dirty="0" smtClean="0"/>
              <a:t>The Bible is filled with illustrations of truth</a:t>
            </a:r>
          </a:p>
          <a:p>
            <a:pPr marL="457200" indent="-223838"/>
            <a:r>
              <a:rPr lang="en-US" sz="2400" b="1" dirty="0"/>
              <a:t> </a:t>
            </a:r>
            <a:r>
              <a:rPr lang="en-US" sz="2400" b="1" dirty="0" smtClean="0"/>
              <a:t> Profound truths made understandable by simple stories</a:t>
            </a:r>
            <a:endParaRPr lang="en-US" sz="2400" b="1" dirty="0" smtClean="0">
              <a:solidFill>
                <a:srgbClr val="FFFF00"/>
              </a:solidFill>
            </a:endParaRPr>
          </a:p>
          <a:p>
            <a:pPr marL="457200" indent="-223838"/>
            <a:r>
              <a:rPr lang="en-US" sz="2400" b="1" dirty="0" smtClean="0">
                <a:solidFill>
                  <a:srgbClr val="FFFF00"/>
                </a:solidFill>
              </a:rPr>
              <a:t>  The Bible uses athletics to help us understand our live</a:t>
            </a:r>
            <a:endParaRPr lang="en-US" sz="2400" dirty="0"/>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2473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Introduction of the Lesson</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400" dirty="0"/>
              <a:t> </a:t>
            </a:r>
            <a:r>
              <a:rPr lang="en-US" sz="2400" dirty="0" smtClean="0"/>
              <a:t> </a:t>
            </a:r>
            <a:r>
              <a:rPr lang="en-US" sz="2400" b="1" dirty="0" smtClean="0"/>
              <a:t>The Bible is filled with illustrations of truth</a:t>
            </a:r>
          </a:p>
          <a:p>
            <a:pPr marL="457200" indent="-223838"/>
            <a:r>
              <a:rPr lang="en-US" sz="2400" b="1" dirty="0"/>
              <a:t> </a:t>
            </a:r>
            <a:r>
              <a:rPr lang="en-US" sz="2400" b="1" dirty="0" smtClean="0"/>
              <a:t> Profound truths made understandable by simple stories</a:t>
            </a:r>
            <a:endParaRPr lang="en-US" sz="2400" b="1" dirty="0" smtClean="0">
              <a:solidFill>
                <a:srgbClr val="FFFF00"/>
              </a:solidFill>
            </a:endParaRPr>
          </a:p>
          <a:p>
            <a:pPr marL="457200" indent="-223838"/>
            <a:r>
              <a:rPr lang="en-US" sz="2400" b="1" dirty="0" smtClean="0">
                <a:solidFill>
                  <a:srgbClr val="FFFF00"/>
                </a:solidFill>
              </a:rPr>
              <a:t>  The Bible uses athletics to help us understand our live</a:t>
            </a:r>
          </a:p>
          <a:p>
            <a:pPr marL="860425" lvl="1" indent="-223838"/>
            <a:r>
              <a:rPr lang="en-US" sz="2000" b="1" dirty="0" smtClean="0">
                <a:solidFill>
                  <a:srgbClr val="FFFF00"/>
                </a:solidFill>
              </a:rPr>
              <a:t>  We are wrestlers</a:t>
            </a:r>
            <a:endParaRPr lang="en-US" sz="2400" dirty="0"/>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0367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FF00"/>
                </a:solidFill>
              </a:rPr>
              <a:t>Ephesians 6</a:t>
            </a:r>
            <a:endParaRPr lang="en-US" sz="4000" b="1" dirty="0">
              <a:solidFill>
                <a:srgbClr val="FFFF00"/>
              </a:solidFill>
            </a:endParaRPr>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01420" y="1477108"/>
            <a:ext cx="8322733" cy="1569660"/>
          </a:xfrm>
          <a:prstGeom prst="rect">
            <a:avLst/>
          </a:prstGeom>
          <a:noFill/>
        </p:spPr>
        <p:txBody>
          <a:bodyPr wrap="square" rtlCol="0">
            <a:spAutoFit/>
          </a:bodyPr>
          <a:lstStyle/>
          <a:p>
            <a:pPr algn="just"/>
            <a:r>
              <a:rPr lang="en-US" sz="2400" b="1" dirty="0" smtClean="0">
                <a:solidFill>
                  <a:schemeClr val="bg1"/>
                </a:solidFill>
              </a:rPr>
              <a:t>    12  </a:t>
            </a:r>
            <a:r>
              <a:rPr lang="en-US" sz="2400" b="1" dirty="0">
                <a:solidFill>
                  <a:schemeClr val="bg1"/>
                </a:solidFill>
              </a:rPr>
              <a:t>For we do not </a:t>
            </a:r>
            <a:r>
              <a:rPr lang="en-US" sz="2400" b="1" dirty="0">
                <a:solidFill>
                  <a:srgbClr val="FFFF00"/>
                </a:solidFill>
              </a:rPr>
              <a:t>wrestle against </a:t>
            </a:r>
            <a:r>
              <a:rPr lang="en-US" sz="2400" b="1" dirty="0">
                <a:solidFill>
                  <a:schemeClr val="bg1"/>
                </a:solidFill>
              </a:rPr>
              <a:t>flesh and blood, but against principalities, against powers, against the rulers of the darkness of this age, against spiritual hosts of wickedness in the heavenly places. </a:t>
            </a:r>
            <a:endParaRPr lang="en-US" sz="2400" b="1" kern="1200" dirty="0">
              <a:solidFill>
                <a:schemeClr val="bg1"/>
              </a:solidFill>
            </a:endParaRPr>
          </a:p>
        </p:txBody>
      </p:sp>
    </p:spTree>
    <p:extLst>
      <p:ext uri="{BB962C8B-B14F-4D97-AF65-F5344CB8AC3E}">
        <p14:creationId xmlns:p14="http://schemas.microsoft.com/office/powerpoint/2010/main" val="2221345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rPr>
              <a:t>Introduction of the Lesson</a:t>
            </a:r>
            <a:endParaRPr lang="en-US" b="1" dirty="0">
              <a:solidFill>
                <a:srgbClr val="FFFF00"/>
              </a:solidFill>
            </a:endParaRPr>
          </a:p>
        </p:txBody>
      </p:sp>
      <p:sp>
        <p:nvSpPr>
          <p:cNvPr id="3" name="Content Placeholder 2"/>
          <p:cNvSpPr>
            <a:spLocks noGrp="1"/>
          </p:cNvSpPr>
          <p:nvPr>
            <p:ph idx="1"/>
          </p:nvPr>
        </p:nvSpPr>
        <p:spPr/>
        <p:txBody>
          <a:bodyPr>
            <a:noAutofit/>
          </a:bodyPr>
          <a:lstStyle/>
          <a:p>
            <a:pPr marL="457200" indent="-223838"/>
            <a:r>
              <a:rPr lang="en-US" sz="2400" dirty="0"/>
              <a:t> </a:t>
            </a:r>
            <a:r>
              <a:rPr lang="en-US" sz="2400" dirty="0" smtClean="0"/>
              <a:t> </a:t>
            </a:r>
            <a:r>
              <a:rPr lang="en-US" sz="2400" b="1" dirty="0" smtClean="0"/>
              <a:t>The Bible is filled with illustrations of truth</a:t>
            </a:r>
          </a:p>
          <a:p>
            <a:pPr marL="457200" indent="-223838"/>
            <a:r>
              <a:rPr lang="en-US" sz="2400" b="1" dirty="0"/>
              <a:t> </a:t>
            </a:r>
            <a:r>
              <a:rPr lang="en-US" sz="2400" b="1" dirty="0" smtClean="0"/>
              <a:t> Profound truths made understandable by simple stories</a:t>
            </a:r>
            <a:endParaRPr lang="en-US" sz="2400" b="1" dirty="0" smtClean="0">
              <a:solidFill>
                <a:srgbClr val="FFFF00"/>
              </a:solidFill>
            </a:endParaRPr>
          </a:p>
          <a:p>
            <a:pPr marL="457200" indent="-223838"/>
            <a:r>
              <a:rPr lang="en-US" sz="2400" b="1" dirty="0" smtClean="0">
                <a:solidFill>
                  <a:srgbClr val="FFFF00"/>
                </a:solidFill>
              </a:rPr>
              <a:t>  The Bible uses athletics to help us understand our live</a:t>
            </a:r>
          </a:p>
          <a:p>
            <a:pPr marL="860425" lvl="1" indent="-223838"/>
            <a:r>
              <a:rPr lang="en-US" sz="2000" b="1" dirty="0" smtClean="0"/>
              <a:t>  We are wrestlers</a:t>
            </a:r>
            <a:endParaRPr lang="en-US" sz="2000" b="1" dirty="0" smtClean="0">
              <a:solidFill>
                <a:srgbClr val="FFFF00"/>
              </a:solidFill>
            </a:endParaRPr>
          </a:p>
          <a:p>
            <a:pPr marL="860425" lvl="1" indent="-223838"/>
            <a:r>
              <a:rPr lang="en-US" sz="2000" b="1" dirty="0" smtClean="0">
                <a:solidFill>
                  <a:srgbClr val="FFFF00"/>
                </a:solidFill>
              </a:rPr>
              <a:t>  We are boxers/fighters</a:t>
            </a:r>
            <a:endParaRPr lang="en-US" sz="2400" dirty="0"/>
          </a:p>
        </p:txBody>
      </p:sp>
      <p:cxnSp>
        <p:nvCxnSpPr>
          <p:cNvPr id="5" name="Straight Connector 4"/>
          <p:cNvCxnSpPr/>
          <p:nvPr/>
        </p:nvCxnSpPr>
        <p:spPr>
          <a:xfrm>
            <a:off x="414867" y="1219122"/>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22757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351</TotalTime>
  <Words>2900</Words>
  <Application>Microsoft Office PowerPoint</Application>
  <PresentationFormat>On-screen Show (4:3)</PresentationFormat>
  <Paragraphs>287</Paragraphs>
  <Slides>53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Calibri</vt:lpstr>
      <vt:lpstr>Calibri Light</vt:lpstr>
      <vt:lpstr>Lucida Calligraphy</vt:lpstr>
      <vt:lpstr>Office Theme</vt:lpstr>
      <vt:lpstr>On Your Mark, Get Set, Go!</vt:lpstr>
      <vt:lpstr>1 Corinthians 9</vt:lpstr>
      <vt:lpstr>Introduction of the Lesson</vt:lpstr>
      <vt:lpstr>Introduction of the Lesson</vt:lpstr>
      <vt:lpstr>Introduction of the Lesson</vt:lpstr>
      <vt:lpstr>Introduction of the Lesson</vt:lpstr>
      <vt:lpstr>Introduction of the Lesson</vt:lpstr>
      <vt:lpstr>Ephesians 6</vt:lpstr>
      <vt:lpstr>Introduction of the Lesson</vt:lpstr>
      <vt:lpstr>1 Corinthians 9</vt:lpstr>
      <vt:lpstr>Introduction of the Lesson</vt:lpstr>
      <vt:lpstr>1 Corinthians 9</vt:lpstr>
      <vt:lpstr>Rules for the Race</vt:lpstr>
      <vt:lpstr>Rules for the Race</vt:lpstr>
      <vt:lpstr>Rules for the Race</vt:lpstr>
      <vt:lpstr>Rules for the Race</vt:lpstr>
      <vt:lpstr>2 Timothy 4</vt:lpstr>
      <vt:lpstr>Rules for the Race</vt:lpstr>
      <vt:lpstr>1 Corinthians 9</vt:lpstr>
      <vt:lpstr>Rules for the Race</vt:lpstr>
      <vt:lpstr>Galatians 6</vt:lpstr>
      <vt:lpstr>Winning the Race</vt:lpstr>
      <vt:lpstr>Winning the Race</vt:lpstr>
      <vt:lpstr>1 Corinthians 9</vt:lpstr>
      <vt:lpstr>Winning the Race</vt:lpstr>
      <vt:lpstr>Hebrews 12</vt:lpstr>
      <vt:lpstr>Winning the Race</vt:lpstr>
      <vt:lpstr>Matthew 23</vt:lpstr>
      <vt:lpstr>Winning the Race</vt:lpstr>
      <vt:lpstr>Hebrews 12</vt:lpstr>
      <vt:lpstr>Winning the Race</vt:lpstr>
      <vt:lpstr>A Time to Sprint</vt:lpstr>
      <vt:lpstr>A Time to Sprint</vt:lpstr>
      <vt:lpstr>A Time to Sprint</vt:lpstr>
      <vt:lpstr>A Time to Sprint</vt:lpstr>
      <vt:lpstr>A Time to Sprint</vt:lpstr>
      <vt:lpstr>Winning the Race</vt:lpstr>
      <vt:lpstr>2 Corinthians 10</vt:lpstr>
      <vt:lpstr>Winning the Race</vt:lpstr>
      <vt:lpstr>John 13</vt:lpstr>
      <vt:lpstr>Winning the Race</vt:lpstr>
      <vt:lpstr>Hebrews 12</vt:lpstr>
      <vt:lpstr>Winning the Race</vt:lpstr>
      <vt:lpstr>Hebrews 12</vt:lpstr>
      <vt:lpstr>Winning the Race</vt:lpstr>
      <vt:lpstr>2 Timothy 4</vt:lpstr>
      <vt:lpstr>Entering &amp; Finishing the Race</vt:lpstr>
      <vt:lpstr>Entering &amp; Finishing the Race</vt:lpstr>
      <vt:lpstr>Entering &amp; Finishing the Race</vt:lpstr>
      <vt:lpstr>Entering &amp; Finishing the Race</vt:lpstr>
      <vt:lpstr>Entering &amp; Finishing the Race</vt:lpstr>
      <vt:lpstr>Entering &amp; Finishing the Race</vt:lpstr>
      <vt:lpstr>Entering &amp; Finishing the Race</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David</cp:lastModifiedBy>
  <cp:revision>29</cp:revision>
  <cp:lastPrinted>2016-04-17T12:39:40Z</cp:lastPrinted>
  <dcterms:created xsi:type="dcterms:W3CDTF">2016-03-27T21:00:01Z</dcterms:created>
  <dcterms:modified xsi:type="dcterms:W3CDTF">2016-04-17T12:40:01Z</dcterms:modified>
</cp:coreProperties>
</file>