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6" r:id="rId2"/>
    <p:sldId id="290" r:id="rId3"/>
    <p:sldId id="288" r:id="rId4"/>
    <p:sldId id="315" r:id="rId5"/>
    <p:sldId id="265" r:id="rId6"/>
    <p:sldId id="295" r:id="rId7"/>
    <p:sldId id="291"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21"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A"/>
    <a:srgbClr val="019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97" autoAdjust="0"/>
    <p:restoredTop sz="94660"/>
  </p:normalViewPr>
  <p:slideViewPr>
    <p:cSldViewPr snapToGrid="0" showGuides="1">
      <p:cViewPr varScale="1">
        <p:scale>
          <a:sx n="106" d="100"/>
          <a:sy n="106" d="100"/>
        </p:scale>
        <p:origin x="1350" y="114"/>
      </p:cViewPr>
      <p:guideLst>
        <p:guide orient="horz" pos="2184"/>
        <p:guide pos="2880"/>
      </p:guideLst>
    </p:cSldViewPr>
  </p:slideViewPr>
  <p:notesTextViewPr>
    <p:cViewPr>
      <p:scale>
        <a:sx n="3" d="2"/>
        <a:sy n="3" d="2"/>
      </p:scale>
      <p:origin x="0" y="0"/>
    </p:cViewPr>
  </p:notesTextViewPr>
  <p:sorterViewPr>
    <p:cViewPr>
      <p:scale>
        <a:sx n="100" d="100"/>
        <a:sy n="100" d="100"/>
      </p:scale>
      <p:origin x="0" y="-773"/>
    </p:cViewPr>
  </p:sorter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43343" cy="467072"/>
          </a:xfrm>
          <a:prstGeom prst="rect">
            <a:avLst/>
          </a:prstGeom>
        </p:spPr>
        <p:txBody>
          <a:bodyPr vert="horz" lIns="93306" tIns="46654" rIns="93306" bIns="46654" rtlCol="0"/>
          <a:lstStyle>
            <a:lvl1pPr algn="l">
              <a:defRPr sz="1200"/>
            </a:lvl1pPr>
          </a:lstStyle>
          <a:p>
            <a:endParaRPr lang="en-US"/>
          </a:p>
        </p:txBody>
      </p:sp>
      <p:sp>
        <p:nvSpPr>
          <p:cNvPr id="3" name="Date Placeholder 2"/>
          <p:cNvSpPr>
            <a:spLocks noGrp="1"/>
          </p:cNvSpPr>
          <p:nvPr>
            <p:ph type="dt" sz="quarter" idx="1"/>
          </p:nvPr>
        </p:nvSpPr>
        <p:spPr>
          <a:xfrm>
            <a:off x="3978134" y="2"/>
            <a:ext cx="3043343" cy="467072"/>
          </a:xfrm>
          <a:prstGeom prst="rect">
            <a:avLst/>
          </a:prstGeom>
        </p:spPr>
        <p:txBody>
          <a:bodyPr vert="horz" lIns="93306" tIns="46654" rIns="93306" bIns="46654" rtlCol="0"/>
          <a:lstStyle>
            <a:lvl1pPr algn="r">
              <a:defRPr sz="1200"/>
            </a:lvl1pPr>
          </a:lstStyle>
          <a:p>
            <a:fld id="{9E134A58-ECA1-4E7C-8010-A6B5A1E88A70}" type="datetimeFigureOut">
              <a:rPr lang="en-US" smtClean="0"/>
              <a:t>3/29/2016</a:t>
            </a:fld>
            <a:endParaRPr lang="en-US"/>
          </a:p>
        </p:txBody>
      </p:sp>
      <p:sp>
        <p:nvSpPr>
          <p:cNvPr id="4" name="Footer Placeholder 3"/>
          <p:cNvSpPr>
            <a:spLocks noGrp="1"/>
          </p:cNvSpPr>
          <p:nvPr>
            <p:ph type="ftr" sz="quarter" idx="2"/>
          </p:nvPr>
        </p:nvSpPr>
        <p:spPr>
          <a:xfrm>
            <a:off x="2" y="8842032"/>
            <a:ext cx="3043343" cy="467071"/>
          </a:xfrm>
          <a:prstGeom prst="rect">
            <a:avLst/>
          </a:prstGeom>
        </p:spPr>
        <p:txBody>
          <a:bodyPr vert="horz" lIns="93306" tIns="46654" rIns="93306" bIns="46654" rtlCol="0" anchor="b"/>
          <a:lstStyle>
            <a:lvl1pPr algn="l">
              <a:defRPr sz="1200"/>
            </a:lvl1pPr>
          </a:lstStyle>
          <a:p>
            <a:endParaRPr lang="en-US"/>
          </a:p>
        </p:txBody>
      </p:sp>
      <p:sp>
        <p:nvSpPr>
          <p:cNvPr id="5" name="Slide Number Placeholder 4"/>
          <p:cNvSpPr>
            <a:spLocks noGrp="1"/>
          </p:cNvSpPr>
          <p:nvPr>
            <p:ph type="sldNum" sz="quarter" idx="3"/>
          </p:nvPr>
        </p:nvSpPr>
        <p:spPr>
          <a:xfrm>
            <a:off x="3978134" y="8842032"/>
            <a:ext cx="3043343" cy="467071"/>
          </a:xfrm>
          <a:prstGeom prst="rect">
            <a:avLst/>
          </a:prstGeom>
        </p:spPr>
        <p:txBody>
          <a:bodyPr vert="horz" lIns="93306" tIns="46654" rIns="93306" bIns="46654"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3/29/2016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3/29/2016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3/29/2016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3/29/2016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2600" y="2137410"/>
            <a:ext cx="8638331" cy="871643"/>
          </a:xfrm>
        </p:spPr>
        <p:txBody>
          <a:bodyPr anchor="b">
            <a:normAutofit/>
          </a:bodyPr>
          <a:lstStyle/>
          <a:p>
            <a:r>
              <a:rPr lang="en-US" sz="5400" b="1" dirty="0" smtClean="0">
                <a:solidFill>
                  <a:schemeClr val="bg1"/>
                </a:solidFill>
                <a:latin typeface="Lucida Calligraphy" panose="03010101010101010101" pitchFamily="66" charset="0"/>
              </a:rPr>
              <a:t>Our God Reigns</a:t>
            </a:r>
            <a:endParaRPr lang="en-US" sz="5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endParaRPr lang="en-US" sz="3600" b="1" dirty="0" smtClean="0">
              <a:solidFill>
                <a:schemeClr val="bg1"/>
              </a:solidFill>
            </a:endParaRPr>
          </a:p>
          <a:p>
            <a:r>
              <a:rPr lang="en-US" sz="3600" b="1" dirty="0" smtClean="0">
                <a:solidFill>
                  <a:schemeClr val="bg1"/>
                </a:solidFill>
              </a:rPr>
              <a:t>1 Samuel 17:45-47</a:t>
            </a:r>
            <a:endParaRPr lang="en-US" sz="3600" b="1" dirty="0">
              <a:solidFill>
                <a:schemeClr val="bg1"/>
              </a:solidFill>
            </a:endParaRP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1815882"/>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p>
          <a:p>
            <a:pPr marL="457200" indent="-457200">
              <a:buFont typeface="Arial" panose="020B0604020202020204" pitchFamily="34" charset="0"/>
              <a:buChar char="•"/>
            </a:pPr>
            <a:r>
              <a:rPr lang="en-US" sz="2800" b="1" dirty="0" smtClean="0">
                <a:solidFill>
                  <a:schemeClr val="bg1"/>
                </a:solidFill>
              </a:rPr>
              <a:t>At the Red Sea—Exodus 15:7-11</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Jericho and the battles following—Josh. 2:9-11</a:t>
            </a:r>
            <a:endParaRPr lang="en-US" sz="2800" b="1" dirty="0">
              <a:solidFill>
                <a:srgbClr val="FFFF00"/>
              </a:solidFill>
            </a:endParaRPr>
          </a:p>
        </p:txBody>
      </p:sp>
    </p:spTree>
    <p:extLst>
      <p:ext uri="{BB962C8B-B14F-4D97-AF65-F5344CB8AC3E}">
        <p14:creationId xmlns:p14="http://schemas.microsoft.com/office/powerpoint/2010/main" val="286369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 Joshua 2</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rPr>
              <a:t>  9  </a:t>
            </a:r>
            <a:r>
              <a:rPr lang="en-US" b="1" dirty="0">
                <a:solidFill>
                  <a:schemeClr val="bg1"/>
                </a:solidFill>
              </a:rPr>
              <a:t>and said to the men: "I know that the LORD has given you the land, that the terror of you has fallen on us, and that all the inhabitants of the land are fainthearted because of you. </a:t>
            </a:r>
          </a:p>
          <a:p>
            <a:pPr algn="just"/>
            <a:r>
              <a:rPr lang="en-US" b="1" dirty="0" smtClean="0">
                <a:solidFill>
                  <a:schemeClr val="bg1"/>
                </a:solidFill>
              </a:rPr>
              <a:t>  10  </a:t>
            </a:r>
            <a:r>
              <a:rPr lang="en-US" b="1" dirty="0">
                <a:solidFill>
                  <a:srgbClr val="FFFF00"/>
                </a:solidFill>
              </a:rPr>
              <a:t>For we have heard how the LORD dried up the water of the Red Sea for you when you came out of Egypt, </a:t>
            </a:r>
            <a:r>
              <a:rPr lang="en-US" b="1" dirty="0">
                <a:solidFill>
                  <a:schemeClr val="bg1"/>
                </a:solidFill>
              </a:rPr>
              <a:t>and what you did to the two kings of the Amorites who were on the other side of the Jordan, </a:t>
            </a:r>
            <a:r>
              <a:rPr lang="en-US" b="1" dirty="0" err="1">
                <a:solidFill>
                  <a:schemeClr val="bg1"/>
                </a:solidFill>
              </a:rPr>
              <a:t>Sihon</a:t>
            </a:r>
            <a:r>
              <a:rPr lang="en-US" b="1" dirty="0">
                <a:solidFill>
                  <a:schemeClr val="bg1"/>
                </a:solidFill>
              </a:rPr>
              <a:t> and </a:t>
            </a:r>
            <a:r>
              <a:rPr lang="en-US" b="1" dirty="0" err="1">
                <a:solidFill>
                  <a:schemeClr val="bg1"/>
                </a:solidFill>
              </a:rPr>
              <a:t>Og</a:t>
            </a:r>
            <a:r>
              <a:rPr lang="en-US" b="1" dirty="0">
                <a:solidFill>
                  <a:schemeClr val="bg1"/>
                </a:solidFill>
              </a:rPr>
              <a:t>, whom you utterly destroyed. </a:t>
            </a:r>
          </a:p>
          <a:p>
            <a:pPr algn="just"/>
            <a:r>
              <a:rPr lang="en-US" b="1" dirty="0" smtClean="0">
                <a:solidFill>
                  <a:schemeClr val="bg1"/>
                </a:solidFill>
              </a:rPr>
              <a:t>  11  </a:t>
            </a:r>
            <a:r>
              <a:rPr lang="en-US" b="1" dirty="0">
                <a:solidFill>
                  <a:schemeClr val="bg1"/>
                </a:solidFill>
              </a:rPr>
              <a:t>And as soon as we heard these things, our hearts melted; neither did there remain any more courage in anyone because of you, </a:t>
            </a:r>
            <a:r>
              <a:rPr lang="en-US" b="1" dirty="0">
                <a:solidFill>
                  <a:srgbClr val="FFFF00"/>
                </a:solidFill>
              </a:rPr>
              <a:t>for the LORD your God, He is God in heaven above and on earth beneath</a:t>
            </a:r>
            <a:r>
              <a:rPr lang="en-US" b="1" dirty="0">
                <a:solidFill>
                  <a:schemeClr val="bg1"/>
                </a:solidFill>
              </a:rPr>
              <a:t>.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55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2246769"/>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p>
          <a:p>
            <a:pPr marL="457200" indent="-457200">
              <a:buFont typeface="Arial" panose="020B0604020202020204" pitchFamily="34" charset="0"/>
              <a:buChar char="•"/>
            </a:pPr>
            <a:r>
              <a:rPr lang="en-US" sz="2800" b="1" dirty="0" smtClean="0">
                <a:solidFill>
                  <a:schemeClr val="bg1"/>
                </a:solidFill>
              </a:rPr>
              <a:t>At the Red Sea—Exodus 15:7-11</a:t>
            </a:r>
          </a:p>
          <a:p>
            <a:pPr marL="457200" indent="-457200">
              <a:buFont typeface="Arial" panose="020B0604020202020204" pitchFamily="34" charset="0"/>
              <a:buChar char="•"/>
            </a:pPr>
            <a:r>
              <a:rPr lang="en-US" sz="2800" b="1" dirty="0" smtClean="0">
                <a:solidFill>
                  <a:schemeClr val="bg1"/>
                </a:solidFill>
              </a:rPr>
              <a:t>At Jericho and the battles following—Josh. 2:9-11</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captivity of Jews by Nebuchadnezzar—Dan. 4</a:t>
            </a:r>
            <a:endParaRPr lang="en-US" sz="2800" b="1" dirty="0">
              <a:solidFill>
                <a:srgbClr val="FFFF00"/>
              </a:solidFill>
            </a:endParaRPr>
          </a:p>
        </p:txBody>
      </p:sp>
    </p:spTree>
    <p:extLst>
      <p:ext uri="{BB962C8B-B14F-4D97-AF65-F5344CB8AC3E}">
        <p14:creationId xmlns:p14="http://schemas.microsoft.com/office/powerpoint/2010/main" val="2142594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Daniel 4</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17 . . . In </a:t>
            </a:r>
            <a:r>
              <a:rPr lang="en-US" b="1" dirty="0">
                <a:solidFill>
                  <a:schemeClr val="bg1"/>
                </a:solidFill>
              </a:rPr>
              <a:t>order </a:t>
            </a:r>
            <a:r>
              <a:rPr lang="en-US" b="1" dirty="0">
                <a:solidFill>
                  <a:srgbClr val="FFFF00"/>
                </a:solidFill>
              </a:rPr>
              <a:t>that the living may know </a:t>
            </a:r>
            <a:r>
              <a:rPr lang="en-US" b="1" dirty="0">
                <a:solidFill>
                  <a:schemeClr val="bg1"/>
                </a:solidFill>
              </a:rPr>
              <a:t>That </a:t>
            </a:r>
            <a:r>
              <a:rPr lang="en-US" b="1" dirty="0">
                <a:solidFill>
                  <a:srgbClr val="FFFF00"/>
                </a:solidFill>
              </a:rPr>
              <a:t>the Most High rules in the kingdom of men</a:t>
            </a:r>
            <a:r>
              <a:rPr lang="en-US" b="1" dirty="0">
                <a:solidFill>
                  <a:schemeClr val="bg1"/>
                </a:solidFill>
              </a:rPr>
              <a:t>, Gives it to whomever He will, And sets over it the lowest of men</a:t>
            </a:r>
            <a:r>
              <a:rPr lang="en-US" b="1" dirty="0" smtClean="0">
                <a:solidFill>
                  <a:schemeClr val="bg1"/>
                </a:solidFill>
              </a:rPr>
              <a:t>.'</a:t>
            </a:r>
            <a:endParaRPr lang="en-US" b="1" dirty="0">
              <a:solidFill>
                <a:schemeClr val="bg1"/>
              </a:solidFill>
            </a:endParaRPr>
          </a:p>
          <a:p>
            <a:pPr algn="just"/>
            <a:r>
              <a:rPr lang="en-US" b="1" dirty="0" smtClean="0">
                <a:solidFill>
                  <a:schemeClr val="bg1"/>
                </a:solidFill>
              </a:rPr>
              <a:t>  25 . . . till </a:t>
            </a:r>
            <a:r>
              <a:rPr lang="en-US" b="1" dirty="0">
                <a:solidFill>
                  <a:schemeClr val="bg1"/>
                </a:solidFill>
              </a:rPr>
              <a:t>you </a:t>
            </a:r>
            <a:r>
              <a:rPr lang="en-US" b="1" dirty="0">
                <a:solidFill>
                  <a:srgbClr val="FFFF00"/>
                </a:solidFill>
              </a:rPr>
              <a:t>know</a:t>
            </a:r>
            <a:r>
              <a:rPr lang="en-US" b="1" dirty="0">
                <a:solidFill>
                  <a:schemeClr val="bg1"/>
                </a:solidFill>
              </a:rPr>
              <a:t> that</a:t>
            </a:r>
            <a:r>
              <a:rPr lang="en-US" b="1" dirty="0">
                <a:solidFill>
                  <a:srgbClr val="FFFF00"/>
                </a:solidFill>
              </a:rPr>
              <a:t> the Most High rules in the kingdom of men</a:t>
            </a:r>
            <a:r>
              <a:rPr lang="en-US" b="1" dirty="0">
                <a:solidFill>
                  <a:schemeClr val="bg1"/>
                </a:solidFill>
              </a:rPr>
              <a:t>, and gives it to whomever He chooses. </a:t>
            </a:r>
          </a:p>
          <a:p>
            <a:pPr algn="just"/>
            <a:r>
              <a:rPr lang="en-US" b="1" dirty="0" smtClean="0">
                <a:solidFill>
                  <a:schemeClr val="bg1"/>
                </a:solidFill>
              </a:rPr>
              <a:t>  32 . . . till </a:t>
            </a:r>
            <a:r>
              <a:rPr lang="en-US" b="1" dirty="0">
                <a:solidFill>
                  <a:schemeClr val="bg1"/>
                </a:solidFill>
              </a:rPr>
              <a:t>you know that the Most High rules in the kingdom of men, </a:t>
            </a:r>
            <a:r>
              <a:rPr lang="en-US" b="1" dirty="0">
                <a:solidFill>
                  <a:srgbClr val="FFFF00"/>
                </a:solidFill>
              </a:rPr>
              <a:t>and gives it to whomever He chooses</a:t>
            </a:r>
            <a:r>
              <a:rPr lang="en-US" b="1" dirty="0">
                <a:solidFill>
                  <a:schemeClr val="bg1"/>
                </a:solidFill>
              </a:rPr>
              <a:t>. </a:t>
            </a:r>
          </a:p>
          <a:p>
            <a:pPr algn="just"/>
            <a:r>
              <a:rPr lang="en-US" b="1" dirty="0" smtClean="0">
                <a:solidFill>
                  <a:schemeClr val="bg1"/>
                </a:solidFill>
              </a:rPr>
              <a:t>  34  </a:t>
            </a:r>
            <a:r>
              <a:rPr lang="en-US" b="1" dirty="0">
                <a:solidFill>
                  <a:schemeClr val="bg1"/>
                </a:solidFill>
              </a:rPr>
              <a:t>And at the end of the time I, Nebuchadnezzar, lifted my eyes to heaven, and my understanding returned to me; and I blessed the Most High and praised and honored Him who lives forever: </a:t>
            </a:r>
            <a:r>
              <a:rPr lang="en-US" b="1" dirty="0">
                <a:solidFill>
                  <a:srgbClr val="FFFF00"/>
                </a:solidFill>
              </a:rPr>
              <a:t>For His dominion is an everlasting dominion, And His kingdom is from generation to generation</a:t>
            </a:r>
            <a:r>
              <a:rPr lang="en-US" b="1" dirty="0">
                <a:solidFill>
                  <a:schemeClr val="bg1"/>
                </a:solidFill>
              </a:rPr>
              <a:t>.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8535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2677656"/>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p>
          <a:p>
            <a:pPr marL="457200" indent="-457200">
              <a:buFont typeface="Arial" panose="020B0604020202020204" pitchFamily="34" charset="0"/>
              <a:buChar char="•"/>
            </a:pPr>
            <a:r>
              <a:rPr lang="en-US" sz="2800" b="1" dirty="0" smtClean="0">
                <a:solidFill>
                  <a:schemeClr val="bg1"/>
                </a:solidFill>
              </a:rPr>
              <a:t>At the Red Sea—Exodus 15:7-11</a:t>
            </a:r>
          </a:p>
          <a:p>
            <a:pPr marL="457200" indent="-457200">
              <a:buFont typeface="Arial" panose="020B0604020202020204" pitchFamily="34" charset="0"/>
              <a:buChar char="•"/>
            </a:pPr>
            <a:r>
              <a:rPr lang="en-US" sz="2800" b="1" dirty="0" smtClean="0">
                <a:solidFill>
                  <a:schemeClr val="bg1"/>
                </a:solidFill>
              </a:rPr>
              <a:t>At Jericho and the battles following—Josh. 2:9-11</a:t>
            </a:r>
          </a:p>
          <a:p>
            <a:pPr marL="457200" indent="-457200">
              <a:buFont typeface="Arial" panose="020B0604020202020204" pitchFamily="34" charset="0"/>
              <a:buChar char="•"/>
            </a:pPr>
            <a:r>
              <a:rPr lang="en-US" sz="2800" b="1" dirty="0" smtClean="0">
                <a:solidFill>
                  <a:schemeClr val="bg1"/>
                </a:solidFill>
              </a:rPr>
              <a:t>At the captivity of Jews by Nebuchadnezzar—Dan. 4</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temptation and life of Jesus—Matt. 4</a:t>
            </a:r>
            <a:endParaRPr lang="en-US" sz="2800" b="1" dirty="0">
              <a:solidFill>
                <a:srgbClr val="FFFF00"/>
              </a:solidFill>
            </a:endParaRPr>
          </a:p>
        </p:txBody>
      </p:sp>
    </p:spTree>
    <p:extLst>
      <p:ext uri="{BB962C8B-B14F-4D97-AF65-F5344CB8AC3E}">
        <p14:creationId xmlns:p14="http://schemas.microsoft.com/office/powerpoint/2010/main" val="2113500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Matthew 4</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  </a:t>
            </a:r>
            <a:r>
              <a:rPr lang="en-US" b="1" dirty="0">
                <a:solidFill>
                  <a:schemeClr val="bg1"/>
                </a:solidFill>
              </a:rPr>
              <a:t>Then Jesus was led up by the Spirit into the wilderness to be </a:t>
            </a:r>
            <a:r>
              <a:rPr lang="en-US" b="1" dirty="0">
                <a:solidFill>
                  <a:srgbClr val="FFFF00"/>
                </a:solidFill>
              </a:rPr>
              <a:t>tempted by the devil</a:t>
            </a:r>
            <a:r>
              <a:rPr lang="en-US" b="1" dirty="0">
                <a:solidFill>
                  <a:schemeClr val="bg1"/>
                </a:solidFill>
              </a:rPr>
              <a:t>. </a:t>
            </a:r>
          </a:p>
          <a:p>
            <a:pPr algn="just"/>
            <a:r>
              <a:rPr lang="en-US" b="1" dirty="0" smtClean="0">
                <a:solidFill>
                  <a:schemeClr val="bg1"/>
                </a:solidFill>
              </a:rPr>
              <a:t>  2  </a:t>
            </a:r>
            <a:r>
              <a:rPr lang="en-US" b="1" dirty="0">
                <a:solidFill>
                  <a:schemeClr val="bg1"/>
                </a:solidFill>
              </a:rPr>
              <a:t>And when He had fasted forty days and forty nights, afterward He was hungry. </a:t>
            </a:r>
          </a:p>
          <a:p>
            <a:pPr algn="just"/>
            <a:r>
              <a:rPr lang="en-US" b="1" dirty="0" smtClean="0">
                <a:solidFill>
                  <a:schemeClr val="bg1"/>
                </a:solidFill>
              </a:rPr>
              <a:t>  3  </a:t>
            </a:r>
            <a:r>
              <a:rPr lang="en-US" b="1" dirty="0">
                <a:solidFill>
                  <a:schemeClr val="bg1"/>
                </a:solidFill>
              </a:rPr>
              <a:t>Now when the tempter came to Him, he said, </a:t>
            </a:r>
            <a:r>
              <a:rPr lang="en-US" b="1" dirty="0">
                <a:solidFill>
                  <a:srgbClr val="FFFF00"/>
                </a:solidFill>
              </a:rPr>
              <a:t>"If You are the Son of God</a:t>
            </a:r>
            <a:r>
              <a:rPr lang="en-US" b="1" dirty="0">
                <a:solidFill>
                  <a:schemeClr val="bg1"/>
                </a:solidFill>
              </a:rPr>
              <a:t>, command that these stones become bread." </a:t>
            </a:r>
          </a:p>
          <a:p>
            <a:pPr algn="just"/>
            <a:r>
              <a:rPr lang="en-US" b="1" dirty="0" smtClean="0">
                <a:solidFill>
                  <a:schemeClr val="bg1"/>
                </a:solidFill>
              </a:rPr>
              <a:t>  4  </a:t>
            </a:r>
            <a:r>
              <a:rPr lang="en-US" b="1" dirty="0">
                <a:solidFill>
                  <a:schemeClr val="bg1"/>
                </a:solidFill>
              </a:rPr>
              <a:t>But He answered and said, "It is written, </a:t>
            </a:r>
            <a:r>
              <a:rPr lang="en-US" b="1" dirty="0" smtClean="0">
                <a:solidFill>
                  <a:schemeClr val="bg1"/>
                </a:solidFill>
              </a:rPr>
              <a:t>'Man shall not live by bread alone, but by every word that proceeds from the mouth of God.' "</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339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3108543"/>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p>
          <a:p>
            <a:pPr marL="457200" indent="-457200">
              <a:buFont typeface="Arial" panose="020B0604020202020204" pitchFamily="34" charset="0"/>
              <a:buChar char="•"/>
            </a:pPr>
            <a:r>
              <a:rPr lang="en-US" sz="2800" b="1" dirty="0" smtClean="0">
                <a:solidFill>
                  <a:schemeClr val="bg1"/>
                </a:solidFill>
              </a:rPr>
              <a:t>At the Red Sea—Exodus 15:7-11</a:t>
            </a:r>
          </a:p>
          <a:p>
            <a:pPr marL="457200" indent="-457200">
              <a:buFont typeface="Arial" panose="020B0604020202020204" pitchFamily="34" charset="0"/>
              <a:buChar char="•"/>
            </a:pPr>
            <a:r>
              <a:rPr lang="en-US" sz="2800" b="1" dirty="0" smtClean="0">
                <a:solidFill>
                  <a:schemeClr val="bg1"/>
                </a:solidFill>
              </a:rPr>
              <a:t>At Jericho and the battles following—Josh. 2:9-11</a:t>
            </a:r>
          </a:p>
          <a:p>
            <a:pPr marL="457200" indent="-457200">
              <a:buFont typeface="Arial" panose="020B0604020202020204" pitchFamily="34" charset="0"/>
              <a:buChar char="•"/>
            </a:pPr>
            <a:r>
              <a:rPr lang="en-US" sz="2800" b="1" dirty="0" smtClean="0">
                <a:solidFill>
                  <a:schemeClr val="bg1"/>
                </a:solidFill>
              </a:rPr>
              <a:t>At the captivity of Jews by Nebuchadnezzar—Dan. 4</a:t>
            </a:r>
          </a:p>
          <a:p>
            <a:pPr marL="457200" indent="-457200">
              <a:buFont typeface="Arial" panose="020B0604020202020204" pitchFamily="34" charset="0"/>
              <a:buChar char="•"/>
            </a:pPr>
            <a:r>
              <a:rPr lang="en-US" sz="2800" b="1" dirty="0" smtClean="0">
                <a:solidFill>
                  <a:schemeClr val="bg1"/>
                </a:solidFill>
              </a:rPr>
              <a:t>At the temptation and life of Jesus—Matt. 4</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resurrection of Jesus—Acts 2:22-24</a:t>
            </a:r>
            <a:endParaRPr lang="en-US" sz="2800" b="1" dirty="0">
              <a:solidFill>
                <a:srgbClr val="FFFF00"/>
              </a:solidFill>
            </a:endParaRPr>
          </a:p>
        </p:txBody>
      </p:sp>
    </p:spTree>
    <p:extLst>
      <p:ext uri="{BB962C8B-B14F-4D97-AF65-F5344CB8AC3E}">
        <p14:creationId xmlns:p14="http://schemas.microsoft.com/office/powerpoint/2010/main" val="1566022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Acts 2</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22  Men </a:t>
            </a:r>
            <a:r>
              <a:rPr lang="en-US" b="1" dirty="0">
                <a:solidFill>
                  <a:schemeClr val="bg1"/>
                </a:solidFill>
              </a:rPr>
              <a:t>of Israel, hear these words: Jesus of Nazareth, a Man attested by God to you by miracles, wonders, and signs which God did through Him in your midst, as you yourselves also know—</a:t>
            </a:r>
          </a:p>
          <a:p>
            <a:pPr algn="just"/>
            <a:r>
              <a:rPr lang="en-US" b="1" dirty="0" smtClean="0">
                <a:solidFill>
                  <a:schemeClr val="bg1"/>
                </a:solidFill>
              </a:rPr>
              <a:t>  23  </a:t>
            </a:r>
            <a:r>
              <a:rPr lang="en-US" b="1" dirty="0">
                <a:solidFill>
                  <a:schemeClr val="bg1"/>
                </a:solidFill>
              </a:rPr>
              <a:t>Him, being delivered by the determined purpose and foreknowledge of God, you have taken by lawless hands, have crucified, and </a:t>
            </a:r>
            <a:r>
              <a:rPr lang="en-US" b="1" dirty="0">
                <a:solidFill>
                  <a:srgbClr val="FFFF00"/>
                </a:solidFill>
              </a:rPr>
              <a:t>put to death</a:t>
            </a:r>
            <a:r>
              <a:rPr lang="en-US" b="1" dirty="0">
                <a:solidFill>
                  <a:schemeClr val="bg1"/>
                </a:solidFill>
              </a:rPr>
              <a:t>; </a:t>
            </a:r>
          </a:p>
          <a:p>
            <a:pPr algn="just"/>
            <a:r>
              <a:rPr lang="en-US" b="1" dirty="0" smtClean="0">
                <a:solidFill>
                  <a:schemeClr val="bg1"/>
                </a:solidFill>
              </a:rPr>
              <a:t>  24  </a:t>
            </a:r>
            <a:r>
              <a:rPr lang="en-US" b="1" dirty="0">
                <a:solidFill>
                  <a:schemeClr val="bg1"/>
                </a:solidFill>
              </a:rPr>
              <a:t>whom God raised up, having loosed </a:t>
            </a:r>
            <a:r>
              <a:rPr lang="en-US" b="1" dirty="0">
                <a:solidFill>
                  <a:srgbClr val="FFFF00"/>
                </a:solidFill>
              </a:rPr>
              <a:t>the pains of death</a:t>
            </a:r>
            <a:r>
              <a:rPr lang="en-US" b="1" dirty="0">
                <a:solidFill>
                  <a:schemeClr val="bg1"/>
                </a:solidFill>
              </a:rPr>
              <a:t>, </a:t>
            </a:r>
            <a:r>
              <a:rPr lang="en-US" b="1" dirty="0">
                <a:solidFill>
                  <a:srgbClr val="FFFF00"/>
                </a:solidFill>
              </a:rPr>
              <a:t>because it was not possible that He should be held by it</a:t>
            </a:r>
            <a:r>
              <a:rPr lang="en-US" b="1" dirty="0">
                <a:solidFill>
                  <a:schemeClr val="bg1"/>
                </a:solidFill>
              </a:rPr>
              <a:t>.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766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3539430"/>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p>
          <a:p>
            <a:pPr marL="457200" indent="-457200">
              <a:buFont typeface="Arial" panose="020B0604020202020204" pitchFamily="34" charset="0"/>
              <a:buChar char="•"/>
            </a:pPr>
            <a:r>
              <a:rPr lang="en-US" sz="2800" b="1" dirty="0" smtClean="0">
                <a:solidFill>
                  <a:schemeClr val="bg1"/>
                </a:solidFill>
              </a:rPr>
              <a:t>At the Red Sea—Exodus 15:7-11</a:t>
            </a:r>
          </a:p>
          <a:p>
            <a:pPr marL="457200" indent="-457200">
              <a:buFont typeface="Arial" panose="020B0604020202020204" pitchFamily="34" charset="0"/>
              <a:buChar char="•"/>
            </a:pPr>
            <a:r>
              <a:rPr lang="en-US" sz="2800" b="1" dirty="0" smtClean="0">
                <a:solidFill>
                  <a:schemeClr val="bg1"/>
                </a:solidFill>
              </a:rPr>
              <a:t>At Jericho and the battles following—Josh. 2:9-11</a:t>
            </a:r>
          </a:p>
          <a:p>
            <a:pPr marL="457200" indent="-457200">
              <a:buFont typeface="Arial" panose="020B0604020202020204" pitchFamily="34" charset="0"/>
              <a:buChar char="•"/>
            </a:pPr>
            <a:r>
              <a:rPr lang="en-US" sz="2800" b="1" dirty="0" smtClean="0">
                <a:solidFill>
                  <a:schemeClr val="bg1"/>
                </a:solidFill>
              </a:rPr>
              <a:t>At the captivity of Jews by Nebuchadnezzar—Dan. 4</a:t>
            </a:r>
          </a:p>
          <a:p>
            <a:pPr marL="457200" indent="-457200">
              <a:buFont typeface="Arial" panose="020B0604020202020204" pitchFamily="34" charset="0"/>
              <a:buChar char="•"/>
            </a:pPr>
            <a:r>
              <a:rPr lang="en-US" sz="2800" b="1" dirty="0" smtClean="0">
                <a:solidFill>
                  <a:schemeClr val="bg1"/>
                </a:solidFill>
              </a:rPr>
              <a:t>At the temptation and life of Jesus—Matt. 4</a:t>
            </a:r>
          </a:p>
          <a:p>
            <a:pPr marL="457200" indent="-457200">
              <a:buFont typeface="Arial" panose="020B0604020202020204" pitchFamily="34" charset="0"/>
              <a:buChar char="•"/>
            </a:pPr>
            <a:r>
              <a:rPr lang="en-US" sz="2800" b="1" dirty="0" smtClean="0">
                <a:solidFill>
                  <a:schemeClr val="bg1"/>
                </a:solidFill>
              </a:rPr>
              <a:t>At the resurrection of Jesus—Acts 2:22-24</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founding of His kingdom/church—Mt.16:18</a:t>
            </a:r>
            <a:endParaRPr lang="en-US" sz="2800" b="1" dirty="0">
              <a:solidFill>
                <a:srgbClr val="FFFF00"/>
              </a:solidFill>
            </a:endParaRPr>
          </a:p>
        </p:txBody>
      </p:sp>
    </p:spTree>
    <p:extLst>
      <p:ext uri="{BB962C8B-B14F-4D97-AF65-F5344CB8AC3E}">
        <p14:creationId xmlns:p14="http://schemas.microsoft.com/office/powerpoint/2010/main" val="948397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Matthew 16</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16  </a:t>
            </a:r>
            <a:r>
              <a:rPr lang="en-US" b="1" dirty="0">
                <a:solidFill>
                  <a:schemeClr val="bg1"/>
                </a:solidFill>
              </a:rPr>
              <a:t>Simon Peter answered and said, "You are the Christ, the Son of the living God." </a:t>
            </a:r>
          </a:p>
          <a:p>
            <a:pPr algn="just"/>
            <a:r>
              <a:rPr lang="en-US" b="1" dirty="0" smtClean="0">
                <a:solidFill>
                  <a:schemeClr val="bg1"/>
                </a:solidFill>
              </a:rPr>
              <a:t>  17  </a:t>
            </a:r>
            <a:r>
              <a:rPr lang="en-US" b="1" dirty="0">
                <a:solidFill>
                  <a:schemeClr val="bg1"/>
                </a:solidFill>
              </a:rPr>
              <a:t>Jesus answered and said to him, "Blessed are you, Simon Bar-Jonah, for flesh and blood has not revealed this to you, but My Father who is in heaven. </a:t>
            </a:r>
          </a:p>
          <a:p>
            <a:pPr algn="just"/>
            <a:r>
              <a:rPr lang="en-US" b="1" dirty="0" smtClean="0">
                <a:solidFill>
                  <a:schemeClr val="bg1"/>
                </a:solidFill>
              </a:rPr>
              <a:t>  18  </a:t>
            </a:r>
            <a:r>
              <a:rPr lang="en-US" b="1" dirty="0">
                <a:solidFill>
                  <a:schemeClr val="bg1"/>
                </a:solidFill>
              </a:rPr>
              <a:t>And I also say to you that you are Peter, and on this rock I will build My church, and </a:t>
            </a:r>
            <a:r>
              <a:rPr lang="en-US" b="1" dirty="0">
                <a:solidFill>
                  <a:srgbClr val="FFFF00"/>
                </a:solidFill>
              </a:rPr>
              <a:t>the gates of Hades shall not prevail against it. </a:t>
            </a:r>
          </a:p>
          <a:p>
            <a:pPr algn="just"/>
            <a:r>
              <a:rPr lang="en-US" b="1" dirty="0" smtClean="0">
                <a:solidFill>
                  <a:schemeClr val="bg1"/>
                </a:solidFill>
              </a:rPr>
              <a:t>  19  </a:t>
            </a:r>
            <a:r>
              <a:rPr lang="en-US" b="1" dirty="0">
                <a:solidFill>
                  <a:schemeClr val="bg1"/>
                </a:solidFill>
              </a:rPr>
              <a:t>And I will give you the keys of the kingdom of heaven, and whatever you bind on earth will be bound in heaven, and whatever you loose on earth will be loosed in heaven</a:t>
            </a:r>
            <a:r>
              <a:rPr lang="en-US" b="1" dirty="0" smtClean="0">
                <a:solidFill>
                  <a:schemeClr val="bg1"/>
                </a:solidFill>
              </a:rPr>
              <a:t>."</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7634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1 Samuel 17</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45  </a:t>
            </a:r>
            <a:r>
              <a:rPr lang="en-US" b="1" dirty="0">
                <a:solidFill>
                  <a:schemeClr val="bg1"/>
                </a:solidFill>
              </a:rPr>
              <a:t>Then David said to the Philistine, "You come to me with a sword, with a spear, and with a javelin. But I come to you in the name of the LORD of hosts, the God of the armies of Israel, whom you have defied. </a:t>
            </a:r>
          </a:p>
          <a:p>
            <a:pPr algn="just"/>
            <a:r>
              <a:rPr lang="en-US" b="1" dirty="0" smtClean="0">
                <a:solidFill>
                  <a:schemeClr val="bg1"/>
                </a:solidFill>
              </a:rPr>
              <a:t>  46  </a:t>
            </a:r>
            <a:r>
              <a:rPr lang="en-US" b="1" dirty="0">
                <a:solidFill>
                  <a:schemeClr val="bg1"/>
                </a:solidFill>
              </a:rPr>
              <a:t>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 </a:t>
            </a:r>
          </a:p>
          <a:p>
            <a:pPr algn="just"/>
            <a:r>
              <a:rPr lang="en-US" b="1" dirty="0" smtClean="0">
                <a:solidFill>
                  <a:schemeClr val="bg1"/>
                </a:solidFill>
              </a:rPr>
              <a:t>  47  </a:t>
            </a:r>
            <a:r>
              <a:rPr lang="en-US" b="1" dirty="0">
                <a:solidFill>
                  <a:schemeClr val="bg1"/>
                </a:solidFill>
              </a:rPr>
              <a:t>Then all this assembly shall know that the LORD does not save with sword and spear; </a:t>
            </a:r>
            <a:r>
              <a:rPr lang="en-US" b="1" dirty="0">
                <a:solidFill>
                  <a:srgbClr val="FFFF00"/>
                </a:solidFill>
              </a:rPr>
              <a:t>for the battle is the LORD's</a:t>
            </a:r>
            <a:r>
              <a:rPr lang="en-US" b="1" dirty="0">
                <a:solidFill>
                  <a:schemeClr val="bg1"/>
                </a:solidFill>
              </a:rPr>
              <a:t>, and He will give you into our hands</a:t>
            </a:r>
            <a:r>
              <a:rPr lang="en-US" b="1" dirty="0" smtClean="0">
                <a:solidFill>
                  <a:schemeClr val="bg1"/>
                </a:solidFill>
              </a:rPr>
              <a:t>."</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24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4401205"/>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p>
          <a:p>
            <a:pPr marL="457200" indent="-457200">
              <a:buFont typeface="Arial" panose="020B0604020202020204" pitchFamily="34" charset="0"/>
              <a:buChar char="•"/>
            </a:pPr>
            <a:r>
              <a:rPr lang="en-US" sz="2800" b="1" dirty="0" smtClean="0">
                <a:solidFill>
                  <a:schemeClr val="bg1"/>
                </a:solidFill>
              </a:rPr>
              <a:t>At the Red Sea—Exodus 15:7-11</a:t>
            </a:r>
          </a:p>
          <a:p>
            <a:pPr marL="457200" indent="-457200">
              <a:buFont typeface="Arial" panose="020B0604020202020204" pitchFamily="34" charset="0"/>
              <a:buChar char="•"/>
            </a:pPr>
            <a:r>
              <a:rPr lang="en-US" sz="2800" b="1" dirty="0" smtClean="0">
                <a:solidFill>
                  <a:schemeClr val="bg1"/>
                </a:solidFill>
              </a:rPr>
              <a:t>At Jericho and the battles following—Josh. 2:9-11</a:t>
            </a:r>
          </a:p>
          <a:p>
            <a:pPr marL="457200" indent="-457200">
              <a:buFont typeface="Arial" panose="020B0604020202020204" pitchFamily="34" charset="0"/>
              <a:buChar char="•"/>
            </a:pPr>
            <a:r>
              <a:rPr lang="en-US" sz="2800" b="1" dirty="0" smtClean="0">
                <a:solidFill>
                  <a:schemeClr val="bg1"/>
                </a:solidFill>
              </a:rPr>
              <a:t>At the captivity of Jews by Nebuchadnezzar—Dan. 4</a:t>
            </a:r>
          </a:p>
          <a:p>
            <a:pPr marL="457200" indent="-457200">
              <a:buFont typeface="Arial" panose="020B0604020202020204" pitchFamily="34" charset="0"/>
              <a:buChar char="•"/>
            </a:pPr>
            <a:r>
              <a:rPr lang="en-US" sz="2800" b="1" dirty="0" smtClean="0">
                <a:solidFill>
                  <a:schemeClr val="bg1"/>
                </a:solidFill>
              </a:rPr>
              <a:t>At the temptation and life of Jesus—Matt. 4</a:t>
            </a:r>
          </a:p>
          <a:p>
            <a:pPr marL="457200" indent="-457200">
              <a:buFont typeface="Arial" panose="020B0604020202020204" pitchFamily="34" charset="0"/>
              <a:buChar char="•"/>
            </a:pPr>
            <a:r>
              <a:rPr lang="en-US" sz="2800" b="1" dirty="0" smtClean="0">
                <a:solidFill>
                  <a:schemeClr val="bg1"/>
                </a:solidFill>
              </a:rPr>
              <a:t>At the resurrection of Jesus—Acts 2:22-24</a:t>
            </a:r>
          </a:p>
          <a:p>
            <a:pPr marL="457200" indent="-457200">
              <a:buFont typeface="Arial" panose="020B0604020202020204" pitchFamily="34" charset="0"/>
              <a:buChar char="•"/>
            </a:pPr>
            <a:r>
              <a:rPr lang="en-US" sz="2800" b="1" dirty="0" smtClean="0">
                <a:solidFill>
                  <a:schemeClr val="bg1"/>
                </a:solidFill>
              </a:rPr>
              <a:t>AT the founding of His kingdom/church—Mt.16:18</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judgment and mankind &amp; Satan--Rev. 20:10</a:t>
            </a:r>
          </a:p>
          <a:p>
            <a:endParaRPr lang="en-US" sz="2800" b="1" dirty="0"/>
          </a:p>
        </p:txBody>
      </p:sp>
    </p:spTree>
    <p:extLst>
      <p:ext uri="{BB962C8B-B14F-4D97-AF65-F5344CB8AC3E}">
        <p14:creationId xmlns:p14="http://schemas.microsoft.com/office/powerpoint/2010/main" val="798101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8391" y="353468"/>
            <a:ext cx="8475133" cy="5029200"/>
          </a:xfrm>
        </p:spPr>
        <p:txBody>
          <a:bodyPr anchor="t">
            <a:noAutofit/>
          </a:bodyPr>
          <a:lstStyle/>
          <a:p>
            <a:pPr algn="just"/>
            <a:r>
              <a:rPr lang="en-US" b="1" dirty="0" smtClean="0">
                <a:solidFill>
                  <a:schemeClr val="bg1"/>
                </a:solidFill>
              </a:rPr>
              <a:t>  10  </a:t>
            </a:r>
            <a:r>
              <a:rPr lang="en-US" b="1" dirty="0" smtClean="0">
                <a:solidFill>
                  <a:srgbClr val="FFFF00"/>
                </a:solidFill>
              </a:rPr>
              <a:t>The devil, who deceived them, was cast into the lake of fire and brimston</a:t>
            </a:r>
            <a:r>
              <a:rPr lang="en-US" b="1" dirty="0" smtClean="0">
                <a:solidFill>
                  <a:schemeClr val="bg1"/>
                </a:solidFill>
              </a:rPr>
              <a:t>e where </a:t>
            </a:r>
            <a:r>
              <a:rPr lang="en-US" b="1" dirty="0">
                <a:solidFill>
                  <a:schemeClr val="bg1"/>
                </a:solidFill>
              </a:rPr>
              <a:t>the beast and the false prophet are. And they will be tormented day and night forever and ever. </a:t>
            </a:r>
          </a:p>
          <a:p>
            <a:pPr algn="just"/>
            <a:r>
              <a:rPr lang="en-US" b="1" dirty="0" smtClean="0">
                <a:solidFill>
                  <a:schemeClr val="bg1"/>
                </a:solidFill>
              </a:rPr>
              <a:t>  11  </a:t>
            </a:r>
            <a:r>
              <a:rPr lang="en-US" b="1" dirty="0">
                <a:solidFill>
                  <a:schemeClr val="bg1"/>
                </a:solidFill>
              </a:rPr>
              <a:t>Then I saw a great white throne and Him who sat on it, from whose face the earth and the heaven fled away. And there was found no place for them. </a:t>
            </a:r>
          </a:p>
          <a:p>
            <a:pPr algn="just"/>
            <a:r>
              <a:rPr lang="en-US" b="1" dirty="0" smtClean="0">
                <a:solidFill>
                  <a:schemeClr val="bg1"/>
                </a:solidFill>
              </a:rPr>
              <a:t>  12  </a:t>
            </a:r>
            <a:r>
              <a:rPr lang="en-US" b="1" dirty="0">
                <a:solidFill>
                  <a:schemeClr val="bg1"/>
                </a:solidFill>
              </a:rPr>
              <a:t>And I saw the dead, small and great, standing before God, and books were opened. And another book was opened, which is the Book of Life. </a:t>
            </a:r>
            <a:r>
              <a:rPr lang="en-US" b="1" dirty="0">
                <a:solidFill>
                  <a:srgbClr val="FFFF00"/>
                </a:solidFill>
              </a:rPr>
              <a:t>And the dead were judged according to their works</a:t>
            </a:r>
            <a:r>
              <a:rPr lang="en-US" b="1" dirty="0">
                <a:solidFill>
                  <a:schemeClr val="bg1"/>
                </a:solidFill>
              </a:rPr>
              <a:t>, by the things which were written in the books. </a:t>
            </a:r>
          </a:p>
          <a:p>
            <a:pPr algn="just"/>
            <a:r>
              <a:rPr lang="en-US" b="1" dirty="0" smtClean="0">
                <a:solidFill>
                  <a:schemeClr val="bg1"/>
                </a:solidFill>
              </a:rPr>
              <a:t>  13  </a:t>
            </a:r>
            <a:r>
              <a:rPr lang="en-US" b="1" dirty="0">
                <a:solidFill>
                  <a:schemeClr val="bg1"/>
                </a:solidFill>
              </a:rPr>
              <a:t>The sea gave up the dead who were in it, and Death and Hades delivered up the dead who were in them. And they were judged, each one according to his works. </a:t>
            </a:r>
          </a:p>
          <a:p>
            <a:pPr algn="just"/>
            <a:r>
              <a:rPr lang="en-US" b="1" dirty="0" smtClean="0">
                <a:solidFill>
                  <a:schemeClr val="bg1"/>
                </a:solidFill>
              </a:rPr>
              <a:t>  14  </a:t>
            </a:r>
            <a:r>
              <a:rPr lang="en-US" b="1" dirty="0">
                <a:solidFill>
                  <a:schemeClr val="bg1"/>
                </a:solidFill>
              </a:rPr>
              <a:t>Then </a:t>
            </a:r>
            <a:r>
              <a:rPr lang="en-US" b="1" dirty="0">
                <a:solidFill>
                  <a:srgbClr val="FFFF00"/>
                </a:solidFill>
              </a:rPr>
              <a:t>Death and Hades were cast into the lake of fire</a:t>
            </a:r>
            <a:r>
              <a:rPr lang="en-US" b="1" dirty="0">
                <a:solidFill>
                  <a:schemeClr val="bg1"/>
                </a:solidFill>
              </a:rPr>
              <a:t>. This is the second death. </a:t>
            </a:r>
          </a:p>
          <a:p>
            <a:pPr algn="just"/>
            <a:r>
              <a:rPr lang="en-US" b="1" dirty="0" smtClean="0">
                <a:solidFill>
                  <a:schemeClr val="bg1"/>
                </a:solidFill>
              </a:rPr>
              <a:t>  15  </a:t>
            </a:r>
            <a:r>
              <a:rPr lang="en-US" b="1" dirty="0">
                <a:solidFill>
                  <a:srgbClr val="FFFF00"/>
                </a:solidFill>
              </a:rPr>
              <a:t>And anyone not found written in the Book of Life was cast into the lake of fire</a:t>
            </a:r>
            <a:r>
              <a:rPr lang="en-US" b="1" dirty="0">
                <a:solidFill>
                  <a:schemeClr val="bg1"/>
                </a:solidFill>
              </a:rPr>
              <a:t>. 	</a:t>
            </a:r>
            <a:r>
              <a:rPr lang="en-US" b="1" dirty="0" smtClean="0">
                <a:solidFill>
                  <a:schemeClr val="bg1"/>
                </a:solidFill>
              </a:rPr>
              <a:t>		Rev. 20:10-15</a:t>
            </a:r>
            <a:endParaRPr lang="en-US" b="1" dirty="0">
              <a:solidFill>
                <a:schemeClr val="bg1"/>
              </a:solidFill>
            </a:endParaRPr>
          </a:p>
          <a:p>
            <a:pPr algn="just"/>
            <a:endParaRPr lang="en-US" b="1" dirty="0">
              <a:solidFill>
                <a:schemeClr val="bg1"/>
              </a:solidFill>
            </a:endParaRPr>
          </a:p>
        </p:txBody>
      </p:sp>
    </p:spTree>
    <p:extLst>
      <p:ext uri="{BB962C8B-B14F-4D97-AF65-F5344CB8AC3E}">
        <p14:creationId xmlns:p14="http://schemas.microsoft.com/office/powerpoint/2010/main" val="764714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800" b="1" dirty="0" smtClean="0">
                <a:solidFill>
                  <a:srgbClr val="FFFF00"/>
                </a:solidFill>
                <a:latin typeface="Lucida Calligraphy" panose="03010101010101010101" pitchFamily="66" charset="0"/>
              </a:rPr>
              <a:t>Letting Him Reign in Your Life</a:t>
            </a:r>
            <a:endParaRPr lang="en-US" sz="38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algn="l">
              <a:lnSpc>
                <a:spcPct val="150000"/>
              </a:lnSpc>
              <a:spcBef>
                <a:spcPts val="200"/>
              </a:spcBef>
              <a:buFont typeface="Arial" panose="020B0604020202020204" pitchFamily="34" charset="0"/>
              <a:buChar char="•"/>
            </a:pPr>
            <a:r>
              <a:rPr lang="en-US" altLang="en-US" sz="3000" b="1" dirty="0" smtClean="0">
                <a:solidFill>
                  <a:schemeClr val="bg1"/>
                </a:solidFill>
              </a:rPr>
              <a:t>  Believe</a:t>
            </a:r>
            <a:r>
              <a:rPr lang="en-US" altLang="en-US" sz="3000" b="1" dirty="0">
                <a:solidFill>
                  <a:schemeClr val="bg1"/>
                </a:solidFill>
              </a:rPr>
              <a:t>				John </a:t>
            </a:r>
            <a:r>
              <a:rPr lang="en-US" altLang="en-US" sz="3000" b="1" dirty="0" smtClean="0">
                <a:solidFill>
                  <a:schemeClr val="bg1"/>
                </a:solidFill>
              </a:rPr>
              <a:t>8:24</a:t>
            </a:r>
          </a:p>
          <a:p>
            <a:pPr lvl="1" algn="l">
              <a:lnSpc>
                <a:spcPct val="150000"/>
              </a:lnSpc>
              <a:spcBef>
                <a:spcPts val="200"/>
              </a:spcBef>
              <a:buFontTx/>
              <a:buChar char="•"/>
            </a:pPr>
            <a:r>
              <a:rPr lang="en-US" altLang="en-US" sz="3000" b="1" dirty="0" smtClean="0">
                <a:solidFill>
                  <a:schemeClr val="bg1"/>
                </a:solidFill>
              </a:rPr>
              <a:t>  Repent</a:t>
            </a:r>
            <a:r>
              <a:rPr lang="en-US" altLang="en-US" sz="3000" b="1" dirty="0">
                <a:solidFill>
                  <a:schemeClr val="bg1"/>
                </a:solidFill>
              </a:rPr>
              <a:t>				</a:t>
            </a:r>
            <a:r>
              <a:rPr lang="en-US" altLang="en-US" sz="3000" b="1" dirty="0" smtClean="0">
                <a:solidFill>
                  <a:schemeClr val="bg1"/>
                </a:solidFill>
              </a:rPr>
              <a:t>2 Pet. 3:9</a:t>
            </a:r>
            <a:endParaRPr lang="en-US" altLang="en-US" sz="3000" b="1" dirty="0">
              <a:solidFill>
                <a:schemeClr val="bg1"/>
              </a:solidFill>
            </a:endParaRPr>
          </a:p>
          <a:p>
            <a:pPr lvl="1" algn="l">
              <a:lnSpc>
                <a:spcPct val="150000"/>
              </a:lnSpc>
              <a:spcBef>
                <a:spcPts val="200"/>
              </a:spcBef>
              <a:buFontTx/>
              <a:buChar char="•"/>
            </a:pPr>
            <a:r>
              <a:rPr lang="en-US" altLang="en-US" sz="3000" b="1" dirty="0">
                <a:solidFill>
                  <a:schemeClr val="bg1"/>
                </a:solidFill>
              </a:rPr>
              <a:t>  Confess Faith			Rom. </a:t>
            </a:r>
            <a:r>
              <a:rPr lang="en-US" altLang="en-US" sz="3000" b="1" dirty="0" smtClean="0">
                <a:solidFill>
                  <a:schemeClr val="bg1"/>
                </a:solidFill>
              </a:rPr>
              <a:t>10:10</a:t>
            </a:r>
          </a:p>
          <a:p>
            <a:pPr lvl="1" algn="l">
              <a:lnSpc>
                <a:spcPct val="150000"/>
              </a:lnSpc>
              <a:spcBef>
                <a:spcPts val="200"/>
              </a:spcBef>
              <a:buFontTx/>
              <a:buChar char="•"/>
            </a:pPr>
            <a:r>
              <a:rPr lang="en-US" altLang="en-US" sz="3000" b="1" dirty="0" smtClean="0">
                <a:solidFill>
                  <a:schemeClr val="bg1"/>
                </a:solidFill>
              </a:rPr>
              <a:t>  Be </a:t>
            </a:r>
            <a:r>
              <a:rPr lang="en-US" altLang="en-US" sz="3000" b="1" dirty="0">
                <a:solidFill>
                  <a:schemeClr val="bg1"/>
                </a:solidFill>
              </a:rPr>
              <a:t>Baptized </a:t>
            </a:r>
            <a:r>
              <a:rPr lang="en-US" altLang="en-US" sz="3000" b="1" dirty="0" smtClean="0">
                <a:solidFill>
                  <a:schemeClr val="bg1"/>
                </a:solidFill>
              </a:rPr>
              <a:t>Into </a:t>
            </a:r>
            <a:r>
              <a:rPr lang="en-US" altLang="en-US" sz="3000" b="1" dirty="0">
                <a:solidFill>
                  <a:schemeClr val="bg1"/>
                </a:solidFill>
              </a:rPr>
              <a:t>Him	</a:t>
            </a:r>
            <a:r>
              <a:rPr lang="en-US" altLang="en-US" sz="3000" b="1" dirty="0" smtClean="0">
                <a:solidFill>
                  <a:schemeClr val="bg1"/>
                </a:solidFill>
              </a:rPr>
              <a:t>	Rom. 6:3</a:t>
            </a:r>
          </a:p>
          <a:p>
            <a:pPr lvl="1" indent="-457200" algn="l">
              <a:lnSpc>
                <a:spcPct val="150000"/>
              </a:lnSpc>
              <a:spcBef>
                <a:spcPts val="200"/>
              </a:spcBef>
            </a:pPr>
            <a:r>
              <a:rPr lang="en-US" altLang="en-US" sz="3600" b="1" dirty="0" smtClean="0">
                <a:solidFill>
                  <a:srgbClr val="FFFF00"/>
                </a:solidFill>
              </a:rPr>
              <a:t>Added </a:t>
            </a:r>
            <a:r>
              <a:rPr lang="en-US" altLang="en-US" sz="3600" b="1" dirty="0">
                <a:solidFill>
                  <a:srgbClr val="FFFF00"/>
                </a:solidFill>
              </a:rPr>
              <a:t>to His church, His body, His kingdom</a:t>
            </a:r>
          </a:p>
          <a:p>
            <a:pPr lvl="1" algn="l">
              <a:lnSpc>
                <a:spcPct val="150000"/>
              </a:lnSpc>
              <a:spcBef>
                <a:spcPts val="200"/>
              </a:spcBef>
              <a:buFontTx/>
              <a:buChar char="•"/>
            </a:pPr>
            <a:r>
              <a:rPr lang="en-US" altLang="en-US" sz="3000" b="1" dirty="0">
                <a:solidFill>
                  <a:schemeClr val="bg1"/>
                </a:solidFill>
              </a:rPr>
              <a:t>  Be Faithful			</a:t>
            </a:r>
            <a:r>
              <a:rPr lang="en-US" altLang="en-US" sz="3000" b="1" dirty="0" smtClean="0">
                <a:solidFill>
                  <a:schemeClr val="bg1"/>
                </a:solidFill>
              </a:rPr>
              <a:t>	Rev</a:t>
            </a:r>
            <a:r>
              <a:rPr lang="en-US" altLang="en-US" sz="3000" b="1" dirty="0">
                <a:solidFill>
                  <a:schemeClr val="bg1"/>
                </a:solidFill>
              </a:rPr>
              <a:t>. 2:10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0521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889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523220"/>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rgbClr val="FFFF00"/>
                </a:solidFill>
              </a:rPr>
              <a:t>From everlasting to everlasting—Ps. 90:1-2</a:t>
            </a:r>
            <a:endParaRPr lang="en-US" sz="2800" b="1" dirty="0">
              <a:solidFill>
                <a:srgbClr val="FFFF00"/>
              </a:solidFill>
            </a:endParaRPr>
          </a:p>
        </p:txBody>
      </p:sp>
    </p:spTree>
    <p:extLst>
      <p:ext uri="{BB962C8B-B14F-4D97-AF65-F5344CB8AC3E}">
        <p14:creationId xmlns:p14="http://schemas.microsoft.com/office/powerpoint/2010/main" val="446938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Psalm 90</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  </a:t>
            </a:r>
            <a:r>
              <a:rPr lang="en-US" b="1" dirty="0">
                <a:solidFill>
                  <a:schemeClr val="bg1"/>
                </a:solidFill>
              </a:rPr>
              <a:t>LORD, You have been our dwelling place in all generations. </a:t>
            </a:r>
          </a:p>
          <a:p>
            <a:pPr algn="just"/>
            <a:r>
              <a:rPr lang="en-US" b="1" dirty="0" smtClean="0">
                <a:solidFill>
                  <a:schemeClr val="bg1"/>
                </a:solidFill>
              </a:rPr>
              <a:t>  2  </a:t>
            </a:r>
            <a:r>
              <a:rPr lang="en-US" b="1" dirty="0">
                <a:solidFill>
                  <a:schemeClr val="bg1"/>
                </a:solidFill>
              </a:rPr>
              <a:t>Before the mountains were brought forth, Or ever You had formed the earth and the world, Even </a:t>
            </a:r>
            <a:r>
              <a:rPr lang="en-US" b="1" dirty="0">
                <a:solidFill>
                  <a:srgbClr val="FFFF00"/>
                </a:solidFill>
              </a:rPr>
              <a:t>from everlasting to everlasting</a:t>
            </a:r>
            <a:r>
              <a:rPr lang="en-US" b="1" dirty="0">
                <a:solidFill>
                  <a:schemeClr val="bg1"/>
                </a:solidFill>
              </a:rPr>
              <a:t>, You are God.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1786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954107"/>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Great Flood—Psa. 29:10</a:t>
            </a:r>
            <a:endParaRPr lang="en-US" sz="2800" b="1" dirty="0">
              <a:solidFill>
                <a:srgbClr val="FFFF00"/>
              </a:solidFill>
            </a:endParaRPr>
          </a:p>
        </p:txBody>
      </p:sp>
    </p:spTree>
    <p:extLst>
      <p:ext uri="{BB962C8B-B14F-4D97-AF65-F5344CB8AC3E}">
        <p14:creationId xmlns:p14="http://schemas.microsoft.com/office/powerpoint/2010/main" val="4106046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Psalm 29</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10  </a:t>
            </a:r>
            <a:r>
              <a:rPr lang="en-US" b="1" dirty="0">
                <a:solidFill>
                  <a:schemeClr val="bg1"/>
                </a:solidFill>
              </a:rPr>
              <a:t>The LORD </a:t>
            </a:r>
            <a:r>
              <a:rPr lang="en-US" b="1" dirty="0">
                <a:solidFill>
                  <a:srgbClr val="FFFF00"/>
                </a:solidFill>
              </a:rPr>
              <a:t>sat</a:t>
            </a:r>
            <a:r>
              <a:rPr lang="en-US" b="1" dirty="0">
                <a:solidFill>
                  <a:schemeClr val="bg1"/>
                </a:solidFill>
              </a:rPr>
              <a:t> enthroned at the Flood, And the LORD </a:t>
            </a:r>
            <a:r>
              <a:rPr lang="en-US" b="1" dirty="0">
                <a:solidFill>
                  <a:srgbClr val="FFFF00"/>
                </a:solidFill>
              </a:rPr>
              <a:t>sits</a:t>
            </a:r>
            <a:r>
              <a:rPr lang="en-US" b="1" dirty="0">
                <a:solidFill>
                  <a:schemeClr val="bg1"/>
                </a:solidFill>
              </a:rPr>
              <a:t> as King forever.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105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000" b="1" dirty="0" smtClean="0">
                <a:solidFill>
                  <a:srgbClr val="FFFF00"/>
                </a:solidFill>
                <a:latin typeface="Lucida Calligraphy" panose="03010101010101010101" pitchFamily="66" charset="0"/>
              </a:rPr>
              <a:t>Our God Reigns!</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14867" y="1652337"/>
            <a:ext cx="8322733" cy="1384995"/>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1"/>
                </a:solidFill>
              </a:rPr>
              <a:t>From everlasting to everlasting—Ps. 90:1-2</a:t>
            </a:r>
          </a:p>
          <a:p>
            <a:pPr marL="457200" indent="-457200">
              <a:buFont typeface="Arial" panose="020B0604020202020204" pitchFamily="34" charset="0"/>
              <a:buChar char="•"/>
            </a:pPr>
            <a:r>
              <a:rPr lang="en-US" sz="2800" b="1" dirty="0" smtClean="0">
                <a:solidFill>
                  <a:schemeClr val="bg1"/>
                </a:solidFill>
              </a:rPr>
              <a:t>At the Great Flood—Psa. 29:10</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At the Red Sea—Exodus 15:7-11</a:t>
            </a:r>
            <a:endParaRPr lang="en-US" sz="2800" b="1" dirty="0">
              <a:solidFill>
                <a:srgbClr val="FFFF00"/>
              </a:solidFill>
            </a:endParaRPr>
          </a:p>
        </p:txBody>
      </p:sp>
    </p:spTree>
    <p:extLst>
      <p:ext uri="{BB962C8B-B14F-4D97-AF65-F5344CB8AC3E}">
        <p14:creationId xmlns:p14="http://schemas.microsoft.com/office/powerpoint/2010/main" val="792646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Exodus 15</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332524"/>
            <a:ext cx="8475133" cy="5029200"/>
          </a:xfrm>
        </p:spPr>
        <p:txBody>
          <a:bodyPr anchor="t">
            <a:noAutofit/>
          </a:bodyPr>
          <a:lstStyle/>
          <a:p>
            <a:pPr algn="just">
              <a:spcBef>
                <a:spcPts val="800"/>
              </a:spcBef>
            </a:pPr>
            <a:r>
              <a:rPr lang="en-US" altLang="en-US" sz="2300" b="1" dirty="0" smtClean="0">
                <a:solidFill>
                  <a:schemeClr val="bg1"/>
                </a:solidFill>
                <a:cs typeface="Arial" panose="020B0604020202020204" pitchFamily="34" charset="0"/>
              </a:rPr>
              <a:t> </a:t>
            </a:r>
            <a:r>
              <a:rPr lang="en-US" sz="2300" b="1" dirty="0" smtClean="0">
                <a:solidFill>
                  <a:schemeClr val="bg1"/>
                </a:solidFill>
              </a:rPr>
              <a:t>  6  </a:t>
            </a:r>
            <a:r>
              <a:rPr lang="en-US" sz="2300" b="1" dirty="0">
                <a:solidFill>
                  <a:schemeClr val="bg1"/>
                </a:solidFill>
              </a:rPr>
              <a:t>"Your right hand, O LORD, has become glorious in power; Your right hand, O LORD, has dashed the enemy in pieces. </a:t>
            </a:r>
          </a:p>
          <a:p>
            <a:pPr algn="just">
              <a:spcBef>
                <a:spcPts val="800"/>
              </a:spcBef>
            </a:pPr>
            <a:r>
              <a:rPr lang="en-US" sz="2300" b="1" dirty="0" smtClean="0">
                <a:solidFill>
                  <a:schemeClr val="bg1"/>
                </a:solidFill>
              </a:rPr>
              <a:t>  7  </a:t>
            </a:r>
            <a:r>
              <a:rPr lang="en-US" sz="2300" b="1" dirty="0">
                <a:solidFill>
                  <a:schemeClr val="bg1"/>
                </a:solidFill>
              </a:rPr>
              <a:t>And in the greatness of Your excellence </a:t>
            </a:r>
            <a:r>
              <a:rPr lang="en-US" sz="2300" b="1" dirty="0">
                <a:solidFill>
                  <a:srgbClr val="FFFF00"/>
                </a:solidFill>
              </a:rPr>
              <a:t>You have overthrown those who rose against You</a:t>
            </a:r>
            <a:r>
              <a:rPr lang="en-US" sz="2300" b="1" dirty="0">
                <a:solidFill>
                  <a:schemeClr val="bg1"/>
                </a:solidFill>
              </a:rPr>
              <a:t>; You sent forth Your wrath; It consumed them like stubble. </a:t>
            </a:r>
          </a:p>
          <a:p>
            <a:pPr algn="just">
              <a:spcBef>
                <a:spcPts val="800"/>
              </a:spcBef>
            </a:pPr>
            <a:r>
              <a:rPr lang="en-US" sz="2300" b="1" dirty="0" smtClean="0">
                <a:solidFill>
                  <a:schemeClr val="bg1"/>
                </a:solidFill>
              </a:rPr>
              <a:t>  8  </a:t>
            </a:r>
            <a:r>
              <a:rPr lang="en-US" sz="2300" b="1" dirty="0">
                <a:solidFill>
                  <a:schemeClr val="bg1"/>
                </a:solidFill>
              </a:rPr>
              <a:t>And with the blast of Your nostrils The waters were gathered together; The floods stood upright like a heap; The depths congealed in the heart of the sea. </a:t>
            </a:r>
          </a:p>
          <a:p>
            <a:pPr algn="just">
              <a:spcBef>
                <a:spcPts val="800"/>
              </a:spcBef>
            </a:pPr>
            <a:r>
              <a:rPr lang="en-US" sz="2300" b="1" dirty="0" smtClean="0">
                <a:solidFill>
                  <a:schemeClr val="bg1"/>
                </a:solidFill>
              </a:rPr>
              <a:t>  9  </a:t>
            </a:r>
            <a:r>
              <a:rPr lang="en-US" sz="2300" b="1" dirty="0">
                <a:solidFill>
                  <a:schemeClr val="bg1"/>
                </a:solidFill>
              </a:rPr>
              <a:t>The enemy said, 'I will pursue, I will overtake, I will divide the spoil; My desire shall be satisfied on them. I will draw my sword, My hand shall destroy them.' </a:t>
            </a:r>
          </a:p>
          <a:p>
            <a:pPr algn="just">
              <a:spcBef>
                <a:spcPts val="800"/>
              </a:spcBef>
            </a:pPr>
            <a:r>
              <a:rPr lang="en-US" sz="2300" b="1" dirty="0" smtClean="0">
                <a:solidFill>
                  <a:schemeClr val="bg1"/>
                </a:solidFill>
              </a:rPr>
              <a:t>  10  </a:t>
            </a:r>
            <a:r>
              <a:rPr lang="en-US" sz="2300" b="1" dirty="0">
                <a:solidFill>
                  <a:schemeClr val="bg1"/>
                </a:solidFill>
              </a:rPr>
              <a:t>You blew with Your wind, The sea covered them; They sank like lead in the mighty waters. </a:t>
            </a:r>
          </a:p>
          <a:p>
            <a:pPr algn="just">
              <a:spcBef>
                <a:spcPts val="800"/>
              </a:spcBef>
            </a:pPr>
            <a:r>
              <a:rPr lang="en-US" sz="2300" b="1" dirty="0" smtClean="0">
                <a:solidFill>
                  <a:schemeClr val="bg1"/>
                </a:solidFill>
              </a:rPr>
              <a:t>  11  </a:t>
            </a:r>
            <a:r>
              <a:rPr lang="en-US" sz="2300" b="1" dirty="0">
                <a:solidFill>
                  <a:schemeClr val="bg1"/>
                </a:solidFill>
              </a:rPr>
              <a:t>"</a:t>
            </a:r>
            <a:r>
              <a:rPr lang="en-US" sz="2300" b="1" dirty="0">
                <a:solidFill>
                  <a:srgbClr val="FFFF00"/>
                </a:solidFill>
              </a:rPr>
              <a:t>Who is like You, O LORD</a:t>
            </a:r>
            <a:r>
              <a:rPr lang="en-US" sz="2300" b="1" dirty="0">
                <a:solidFill>
                  <a:schemeClr val="bg1"/>
                </a:solidFill>
              </a:rPr>
              <a:t>, among the gods? Who is like You, glorious in holiness, Fearful in praises, doing wonders</a:t>
            </a:r>
            <a:r>
              <a:rPr lang="en-US" sz="2300" b="1" dirty="0" smtClean="0">
                <a:solidFill>
                  <a:schemeClr val="bg1"/>
                </a:solidFill>
              </a:rPr>
              <a:t>?” </a:t>
            </a:r>
            <a:endParaRPr lang="en-US" sz="23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662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662</TotalTime>
  <Words>1619</Words>
  <Application>Microsoft Office PowerPoint</Application>
  <PresentationFormat>On-screen Show (4:3)</PresentationFormat>
  <Paragraphs>110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Lucida Calligraphy</vt:lpstr>
      <vt:lpstr>Office Theme</vt:lpstr>
      <vt:lpstr>Our God Reigns</vt:lpstr>
      <vt:lpstr>1 Samuel 17</vt:lpstr>
      <vt:lpstr>Our God Reigns!</vt:lpstr>
      <vt:lpstr>Our God Reigns!</vt:lpstr>
      <vt:lpstr>Psalm 90</vt:lpstr>
      <vt:lpstr>Our God Reigns!</vt:lpstr>
      <vt:lpstr>Psalm 29</vt:lpstr>
      <vt:lpstr>Our God Reigns!</vt:lpstr>
      <vt:lpstr>Exodus 15</vt:lpstr>
      <vt:lpstr>Our God Reigns!</vt:lpstr>
      <vt:lpstr> Joshua 2</vt:lpstr>
      <vt:lpstr>Our God Reigns!</vt:lpstr>
      <vt:lpstr>Daniel 4</vt:lpstr>
      <vt:lpstr>Our God Reigns!</vt:lpstr>
      <vt:lpstr>Matthew 4</vt:lpstr>
      <vt:lpstr>Our God Reigns!</vt:lpstr>
      <vt:lpstr>Acts 2</vt:lpstr>
      <vt:lpstr>Our God Reigns!</vt:lpstr>
      <vt:lpstr>Matthew 16</vt:lpstr>
      <vt:lpstr>Our God Reigns!</vt:lpstr>
      <vt:lpstr>PowerPoint Presentation</vt:lpstr>
      <vt:lpstr>Letting Him Reign in Your Life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Cindy Nelson</cp:lastModifiedBy>
  <cp:revision>59</cp:revision>
  <cp:lastPrinted>2016-03-27T12:37:37Z</cp:lastPrinted>
  <dcterms:created xsi:type="dcterms:W3CDTF">2016-02-01T19:51:25Z</dcterms:created>
  <dcterms:modified xsi:type="dcterms:W3CDTF">2016-03-29T13:21:26Z</dcterms:modified>
</cp:coreProperties>
</file>