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3"/>
  </p:handoutMasterIdLst>
  <p:sldIdLst>
    <p:sldId id="256" r:id="rId2"/>
    <p:sldId id="265" r:id="rId3"/>
    <p:sldId id="262" r:id="rId4"/>
    <p:sldId id="275" r:id="rId5"/>
    <p:sldId id="259" r:id="rId6"/>
    <p:sldId id="276" r:id="rId7"/>
    <p:sldId id="263" r:id="rId8"/>
    <p:sldId id="277" r:id="rId9"/>
    <p:sldId id="270" r:id="rId10"/>
    <p:sldId id="278" r:id="rId11"/>
    <p:sldId id="271" r:id="rId12"/>
    <p:sldId id="274" r:id="rId13"/>
    <p:sldId id="279" r:id="rId14"/>
    <p:sldId id="272" r:id="rId15"/>
    <p:sldId id="283" r:id="rId16"/>
    <p:sldId id="273" r:id="rId17"/>
    <p:sldId id="284" r:id="rId18"/>
    <p:sldId id="266" r:id="rId19"/>
    <p:sldId id="285" r:id="rId20"/>
    <p:sldId id="267" r:id="rId21"/>
    <p:sldId id="260" r:id="rId22"/>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293A"/>
    <a:srgbClr val="019F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426" autoAdjust="0"/>
    <p:restoredTop sz="94660"/>
  </p:normalViewPr>
  <p:slideViewPr>
    <p:cSldViewPr snapToGrid="0" showGuides="1">
      <p:cViewPr varScale="1">
        <p:scale>
          <a:sx n="79" d="100"/>
          <a:sy n="79" d="100"/>
        </p:scale>
        <p:origin x="114" y="96"/>
      </p:cViewPr>
      <p:guideLst>
        <p:guide orient="horz" pos="2184"/>
        <p:guide pos="2880"/>
      </p:guideLst>
    </p:cSldViewPr>
  </p:slideViewPr>
  <p:notesTextViewPr>
    <p:cViewPr>
      <p:scale>
        <a:sx n="3" d="2"/>
        <a:sy n="3" d="2"/>
      </p:scale>
      <p:origin x="0" y="0"/>
    </p:cViewPr>
  </p:notesTextViewPr>
  <p:sorterViewPr>
    <p:cViewPr>
      <p:scale>
        <a:sx n="100" d="100"/>
        <a:sy n="100" d="100"/>
      </p:scale>
      <p:origin x="0" y="-773"/>
    </p:cViewPr>
  </p:sorterViewPr>
  <p:notesViewPr>
    <p:cSldViewPr snapToGrid="0" showGuides="1">
      <p:cViewPr varScale="1">
        <p:scale>
          <a:sx n="86" d="100"/>
          <a:sy n="86" d="100"/>
        </p:scale>
        <p:origin x="2928"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9E134A58-ECA1-4E7C-8010-A6B5A1E88A70}" type="datetimeFigureOut">
              <a:rPr lang="en-US" smtClean="0"/>
              <a:t>3/13/2016</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84291F81-960C-4E6D-8DB4-C6425D6613BE}" type="slidenum">
              <a:rPr lang="en-US" smtClean="0"/>
              <a:t>‹#›</a:t>
            </a:fld>
            <a:endParaRPr lang="en-US"/>
          </a:p>
        </p:txBody>
      </p:sp>
    </p:spTree>
    <p:extLst>
      <p:ext uri="{BB962C8B-B14F-4D97-AF65-F5344CB8AC3E}">
        <p14:creationId xmlns:p14="http://schemas.microsoft.com/office/powerpoint/2010/main" val="288574283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02B947D-3D4B-4A87-9995-54639703B3B8}" type="datetimeFigureOut">
              <a:rPr lang="en-US" smtClean="0"/>
              <a:t>3/13/2016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888F1F-5AD9-435B-BED9-B105C4404579}" type="slidenum">
              <a:rPr lang="en-US" smtClean="0"/>
              <a:t>‹#›</a:t>
            </a:fld>
            <a:endParaRPr lang="en-US"/>
          </a:p>
        </p:txBody>
      </p:sp>
      <p:sp>
        <p:nvSpPr>
          <p:cNvPr id="8" name="Rectangle 7"/>
          <p:cNvSpPr/>
          <p:nvPr userDrawn="1"/>
        </p:nvSpPr>
        <p:spPr>
          <a:xfrm>
            <a:off x="211667" y="228600"/>
            <a:ext cx="8720666" cy="6417733"/>
          </a:xfrm>
          <a:prstGeom prst="rect">
            <a:avLst/>
          </a:prstGeom>
          <a:solidFill>
            <a:srgbClr val="02293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1822392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2B947D-3D4B-4A87-9995-54639703B3B8}" type="datetimeFigureOut">
              <a:rPr lang="en-US" smtClean="0"/>
              <a:t>3/13/2016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606947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2B947D-3D4B-4A87-9995-54639703B3B8}" type="datetimeFigureOut">
              <a:rPr lang="en-US" smtClean="0"/>
              <a:t>3/13/2016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3772845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2B947D-3D4B-4A87-9995-54639703B3B8}" type="datetimeFigureOut">
              <a:rPr lang="en-US" smtClean="0"/>
              <a:t>3/13/2016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3603828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2B947D-3D4B-4A87-9995-54639703B3B8}" type="datetimeFigureOut">
              <a:rPr lang="en-US" smtClean="0"/>
              <a:t>3/13/2016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559505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02B947D-3D4B-4A87-9995-54639703B3B8}" type="datetimeFigureOut">
              <a:rPr lang="en-US" smtClean="0"/>
              <a:t>3/13/2016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2804816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02B947D-3D4B-4A87-9995-54639703B3B8}" type="datetimeFigureOut">
              <a:rPr lang="en-US" smtClean="0"/>
              <a:t>3/13/2016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3863067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02B947D-3D4B-4A87-9995-54639703B3B8}" type="datetimeFigureOut">
              <a:rPr lang="en-US" smtClean="0"/>
              <a:t>3/13/2016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683694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2B947D-3D4B-4A87-9995-54639703B3B8}" type="datetimeFigureOut">
              <a:rPr lang="en-US" smtClean="0"/>
              <a:t>3/13/2016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3858888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2B947D-3D4B-4A87-9995-54639703B3B8}" type="datetimeFigureOut">
              <a:rPr lang="en-US" smtClean="0"/>
              <a:t>3/13/2016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3551114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2B947D-3D4B-4A87-9995-54639703B3B8}" type="datetimeFigureOut">
              <a:rPr lang="en-US" smtClean="0"/>
              <a:t>3/13/2016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3324050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2B947D-3D4B-4A87-9995-54639703B3B8}" type="datetimeFigureOut">
              <a:rPr lang="en-US" smtClean="0"/>
              <a:t>3/13/2016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888F1F-5AD9-435B-BED9-B105C4404579}" type="slidenum">
              <a:rPr lang="en-US" smtClean="0"/>
              <a:t>‹#›</a:t>
            </a:fld>
            <a:endParaRPr lang="en-US"/>
          </a:p>
        </p:txBody>
      </p:sp>
    </p:spTree>
    <p:extLst>
      <p:ext uri="{BB962C8B-B14F-4D97-AF65-F5344CB8AC3E}">
        <p14:creationId xmlns:p14="http://schemas.microsoft.com/office/powerpoint/2010/main" val="25468792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62600" y="2137410"/>
            <a:ext cx="8638331" cy="871643"/>
          </a:xfrm>
        </p:spPr>
        <p:txBody>
          <a:bodyPr anchor="b">
            <a:normAutofit/>
          </a:bodyPr>
          <a:lstStyle/>
          <a:p>
            <a:r>
              <a:rPr lang="en-US" sz="4800" b="1" dirty="0" smtClean="0">
                <a:solidFill>
                  <a:schemeClr val="bg1"/>
                </a:solidFill>
                <a:latin typeface="Lucida Calligraphy" panose="03010101010101010101" pitchFamily="66" charset="0"/>
              </a:rPr>
              <a:t>The Glory of God</a:t>
            </a:r>
            <a:endParaRPr lang="en-US" sz="4800" b="1" dirty="0">
              <a:solidFill>
                <a:schemeClr val="bg1"/>
              </a:solidFill>
              <a:latin typeface="Lucida Calligraphy" panose="03010101010101010101" pitchFamily="66" charset="0"/>
            </a:endParaRPr>
          </a:p>
        </p:txBody>
      </p:sp>
      <p:sp>
        <p:nvSpPr>
          <p:cNvPr id="3" name="Subtitle 2"/>
          <p:cNvSpPr>
            <a:spLocks noGrp="1"/>
          </p:cNvSpPr>
          <p:nvPr>
            <p:ph type="subTitle" idx="1"/>
          </p:nvPr>
        </p:nvSpPr>
        <p:spPr>
          <a:xfrm>
            <a:off x="334433" y="4072468"/>
            <a:ext cx="8475133" cy="2429932"/>
          </a:xfrm>
        </p:spPr>
        <p:txBody>
          <a:bodyPr anchor="t">
            <a:normAutofit/>
          </a:bodyPr>
          <a:lstStyle/>
          <a:p>
            <a:endParaRPr lang="en-US" sz="3600" b="1" dirty="0" smtClean="0">
              <a:solidFill>
                <a:schemeClr val="bg1"/>
              </a:solidFill>
            </a:endParaRPr>
          </a:p>
          <a:p>
            <a:r>
              <a:rPr lang="en-US" sz="3600" b="1" dirty="0" smtClean="0">
                <a:solidFill>
                  <a:schemeClr val="bg1"/>
                </a:solidFill>
              </a:rPr>
              <a:t>Psalm 24:7-10</a:t>
            </a:r>
            <a:endParaRPr lang="en-US" sz="3600" b="1" dirty="0">
              <a:solidFill>
                <a:schemeClr val="bg1"/>
              </a:solidFill>
            </a:endParaRPr>
          </a:p>
        </p:txBody>
      </p:sp>
      <p:cxnSp>
        <p:nvCxnSpPr>
          <p:cNvPr id="6" name="Straight Connector 5"/>
          <p:cNvCxnSpPr/>
          <p:nvPr/>
        </p:nvCxnSpPr>
        <p:spPr>
          <a:xfrm>
            <a:off x="410633" y="3606800"/>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13221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600" b="1" dirty="0" smtClean="0">
                <a:solidFill>
                  <a:schemeClr val="bg1"/>
                </a:solidFill>
                <a:latin typeface="Lucida Calligraphy" panose="03010101010101010101" pitchFamily="66" charset="0"/>
              </a:rPr>
              <a:t>Beholding the Glory of God</a:t>
            </a:r>
            <a:endParaRPr lang="en-US" sz="3600" b="1" dirty="0">
              <a:solidFill>
                <a:schemeClr val="bg1"/>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rmAutofit/>
          </a:bodyPr>
          <a:lstStyle/>
          <a:p>
            <a:pPr marL="914400" lvl="1" indent="-457200" algn="l">
              <a:buFont typeface="Arial" panose="020B0604020202020204" pitchFamily="34" charset="0"/>
              <a:buChar char="•"/>
            </a:pPr>
            <a:r>
              <a:rPr lang="en-US" sz="2800" b="1" dirty="0" smtClean="0">
                <a:solidFill>
                  <a:schemeClr val="bg1"/>
                </a:solidFill>
              </a:rPr>
              <a:t>His glory at Mt. Sinai – Exo. 24:16</a:t>
            </a:r>
          </a:p>
          <a:p>
            <a:pPr marL="914400" lvl="1" indent="-457200" algn="l">
              <a:buFont typeface="Arial" panose="020B0604020202020204" pitchFamily="34" charset="0"/>
              <a:buChar char="•"/>
            </a:pPr>
            <a:r>
              <a:rPr lang="en-US" sz="2800" b="1" dirty="0" smtClean="0">
                <a:solidFill>
                  <a:schemeClr val="bg1"/>
                </a:solidFill>
              </a:rPr>
              <a:t>His glory at the tabernacle – Exo. 40:34=35</a:t>
            </a:r>
          </a:p>
          <a:p>
            <a:pPr marL="914400" lvl="1" indent="-457200" algn="l">
              <a:buFont typeface="Arial" panose="020B0604020202020204" pitchFamily="34" charset="0"/>
              <a:buChar char="•"/>
            </a:pPr>
            <a:r>
              <a:rPr lang="en-US" sz="2800" b="1" dirty="0" smtClean="0">
                <a:solidFill>
                  <a:schemeClr val="bg1"/>
                </a:solidFill>
              </a:rPr>
              <a:t>His glory at Solomon’s temple – 1 Kings 8:10-11</a:t>
            </a:r>
          </a:p>
          <a:p>
            <a:pPr marL="914400" lvl="1" indent="-457200" algn="l">
              <a:buFont typeface="Arial" panose="020B0604020202020204" pitchFamily="34" charset="0"/>
              <a:buChar char="•"/>
            </a:pPr>
            <a:r>
              <a:rPr lang="en-US" sz="2800" b="1" dirty="0" smtClean="0">
                <a:solidFill>
                  <a:srgbClr val="FFFF00"/>
                </a:solidFill>
              </a:rPr>
              <a:t>His glory shown to Moses </a:t>
            </a:r>
            <a:r>
              <a:rPr lang="en-US" sz="2800" b="1" dirty="0" smtClean="0">
                <a:solidFill>
                  <a:schemeClr val="bg1"/>
                </a:solidFill>
              </a:rPr>
              <a:t>– Exo. 33:18-23</a:t>
            </a:r>
            <a:endParaRPr lang="en-US" sz="2800" b="1" dirty="0">
              <a:solidFill>
                <a:schemeClr val="bg1"/>
              </a:solidFill>
            </a:endParaRPr>
          </a:p>
        </p:txBody>
      </p:sp>
      <p:cxnSp>
        <p:nvCxnSpPr>
          <p:cNvPr id="5" name="Straight Connector 4"/>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92267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chemeClr val="bg1"/>
                </a:solidFill>
                <a:latin typeface="Lucida Calligraphy" panose="03010101010101010101" pitchFamily="66" charset="0"/>
              </a:rPr>
              <a:t>Exodus 33</a:t>
            </a:r>
            <a:endParaRPr lang="en-US" sz="3400" b="1" dirty="0">
              <a:solidFill>
                <a:schemeClr val="bg1"/>
              </a:solidFill>
              <a:latin typeface="Lucida Calligraphy" panose="03010101010101010101" pitchFamily="66" charset="0"/>
            </a:endParaRPr>
          </a:p>
        </p:txBody>
      </p:sp>
      <p:sp>
        <p:nvSpPr>
          <p:cNvPr id="3" name="Subtitle 2"/>
          <p:cNvSpPr>
            <a:spLocks noGrp="1"/>
          </p:cNvSpPr>
          <p:nvPr>
            <p:ph type="subTitle" idx="1"/>
          </p:nvPr>
        </p:nvSpPr>
        <p:spPr>
          <a:xfrm>
            <a:off x="334433" y="1339088"/>
            <a:ext cx="8475133" cy="5029200"/>
          </a:xfrm>
        </p:spPr>
        <p:txBody>
          <a:bodyPr anchor="t">
            <a:noAutofit/>
          </a:bodyPr>
          <a:lstStyle/>
          <a:p>
            <a:pPr algn="just"/>
            <a:r>
              <a:rPr lang="en-US" altLang="en-US" b="1" dirty="0" smtClean="0">
                <a:solidFill>
                  <a:schemeClr val="bg1"/>
                </a:solidFill>
                <a:cs typeface="Arial" panose="020B0604020202020204" pitchFamily="34" charset="0"/>
              </a:rPr>
              <a:t> </a:t>
            </a:r>
            <a:r>
              <a:rPr lang="en-US" b="1" dirty="0" smtClean="0">
                <a:solidFill>
                  <a:schemeClr val="bg1"/>
                </a:solidFill>
              </a:rPr>
              <a:t>  18  </a:t>
            </a:r>
            <a:r>
              <a:rPr lang="en-US" b="1" dirty="0">
                <a:solidFill>
                  <a:schemeClr val="bg1"/>
                </a:solidFill>
              </a:rPr>
              <a:t>And he said, "</a:t>
            </a:r>
            <a:r>
              <a:rPr lang="en-US" b="1" dirty="0">
                <a:solidFill>
                  <a:srgbClr val="FFFF00"/>
                </a:solidFill>
              </a:rPr>
              <a:t>Please, show me Your glory</a:t>
            </a:r>
            <a:r>
              <a:rPr lang="en-US" b="1" dirty="0">
                <a:solidFill>
                  <a:schemeClr val="bg1"/>
                </a:solidFill>
              </a:rPr>
              <a:t>." </a:t>
            </a:r>
          </a:p>
          <a:p>
            <a:pPr algn="just"/>
            <a:r>
              <a:rPr lang="en-US" b="1" dirty="0" smtClean="0">
                <a:solidFill>
                  <a:schemeClr val="bg1"/>
                </a:solidFill>
              </a:rPr>
              <a:t>  19  </a:t>
            </a:r>
            <a:r>
              <a:rPr lang="en-US" b="1" dirty="0">
                <a:solidFill>
                  <a:schemeClr val="bg1"/>
                </a:solidFill>
              </a:rPr>
              <a:t>Then He said, "I will make all My goodness pass before you, and I will proclaim the name of the LORD before you. I will be gracious to whom I will be gracious, and I will have compassion on whom I will have compassion." </a:t>
            </a:r>
          </a:p>
          <a:p>
            <a:pPr algn="just"/>
            <a:r>
              <a:rPr lang="en-US" b="1" dirty="0" smtClean="0">
                <a:solidFill>
                  <a:schemeClr val="bg1"/>
                </a:solidFill>
              </a:rPr>
              <a:t>  20  </a:t>
            </a:r>
            <a:r>
              <a:rPr lang="en-US" b="1" dirty="0">
                <a:solidFill>
                  <a:schemeClr val="bg1"/>
                </a:solidFill>
              </a:rPr>
              <a:t>But He said, "You cannot see My face; for no man shall see Me, and live." </a:t>
            </a:r>
          </a:p>
          <a:p>
            <a:pPr algn="just"/>
            <a:r>
              <a:rPr lang="en-US" b="1" dirty="0" smtClean="0">
                <a:solidFill>
                  <a:schemeClr val="bg1"/>
                </a:solidFill>
              </a:rPr>
              <a:t>  21  </a:t>
            </a:r>
            <a:r>
              <a:rPr lang="en-US" b="1" dirty="0">
                <a:solidFill>
                  <a:schemeClr val="bg1"/>
                </a:solidFill>
              </a:rPr>
              <a:t>And the LORD said, "Here is a place by Me, and you shall stand on the rock. </a:t>
            </a:r>
          </a:p>
          <a:p>
            <a:pPr algn="just"/>
            <a:r>
              <a:rPr lang="en-US" b="1" dirty="0" smtClean="0">
                <a:solidFill>
                  <a:schemeClr val="bg1"/>
                </a:solidFill>
              </a:rPr>
              <a:t>  22  </a:t>
            </a:r>
            <a:r>
              <a:rPr lang="en-US" b="1" dirty="0">
                <a:solidFill>
                  <a:schemeClr val="bg1"/>
                </a:solidFill>
              </a:rPr>
              <a:t>So it shall be, while </a:t>
            </a:r>
            <a:r>
              <a:rPr lang="en-US" b="1" dirty="0" smtClean="0">
                <a:solidFill>
                  <a:srgbClr val="FFFF00"/>
                </a:solidFill>
              </a:rPr>
              <a:t>My glory passes by</a:t>
            </a:r>
            <a:r>
              <a:rPr lang="en-US" b="1" dirty="0" smtClean="0">
                <a:solidFill>
                  <a:schemeClr val="bg1"/>
                </a:solidFill>
              </a:rPr>
              <a:t>, that I will put you in the cleft of the rock, and will cover you with My hand while I pass by. </a:t>
            </a:r>
          </a:p>
          <a:p>
            <a:pPr algn="just"/>
            <a:r>
              <a:rPr lang="en-US" b="1" dirty="0" smtClean="0">
                <a:solidFill>
                  <a:schemeClr val="bg1"/>
                </a:solidFill>
              </a:rPr>
              <a:t>  23  Then I will take away My hand, and you shall see My back; but My face shall not be seen."</a:t>
            </a:r>
            <a:endParaRPr lang="en-US" b="1" dirty="0">
              <a:solidFill>
                <a:schemeClr val="bg1"/>
              </a:solidFill>
            </a:endParaRP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81227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chemeClr val="bg1"/>
                </a:solidFill>
                <a:latin typeface="Lucida Calligraphy" panose="03010101010101010101" pitchFamily="66" charset="0"/>
              </a:rPr>
              <a:t>Exodus 34</a:t>
            </a:r>
            <a:endParaRPr lang="en-US" sz="3400" b="1" dirty="0">
              <a:solidFill>
                <a:schemeClr val="bg1"/>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algn="just"/>
            <a:r>
              <a:rPr lang="en-US" altLang="en-US" b="1" dirty="0" smtClean="0">
                <a:solidFill>
                  <a:schemeClr val="bg1"/>
                </a:solidFill>
                <a:cs typeface="Arial" panose="020B0604020202020204" pitchFamily="34" charset="0"/>
              </a:rPr>
              <a:t> </a:t>
            </a:r>
            <a:r>
              <a:rPr lang="en-US" b="1" dirty="0" smtClean="0">
                <a:solidFill>
                  <a:schemeClr val="bg1"/>
                </a:solidFill>
              </a:rPr>
              <a:t>  5  </a:t>
            </a:r>
            <a:r>
              <a:rPr lang="en-US" b="1" dirty="0">
                <a:solidFill>
                  <a:schemeClr val="bg1"/>
                </a:solidFill>
              </a:rPr>
              <a:t>Now the LORD descended in the cloud and stood with him there, and proclaimed the name of the LORD. </a:t>
            </a:r>
          </a:p>
          <a:p>
            <a:pPr algn="just"/>
            <a:r>
              <a:rPr lang="en-US" b="1" dirty="0" smtClean="0">
                <a:solidFill>
                  <a:schemeClr val="bg1"/>
                </a:solidFill>
              </a:rPr>
              <a:t>  6  </a:t>
            </a:r>
            <a:r>
              <a:rPr lang="en-US" b="1" dirty="0">
                <a:solidFill>
                  <a:schemeClr val="bg1"/>
                </a:solidFill>
              </a:rPr>
              <a:t>And the LORD passed before him and proclaimed, "The LORD, the LORD God, merciful and gracious, longsuffering, and abounding in goodness and truth, </a:t>
            </a:r>
          </a:p>
          <a:p>
            <a:pPr algn="just"/>
            <a:r>
              <a:rPr lang="en-US" b="1" dirty="0" smtClean="0">
                <a:solidFill>
                  <a:schemeClr val="bg1"/>
                </a:solidFill>
              </a:rPr>
              <a:t>  7  </a:t>
            </a:r>
            <a:r>
              <a:rPr lang="en-US" b="1" dirty="0">
                <a:solidFill>
                  <a:schemeClr val="bg1"/>
                </a:solidFill>
              </a:rPr>
              <a:t>keeping mercy for thousands, forgiving iniquity and transgression and sin, by no means clearing the guilty, visiting the iniquity of the fathers upon the children and the children's children to the third and the fourth generation." </a:t>
            </a:r>
          </a:p>
          <a:p>
            <a:pPr algn="just"/>
            <a:r>
              <a:rPr lang="en-US" b="1" dirty="0" smtClean="0">
                <a:solidFill>
                  <a:schemeClr val="bg1"/>
                </a:solidFill>
              </a:rPr>
              <a:t>  8  </a:t>
            </a:r>
            <a:r>
              <a:rPr lang="en-US" b="1" dirty="0">
                <a:solidFill>
                  <a:schemeClr val="bg1"/>
                </a:solidFill>
              </a:rPr>
              <a:t>So Moses made haste and bowed his head toward the earth, and worshiped. </a:t>
            </a: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55431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600" b="1" dirty="0" smtClean="0">
                <a:solidFill>
                  <a:schemeClr val="bg1"/>
                </a:solidFill>
                <a:latin typeface="Lucida Calligraphy" panose="03010101010101010101" pitchFamily="66" charset="0"/>
              </a:rPr>
              <a:t>Beholding the Glory of God</a:t>
            </a:r>
            <a:endParaRPr lang="en-US" sz="3600" b="1" dirty="0">
              <a:solidFill>
                <a:schemeClr val="bg1"/>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rmAutofit/>
          </a:bodyPr>
          <a:lstStyle/>
          <a:p>
            <a:pPr marL="914400" lvl="1" indent="-457200" algn="l">
              <a:buFont typeface="Arial" panose="020B0604020202020204" pitchFamily="34" charset="0"/>
              <a:buChar char="•"/>
            </a:pPr>
            <a:r>
              <a:rPr lang="en-US" sz="2800" b="1" dirty="0" smtClean="0">
                <a:solidFill>
                  <a:schemeClr val="bg1"/>
                </a:solidFill>
              </a:rPr>
              <a:t>His glory at Mt. Sinai – Exo. 24:16</a:t>
            </a:r>
          </a:p>
          <a:p>
            <a:pPr marL="914400" lvl="1" indent="-457200" algn="l">
              <a:buFont typeface="Arial" panose="020B0604020202020204" pitchFamily="34" charset="0"/>
              <a:buChar char="•"/>
            </a:pPr>
            <a:r>
              <a:rPr lang="en-US" sz="2800" b="1" dirty="0" smtClean="0">
                <a:solidFill>
                  <a:schemeClr val="bg1"/>
                </a:solidFill>
              </a:rPr>
              <a:t>His glory at the tabernacle – Exo. 40:34=35</a:t>
            </a:r>
          </a:p>
          <a:p>
            <a:pPr marL="914400" lvl="1" indent="-457200" algn="l">
              <a:buFont typeface="Arial" panose="020B0604020202020204" pitchFamily="34" charset="0"/>
              <a:buChar char="•"/>
            </a:pPr>
            <a:r>
              <a:rPr lang="en-US" sz="2800" b="1" dirty="0" smtClean="0">
                <a:solidFill>
                  <a:schemeClr val="bg1"/>
                </a:solidFill>
              </a:rPr>
              <a:t>His glory at Solomon’s temple – 1 Kings 8:10-11</a:t>
            </a:r>
          </a:p>
          <a:p>
            <a:pPr marL="914400" lvl="1" indent="-457200" algn="l">
              <a:buFont typeface="Arial" panose="020B0604020202020204" pitchFamily="34" charset="0"/>
              <a:buChar char="•"/>
            </a:pPr>
            <a:r>
              <a:rPr lang="en-US" sz="2800" b="1" dirty="0" smtClean="0">
                <a:solidFill>
                  <a:schemeClr val="bg1"/>
                </a:solidFill>
              </a:rPr>
              <a:t>His glory shown to Moses – Exo. 33:18-23</a:t>
            </a:r>
          </a:p>
          <a:p>
            <a:pPr marL="914400" lvl="1" indent="-457200" algn="l">
              <a:buFont typeface="Arial" panose="020B0604020202020204" pitchFamily="34" charset="0"/>
              <a:buChar char="•"/>
            </a:pPr>
            <a:r>
              <a:rPr lang="en-US" sz="2800" b="1" dirty="0" smtClean="0">
                <a:solidFill>
                  <a:srgbClr val="FFFF00"/>
                </a:solidFill>
              </a:rPr>
              <a:t>His glory seen in he life of Jesus </a:t>
            </a:r>
            <a:r>
              <a:rPr lang="en-US" sz="2800" b="1" dirty="0" smtClean="0">
                <a:solidFill>
                  <a:schemeClr val="bg1"/>
                </a:solidFill>
              </a:rPr>
              <a:t>– John 1:1-3, 14</a:t>
            </a:r>
            <a:endParaRPr lang="en-US" sz="2800" b="1" dirty="0">
              <a:solidFill>
                <a:schemeClr val="bg1"/>
              </a:solidFill>
            </a:endParaRPr>
          </a:p>
        </p:txBody>
      </p:sp>
      <p:cxnSp>
        <p:nvCxnSpPr>
          <p:cNvPr id="5" name="Straight Connector 4"/>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43874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chemeClr val="bg1"/>
                </a:solidFill>
                <a:latin typeface="Lucida Calligraphy" panose="03010101010101010101" pitchFamily="66" charset="0"/>
              </a:rPr>
              <a:t>John 1</a:t>
            </a:r>
            <a:endParaRPr lang="en-US" sz="3400" b="1" dirty="0">
              <a:solidFill>
                <a:schemeClr val="bg1"/>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algn="just"/>
            <a:r>
              <a:rPr lang="en-US" altLang="en-US" b="1" dirty="0" smtClean="0">
                <a:solidFill>
                  <a:schemeClr val="bg1"/>
                </a:solidFill>
                <a:cs typeface="Arial" panose="020B0604020202020204" pitchFamily="34" charset="0"/>
              </a:rPr>
              <a:t>  1 </a:t>
            </a:r>
            <a:r>
              <a:rPr lang="en-US" b="1" dirty="0" smtClean="0">
                <a:solidFill>
                  <a:schemeClr val="bg1"/>
                </a:solidFill>
              </a:rPr>
              <a:t> </a:t>
            </a:r>
            <a:r>
              <a:rPr lang="en-US" b="1" dirty="0">
                <a:solidFill>
                  <a:schemeClr val="bg1"/>
                </a:solidFill>
              </a:rPr>
              <a:t>In the beginning was the Word, and the Word was with God, and the Word was God. </a:t>
            </a:r>
          </a:p>
          <a:p>
            <a:pPr algn="just"/>
            <a:r>
              <a:rPr lang="en-US" b="1" dirty="0" smtClean="0">
                <a:solidFill>
                  <a:schemeClr val="bg1"/>
                </a:solidFill>
              </a:rPr>
              <a:t>  2  </a:t>
            </a:r>
            <a:r>
              <a:rPr lang="en-US" b="1" dirty="0">
                <a:solidFill>
                  <a:schemeClr val="bg1"/>
                </a:solidFill>
              </a:rPr>
              <a:t>He was in the beginning with God. </a:t>
            </a:r>
          </a:p>
          <a:p>
            <a:pPr algn="just"/>
            <a:r>
              <a:rPr lang="en-US" b="1" dirty="0" smtClean="0">
                <a:solidFill>
                  <a:schemeClr val="bg1"/>
                </a:solidFill>
              </a:rPr>
              <a:t>  3  </a:t>
            </a:r>
            <a:r>
              <a:rPr lang="en-US" b="1" dirty="0">
                <a:solidFill>
                  <a:schemeClr val="bg1"/>
                </a:solidFill>
              </a:rPr>
              <a:t>All things were made through Him, and without Him nothing was made that was made. </a:t>
            </a:r>
          </a:p>
          <a:p>
            <a:pPr algn="just"/>
            <a:r>
              <a:rPr lang="en-US" b="1" dirty="0" smtClean="0">
                <a:solidFill>
                  <a:schemeClr val="bg1"/>
                </a:solidFill>
              </a:rPr>
              <a:t>  4  </a:t>
            </a:r>
            <a:r>
              <a:rPr lang="en-US" b="1" dirty="0">
                <a:solidFill>
                  <a:schemeClr val="bg1"/>
                </a:solidFill>
              </a:rPr>
              <a:t>In Him was life, and the life was the light of men. </a:t>
            </a:r>
          </a:p>
          <a:p>
            <a:pPr algn="just"/>
            <a:r>
              <a:rPr lang="en-US" b="1" dirty="0" smtClean="0">
                <a:solidFill>
                  <a:schemeClr val="bg1"/>
                </a:solidFill>
              </a:rPr>
              <a:t>  5  </a:t>
            </a:r>
            <a:r>
              <a:rPr lang="en-US" b="1" dirty="0">
                <a:solidFill>
                  <a:schemeClr val="bg1"/>
                </a:solidFill>
              </a:rPr>
              <a:t>And the light shines in the darkness, and the darkness did not comprehend it. </a:t>
            </a:r>
            <a:endParaRPr lang="en-US" b="1" dirty="0" smtClean="0">
              <a:solidFill>
                <a:schemeClr val="bg1"/>
              </a:solidFill>
            </a:endParaRPr>
          </a:p>
          <a:p>
            <a:pPr algn="just"/>
            <a:r>
              <a:rPr lang="en-US" b="1" dirty="0" smtClean="0">
                <a:solidFill>
                  <a:schemeClr val="bg1"/>
                </a:solidFill>
              </a:rPr>
              <a:t>. . .</a:t>
            </a:r>
            <a:endParaRPr lang="en-US" b="1" dirty="0">
              <a:solidFill>
                <a:schemeClr val="bg1"/>
              </a:solidFill>
            </a:endParaRPr>
          </a:p>
          <a:p>
            <a:pPr lvl="0" algn="just" eaLnBrk="0" fontAlgn="base" hangingPunct="0">
              <a:lnSpc>
                <a:spcPct val="100000"/>
              </a:lnSpc>
              <a:spcBef>
                <a:spcPct val="0"/>
              </a:spcBef>
              <a:spcAft>
                <a:spcPct val="0"/>
              </a:spcAft>
            </a:pPr>
            <a:r>
              <a:rPr lang="en-US" b="1" dirty="0" smtClean="0">
                <a:solidFill>
                  <a:schemeClr val="bg1"/>
                </a:solidFill>
              </a:rPr>
              <a:t>  14  </a:t>
            </a:r>
            <a:r>
              <a:rPr lang="en-US" b="1" dirty="0">
                <a:solidFill>
                  <a:schemeClr val="bg1"/>
                </a:solidFill>
              </a:rPr>
              <a:t>And the Word became flesh and dwelt among us, and </a:t>
            </a:r>
            <a:r>
              <a:rPr lang="en-US" b="1" dirty="0">
                <a:solidFill>
                  <a:srgbClr val="FFFF00"/>
                </a:solidFill>
              </a:rPr>
              <a:t>we beheld His glory</a:t>
            </a:r>
            <a:r>
              <a:rPr lang="en-US" b="1" dirty="0">
                <a:solidFill>
                  <a:schemeClr val="bg1"/>
                </a:solidFill>
              </a:rPr>
              <a:t>, </a:t>
            </a:r>
            <a:r>
              <a:rPr lang="en-US" b="1" dirty="0">
                <a:solidFill>
                  <a:srgbClr val="FFFF00"/>
                </a:solidFill>
              </a:rPr>
              <a:t>the glory as of the only begotten of the Father</a:t>
            </a:r>
            <a:r>
              <a:rPr lang="en-US" b="1" dirty="0">
                <a:solidFill>
                  <a:schemeClr val="bg1"/>
                </a:solidFill>
              </a:rPr>
              <a:t>, full of grace and truth. </a:t>
            </a: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38173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600" b="1" dirty="0" smtClean="0">
                <a:solidFill>
                  <a:schemeClr val="bg1"/>
                </a:solidFill>
                <a:latin typeface="Lucida Calligraphy" panose="03010101010101010101" pitchFamily="66" charset="0"/>
              </a:rPr>
              <a:t>Beholding the Glory of God</a:t>
            </a:r>
            <a:endParaRPr lang="en-US" sz="3600" b="1" dirty="0">
              <a:solidFill>
                <a:schemeClr val="bg1"/>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rmAutofit/>
          </a:bodyPr>
          <a:lstStyle/>
          <a:p>
            <a:pPr marL="914400" lvl="1" indent="-457200" algn="l">
              <a:buFont typeface="Arial" panose="020B0604020202020204" pitchFamily="34" charset="0"/>
              <a:buChar char="•"/>
            </a:pPr>
            <a:r>
              <a:rPr lang="en-US" sz="2800" b="1" dirty="0" smtClean="0">
                <a:solidFill>
                  <a:schemeClr val="bg1"/>
                </a:solidFill>
              </a:rPr>
              <a:t>His glory at Mt. Sinai – Exo. 24:16</a:t>
            </a:r>
          </a:p>
          <a:p>
            <a:pPr marL="914400" lvl="1" indent="-457200" algn="l">
              <a:buFont typeface="Arial" panose="020B0604020202020204" pitchFamily="34" charset="0"/>
              <a:buChar char="•"/>
            </a:pPr>
            <a:r>
              <a:rPr lang="en-US" sz="2800" b="1" dirty="0" smtClean="0">
                <a:solidFill>
                  <a:schemeClr val="bg1"/>
                </a:solidFill>
              </a:rPr>
              <a:t>His glory at the tabernacle – Exo. 40:34=35</a:t>
            </a:r>
          </a:p>
          <a:p>
            <a:pPr marL="914400" lvl="1" indent="-457200" algn="l">
              <a:buFont typeface="Arial" panose="020B0604020202020204" pitchFamily="34" charset="0"/>
              <a:buChar char="•"/>
            </a:pPr>
            <a:r>
              <a:rPr lang="en-US" sz="2800" b="1" dirty="0" smtClean="0">
                <a:solidFill>
                  <a:schemeClr val="bg1"/>
                </a:solidFill>
              </a:rPr>
              <a:t>His glory at Solomon’s temple – 1 Kings 8:10-11</a:t>
            </a:r>
          </a:p>
          <a:p>
            <a:pPr marL="914400" lvl="1" indent="-457200" algn="l">
              <a:buFont typeface="Arial" panose="020B0604020202020204" pitchFamily="34" charset="0"/>
              <a:buChar char="•"/>
            </a:pPr>
            <a:r>
              <a:rPr lang="en-US" sz="2800" b="1" dirty="0" smtClean="0">
                <a:solidFill>
                  <a:schemeClr val="bg1"/>
                </a:solidFill>
              </a:rPr>
              <a:t>His glory shown to Moses – Exo. 33:18-23</a:t>
            </a:r>
          </a:p>
          <a:p>
            <a:pPr marL="914400" lvl="1" indent="-457200" algn="l">
              <a:buFont typeface="Arial" panose="020B0604020202020204" pitchFamily="34" charset="0"/>
              <a:buChar char="•"/>
            </a:pPr>
            <a:r>
              <a:rPr lang="en-US" sz="2800" b="1" dirty="0" smtClean="0">
                <a:solidFill>
                  <a:schemeClr val="bg1"/>
                </a:solidFill>
              </a:rPr>
              <a:t>His glory seen in he life of Jesus – John 1:1-3, 14</a:t>
            </a:r>
          </a:p>
          <a:p>
            <a:pPr marL="914400" lvl="1" indent="-457200" algn="l">
              <a:buFont typeface="Arial" panose="020B0604020202020204" pitchFamily="34" charset="0"/>
              <a:buChar char="•"/>
            </a:pPr>
            <a:r>
              <a:rPr lang="en-US" sz="2800" b="1" dirty="0" smtClean="0">
                <a:solidFill>
                  <a:srgbClr val="FFFF00"/>
                </a:solidFill>
              </a:rPr>
              <a:t>His glory at His transfiguration </a:t>
            </a:r>
            <a:r>
              <a:rPr lang="en-US" sz="2800" b="1" dirty="0" smtClean="0">
                <a:solidFill>
                  <a:schemeClr val="bg1"/>
                </a:solidFill>
              </a:rPr>
              <a:t>– 2 Pet. 1:17-18</a:t>
            </a:r>
            <a:endParaRPr lang="en-US" sz="2800" b="1" dirty="0">
              <a:solidFill>
                <a:schemeClr val="bg1"/>
              </a:solidFill>
            </a:endParaRPr>
          </a:p>
        </p:txBody>
      </p:sp>
      <p:cxnSp>
        <p:nvCxnSpPr>
          <p:cNvPr id="5" name="Straight Connector 4"/>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89950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chemeClr val="bg1"/>
                </a:solidFill>
                <a:latin typeface="Lucida Calligraphy" panose="03010101010101010101" pitchFamily="66" charset="0"/>
              </a:rPr>
              <a:t>2 Peter 1</a:t>
            </a:r>
            <a:endParaRPr lang="en-US" sz="3400" b="1" dirty="0">
              <a:solidFill>
                <a:schemeClr val="bg1"/>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algn="just"/>
            <a:r>
              <a:rPr lang="en-US" altLang="en-US" b="1" dirty="0" smtClean="0">
                <a:solidFill>
                  <a:schemeClr val="bg1"/>
                </a:solidFill>
                <a:cs typeface="Arial" panose="020B0604020202020204" pitchFamily="34" charset="0"/>
              </a:rPr>
              <a:t> </a:t>
            </a:r>
            <a:r>
              <a:rPr lang="en-US" b="1" dirty="0" smtClean="0">
                <a:solidFill>
                  <a:schemeClr val="bg1"/>
                </a:solidFill>
              </a:rPr>
              <a:t>  16  </a:t>
            </a:r>
            <a:r>
              <a:rPr lang="en-US" b="1" dirty="0">
                <a:solidFill>
                  <a:schemeClr val="bg1"/>
                </a:solidFill>
              </a:rPr>
              <a:t>For we did not follow cunningly devised fables when we made known to you the power and coming of our Lord Jesus Christ, but were eyewitnesses of His majesty. </a:t>
            </a:r>
          </a:p>
          <a:p>
            <a:pPr algn="just"/>
            <a:r>
              <a:rPr lang="en-US" b="1" dirty="0" smtClean="0">
                <a:solidFill>
                  <a:schemeClr val="bg1"/>
                </a:solidFill>
              </a:rPr>
              <a:t>  17  </a:t>
            </a:r>
            <a:r>
              <a:rPr lang="en-US" b="1" dirty="0">
                <a:solidFill>
                  <a:schemeClr val="bg1"/>
                </a:solidFill>
              </a:rPr>
              <a:t>For He received from God the Father honor and </a:t>
            </a:r>
            <a:r>
              <a:rPr lang="en-US" b="1" dirty="0">
                <a:solidFill>
                  <a:srgbClr val="FFFF00"/>
                </a:solidFill>
              </a:rPr>
              <a:t>glory</a:t>
            </a:r>
            <a:r>
              <a:rPr lang="en-US" b="1" dirty="0">
                <a:solidFill>
                  <a:schemeClr val="bg1"/>
                </a:solidFill>
              </a:rPr>
              <a:t> when such a voice came to Him from the </a:t>
            </a:r>
            <a:r>
              <a:rPr lang="en-US" b="1" dirty="0">
                <a:solidFill>
                  <a:srgbClr val="FFFF00"/>
                </a:solidFill>
              </a:rPr>
              <a:t>Excellent Glory</a:t>
            </a:r>
            <a:r>
              <a:rPr lang="en-US" b="1" dirty="0">
                <a:solidFill>
                  <a:schemeClr val="bg1"/>
                </a:solidFill>
              </a:rPr>
              <a:t>: "This is My beloved Son, in whom I am well pleased." </a:t>
            </a:r>
          </a:p>
          <a:p>
            <a:pPr algn="just"/>
            <a:r>
              <a:rPr lang="en-US" b="1" dirty="0" smtClean="0">
                <a:solidFill>
                  <a:schemeClr val="bg1"/>
                </a:solidFill>
              </a:rPr>
              <a:t>  18  </a:t>
            </a:r>
            <a:r>
              <a:rPr lang="en-US" b="1" dirty="0">
                <a:solidFill>
                  <a:schemeClr val="bg1"/>
                </a:solidFill>
              </a:rPr>
              <a:t>And we heard this voice which came from heaven when we were with Him on the holy mountain. </a:t>
            </a: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49876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600" b="1" dirty="0" smtClean="0">
                <a:solidFill>
                  <a:schemeClr val="bg1"/>
                </a:solidFill>
                <a:latin typeface="Lucida Calligraphy" panose="03010101010101010101" pitchFamily="66" charset="0"/>
              </a:rPr>
              <a:t>Beholding the Glory of God</a:t>
            </a:r>
            <a:endParaRPr lang="en-US" sz="3600" b="1" dirty="0">
              <a:solidFill>
                <a:schemeClr val="bg1"/>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rmAutofit/>
          </a:bodyPr>
          <a:lstStyle/>
          <a:p>
            <a:pPr marL="914400" lvl="1" indent="-457200" algn="l">
              <a:buFont typeface="Arial" panose="020B0604020202020204" pitchFamily="34" charset="0"/>
              <a:buChar char="•"/>
            </a:pPr>
            <a:r>
              <a:rPr lang="en-US" sz="2800" b="1" dirty="0" smtClean="0">
                <a:solidFill>
                  <a:schemeClr val="bg1"/>
                </a:solidFill>
              </a:rPr>
              <a:t>His glory at Mt. Sinai – Exo. 24:16</a:t>
            </a:r>
          </a:p>
          <a:p>
            <a:pPr marL="914400" lvl="1" indent="-457200" algn="l">
              <a:buFont typeface="Arial" panose="020B0604020202020204" pitchFamily="34" charset="0"/>
              <a:buChar char="•"/>
            </a:pPr>
            <a:r>
              <a:rPr lang="en-US" sz="2800" b="1" dirty="0" smtClean="0">
                <a:solidFill>
                  <a:schemeClr val="bg1"/>
                </a:solidFill>
              </a:rPr>
              <a:t>His glory at the tabernacle – Exo. 40:34=35</a:t>
            </a:r>
          </a:p>
          <a:p>
            <a:pPr marL="914400" lvl="1" indent="-457200" algn="l">
              <a:buFont typeface="Arial" panose="020B0604020202020204" pitchFamily="34" charset="0"/>
              <a:buChar char="•"/>
            </a:pPr>
            <a:r>
              <a:rPr lang="en-US" sz="2800" b="1" dirty="0" smtClean="0">
                <a:solidFill>
                  <a:schemeClr val="bg1"/>
                </a:solidFill>
              </a:rPr>
              <a:t>His glory at Solomon’s temple – 1 Kings 8:10-11</a:t>
            </a:r>
          </a:p>
          <a:p>
            <a:pPr marL="914400" lvl="1" indent="-457200" algn="l">
              <a:buFont typeface="Arial" panose="020B0604020202020204" pitchFamily="34" charset="0"/>
              <a:buChar char="•"/>
            </a:pPr>
            <a:r>
              <a:rPr lang="en-US" sz="2800" b="1" dirty="0" smtClean="0">
                <a:solidFill>
                  <a:schemeClr val="bg1"/>
                </a:solidFill>
              </a:rPr>
              <a:t>His glory shown to Moses – Exo. 33:18-23</a:t>
            </a:r>
          </a:p>
          <a:p>
            <a:pPr marL="914400" lvl="1" indent="-457200" algn="l">
              <a:buFont typeface="Arial" panose="020B0604020202020204" pitchFamily="34" charset="0"/>
              <a:buChar char="•"/>
            </a:pPr>
            <a:r>
              <a:rPr lang="en-US" sz="2800" b="1" dirty="0" smtClean="0">
                <a:solidFill>
                  <a:schemeClr val="bg1"/>
                </a:solidFill>
              </a:rPr>
              <a:t>His glory seen in he life of Jesus – John 1:1-3, 14</a:t>
            </a:r>
          </a:p>
          <a:p>
            <a:pPr marL="914400" lvl="1" indent="-457200" algn="l">
              <a:buFont typeface="Arial" panose="020B0604020202020204" pitchFamily="34" charset="0"/>
              <a:buChar char="•"/>
            </a:pPr>
            <a:r>
              <a:rPr lang="en-US" sz="2800" b="1" dirty="0" smtClean="0">
                <a:solidFill>
                  <a:schemeClr val="bg1"/>
                </a:solidFill>
              </a:rPr>
              <a:t>His glory at His transfiguration – 2 Pet. 1:17-18</a:t>
            </a:r>
          </a:p>
          <a:p>
            <a:pPr marL="914400" lvl="1" indent="-457200" algn="l">
              <a:buFont typeface="Arial" panose="020B0604020202020204" pitchFamily="34" charset="0"/>
              <a:buChar char="•"/>
            </a:pPr>
            <a:r>
              <a:rPr lang="en-US" sz="2800" b="1" dirty="0" smtClean="0">
                <a:solidFill>
                  <a:srgbClr val="FFFF00"/>
                </a:solidFill>
              </a:rPr>
              <a:t>His glory when He returned to Heaven </a:t>
            </a:r>
            <a:r>
              <a:rPr lang="en-US" sz="2800" b="1" dirty="0" smtClean="0">
                <a:solidFill>
                  <a:schemeClr val="bg1"/>
                </a:solidFill>
              </a:rPr>
              <a:t>-- John 17</a:t>
            </a:r>
            <a:endParaRPr lang="en-US" sz="2800" b="1" dirty="0">
              <a:solidFill>
                <a:schemeClr val="bg1"/>
              </a:solidFill>
            </a:endParaRPr>
          </a:p>
        </p:txBody>
      </p:sp>
      <p:cxnSp>
        <p:nvCxnSpPr>
          <p:cNvPr id="5" name="Straight Connector 4"/>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48236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chemeClr val="bg1"/>
                </a:solidFill>
                <a:latin typeface="Lucida Calligraphy" panose="03010101010101010101" pitchFamily="66" charset="0"/>
              </a:rPr>
              <a:t>John 17</a:t>
            </a:r>
            <a:endParaRPr lang="en-US" sz="3400" b="1" dirty="0">
              <a:solidFill>
                <a:schemeClr val="bg1"/>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algn="just"/>
            <a:r>
              <a:rPr lang="en-US" altLang="en-US" b="1" dirty="0" smtClean="0">
                <a:solidFill>
                  <a:schemeClr val="bg1"/>
                </a:solidFill>
                <a:cs typeface="Arial" panose="020B0604020202020204" pitchFamily="34" charset="0"/>
              </a:rPr>
              <a:t>  </a:t>
            </a:r>
            <a:r>
              <a:rPr lang="en-US" b="1" dirty="0" smtClean="0">
                <a:solidFill>
                  <a:schemeClr val="bg1"/>
                </a:solidFill>
              </a:rPr>
              <a:t>  4  </a:t>
            </a:r>
            <a:r>
              <a:rPr lang="en-US" b="1" dirty="0">
                <a:solidFill>
                  <a:schemeClr val="bg1"/>
                </a:solidFill>
              </a:rPr>
              <a:t>I have glorified You on the earth. I have finished the work which You have given Me to do. </a:t>
            </a:r>
          </a:p>
          <a:p>
            <a:pPr algn="just"/>
            <a:r>
              <a:rPr lang="en-US" b="1" dirty="0" smtClean="0">
                <a:solidFill>
                  <a:schemeClr val="bg1"/>
                </a:solidFill>
              </a:rPr>
              <a:t>  5  </a:t>
            </a:r>
            <a:r>
              <a:rPr lang="en-US" b="1" dirty="0">
                <a:solidFill>
                  <a:schemeClr val="bg1"/>
                </a:solidFill>
              </a:rPr>
              <a:t>And now, O Father, </a:t>
            </a:r>
            <a:r>
              <a:rPr lang="en-US" b="1" dirty="0">
                <a:solidFill>
                  <a:srgbClr val="FFFF00"/>
                </a:solidFill>
              </a:rPr>
              <a:t>glorify Me together with Yourself</a:t>
            </a:r>
            <a:r>
              <a:rPr lang="en-US" b="1" dirty="0">
                <a:solidFill>
                  <a:schemeClr val="bg1"/>
                </a:solidFill>
              </a:rPr>
              <a:t>, with</a:t>
            </a:r>
            <a:r>
              <a:rPr lang="en-US" b="1" dirty="0">
                <a:solidFill>
                  <a:srgbClr val="FFFF00"/>
                </a:solidFill>
              </a:rPr>
              <a:t> the glory </a:t>
            </a:r>
            <a:r>
              <a:rPr lang="en-US" b="1" dirty="0">
                <a:solidFill>
                  <a:schemeClr val="bg1"/>
                </a:solidFill>
              </a:rPr>
              <a:t>which I had with You before the world was. </a:t>
            </a:r>
          </a:p>
          <a:p>
            <a:pPr algn="just"/>
            <a:r>
              <a:rPr lang="en-US" b="1" dirty="0" smtClean="0">
                <a:solidFill>
                  <a:schemeClr val="bg1"/>
                </a:solidFill>
              </a:rPr>
              <a:t>  6  I </a:t>
            </a:r>
            <a:r>
              <a:rPr lang="en-US" b="1" dirty="0">
                <a:solidFill>
                  <a:schemeClr val="bg1"/>
                </a:solidFill>
              </a:rPr>
              <a:t>have manifested Your name to the men whom You have given Me out of the world. They were Yours, You gave them to Me, and they have kept Your word. </a:t>
            </a: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66047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600" b="1" dirty="0" smtClean="0">
                <a:solidFill>
                  <a:schemeClr val="bg1"/>
                </a:solidFill>
                <a:latin typeface="Lucida Calligraphy" panose="03010101010101010101" pitchFamily="66" charset="0"/>
              </a:rPr>
              <a:t>Beholding the Glory of God</a:t>
            </a:r>
            <a:endParaRPr lang="en-US" sz="3600" b="1" dirty="0">
              <a:solidFill>
                <a:schemeClr val="bg1"/>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rmAutofit/>
          </a:bodyPr>
          <a:lstStyle/>
          <a:p>
            <a:pPr marL="914400" lvl="1" indent="-457200" algn="l">
              <a:buFont typeface="Arial" panose="020B0604020202020204" pitchFamily="34" charset="0"/>
              <a:buChar char="•"/>
            </a:pPr>
            <a:r>
              <a:rPr lang="en-US" sz="2800" b="1" dirty="0" smtClean="0">
                <a:solidFill>
                  <a:schemeClr val="bg1"/>
                </a:solidFill>
              </a:rPr>
              <a:t>His glory at Mt. Sinai – Exo. 24:16</a:t>
            </a:r>
          </a:p>
          <a:p>
            <a:pPr marL="914400" lvl="1" indent="-457200" algn="l">
              <a:buFont typeface="Arial" panose="020B0604020202020204" pitchFamily="34" charset="0"/>
              <a:buChar char="•"/>
            </a:pPr>
            <a:r>
              <a:rPr lang="en-US" sz="2800" b="1" dirty="0" smtClean="0">
                <a:solidFill>
                  <a:schemeClr val="bg1"/>
                </a:solidFill>
              </a:rPr>
              <a:t>His glory at the tabernacle – Exo. 40:34=35</a:t>
            </a:r>
          </a:p>
          <a:p>
            <a:pPr marL="914400" lvl="1" indent="-457200" algn="l">
              <a:buFont typeface="Arial" panose="020B0604020202020204" pitchFamily="34" charset="0"/>
              <a:buChar char="•"/>
            </a:pPr>
            <a:r>
              <a:rPr lang="en-US" sz="2800" b="1" dirty="0" smtClean="0">
                <a:solidFill>
                  <a:schemeClr val="bg1"/>
                </a:solidFill>
              </a:rPr>
              <a:t>His glory at Solomon’s temple – 1 Kings 8:10-11</a:t>
            </a:r>
          </a:p>
          <a:p>
            <a:pPr marL="914400" lvl="1" indent="-457200" algn="l">
              <a:buFont typeface="Arial" panose="020B0604020202020204" pitchFamily="34" charset="0"/>
              <a:buChar char="•"/>
            </a:pPr>
            <a:r>
              <a:rPr lang="en-US" sz="2800" b="1" dirty="0" smtClean="0">
                <a:solidFill>
                  <a:schemeClr val="bg1"/>
                </a:solidFill>
              </a:rPr>
              <a:t>His glory shown to Moses – Exo. 33:18-23</a:t>
            </a:r>
          </a:p>
          <a:p>
            <a:pPr marL="914400" lvl="1" indent="-457200" algn="l">
              <a:buFont typeface="Arial" panose="020B0604020202020204" pitchFamily="34" charset="0"/>
              <a:buChar char="•"/>
            </a:pPr>
            <a:r>
              <a:rPr lang="en-US" sz="2800" b="1" dirty="0" smtClean="0">
                <a:solidFill>
                  <a:schemeClr val="bg1"/>
                </a:solidFill>
              </a:rPr>
              <a:t>His glory seen in he life of Jesus – John 1:1-3, 14</a:t>
            </a:r>
          </a:p>
          <a:p>
            <a:pPr marL="914400" lvl="1" indent="-457200" algn="l">
              <a:buFont typeface="Arial" panose="020B0604020202020204" pitchFamily="34" charset="0"/>
              <a:buChar char="•"/>
            </a:pPr>
            <a:r>
              <a:rPr lang="en-US" sz="2800" b="1" dirty="0" smtClean="0">
                <a:solidFill>
                  <a:schemeClr val="bg1"/>
                </a:solidFill>
              </a:rPr>
              <a:t>His glory at His transfiguration – 2 Pet. 1:17-18</a:t>
            </a:r>
          </a:p>
          <a:p>
            <a:pPr marL="914400" lvl="1" indent="-457200" algn="l">
              <a:buFont typeface="Arial" panose="020B0604020202020204" pitchFamily="34" charset="0"/>
              <a:buChar char="•"/>
            </a:pPr>
            <a:r>
              <a:rPr lang="en-US" sz="2800" b="1" dirty="0" smtClean="0">
                <a:solidFill>
                  <a:schemeClr val="bg1"/>
                </a:solidFill>
              </a:rPr>
              <a:t>His glory when He returned to Heaven -- John 17</a:t>
            </a:r>
          </a:p>
          <a:p>
            <a:pPr marL="914400" lvl="1" indent="-457200" algn="l">
              <a:buFont typeface="Arial" panose="020B0604020202020204" pitchFamily="34" charset="0"/>
              <a:buChar char="•"/>
            </a:pPr>
            <a:r>
              <a:rPr lang="en-US" sz="2800" b="1" dirty="0" smtClean="0">
                <a:solidFill>
                  <a:srgbClr val="FFFF00"/>
                </a:solidFill>
              </a:rPr>
              <a:t>His glory left on the earth </a:t>
            </a:r>
            <a:r>
              <a:rPr lang="en-US" sz="2800" b="1" dirty="0" smtClean="0">
                <a:solidFill>
                  <a:schemeClr val="bg1"/>
                </a:solidFill>
              </a:rPr>
              <a:t>– Eph. 3:20-21</a:t>
            </a:r>
            <a:endParaRPr lang="en-US" sz="2800" b="1" dirty="0">
              <a:solidFill>
                <a:schemeClr val="bg1"/>
              </a:solidFill>
            </a:endParaRPr>
          </a:p>
        </p:txBody>
      </p:sp>
      <p:cxnSp>
        <p:nvCxnSpPr>
          <p:cNvPr id="5" name="Straight Connector 4"/>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00612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chemeClr val="bg1"/>
                </a:solidFill>
                <a:latin typeface="Lucida Calligraphy" panose="03010101010101010101" pitchFamily="66" charset="0"/>
              </a:rPr>
              <a:t>Psalm 24</a:t>
            </a:r>
            <a:endParaRPr lang="en-US" sz="3400" b="1" dirty="0">
              <a:solidFill>
                <a:schemeClr val="bg1"/>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algn="just"/>
            <a:r>
              <a:rPr lang="en-US" altLang="en-US" b="1" dirty="0" smtClean="0">
                <a:solidFill>
                  <a:schemeClr val="bg1"/>
                </a:solidFill>
                <a:cs typeface="Arial" panose="020B0604020202020204" pitchFamily="34" charset="0"/>
              </a:rPr>
              <a:t>  </a:t>
            </a:r>
            <a:r>
              <a:rPr lang="en-US" b="1" dirty="0" err="1">
                <a:solidFill>
                  <a:schemeClr val="bg1"/>
                </a:solidFill>
              </a:rPr>
              <a:t>Psa</a:t>
            </a:r>
            <a:r>
              <a:rPr lang="en-US" b="1" dirty="0">
                <a:solidFill>
                  <a:schemeClr val="bg1"/>
                </a:solidFill>
              </a:rPr>
              <a:t> 24:7  Lift up your heads, O you gates! And be lifted up, you everlasting doors! And </a:t>
            </a:r>
            <a:r>
              <a:rPr lang="en-US" b="1" dirty="0">
                <a:solidFill>
                  <a:srgbClr val="FFFF00"/>
                </a:solidFill>
              </a:rPr>
              <a:t>the King of glory </a:t>
            </a:r>
            <a:r>
              <a:rPr lang="en-US" b="1" dirty="0">
                <a:solidFill>
                  <a:schemeClr val="bg1"/>
                </a:solidFill>
              </a:rPr>
              <a:t>shall come in. </a:t>
            </a:r>
          </a:p>
          <a:p>
            <a:pPr algn="just"/>
            <a:r>
              <a:rPr lang="en-US" b="1" dirty="0" err="1">
                <a:solidFill>
                  <a:schemeClr val="bg1"/>
                </a:solidFill>
              </a:rPr>
              <a:t>Psa</a:t>
            </a:r>
            <a:r>
              <a:rPr lang="en-US" b="1" dirty="0">
                <a:solidFill>
                  <a:schemeClr val="bg1"/>
                </a:solidFill>
              </a:rPr>
              <a:t> 24:8  Who is this </a:t>
            </a:r>
            <a:r>
              <a:rPr lang="en-US" b="1" dirty="0">
                <a:solidFill>
                  <a:srgbClr val="FFFF00"/>
                </a:solidFill>
              </a:rPr>
              <a:t>King of glory</a:t>
            </a:r>
            <a:r>
              <a:rPr lang="en-US" b="1" dirty="0">
                <a:solidFill>
                  <a:schemeClr val="bg1"/>
                </a:solidFill>
              </a:rPr>
              <a:t>? The LORD strong and mighty, The LORD mighty in battle. </a:t>
            </a:r>
          </a:p>
          <a:p>
            <a:pPr algn="just"/>
            <a:r>
              <a:rPr lang="en-US" b="1" dirty="0" err="1">
                <a:solidFill>
                  <a:schemeClr val="bg1"/>
                </a:solidFill>
              </a:rPr>
              <a:t>Psa</a:t>
            </a:r>
            <a:r>
              <a:rPr lang="en-US" b="1" dirty="0">
                <a:solidFill>
                  <a:schemeClr val="bg1"/>
                </a:solidFill>
              </a:rPr>
              <a:t> 24:9  Lift up your heads, O you gates! Lift up, you everlasting doors! And the </a:t>
            </a:r>
            <a:r>
              <a:rPr lang="en-US" b="1" dirty="0">
                <a:solidFill>
                  <a:srgbClr val="FFFF00"/>
                </a:solidFill>
              </a:rPr>
              <a:t>King of glory </a:t>
            </a:r>
            <a:r>
              <a:rPr lang="en-US" b="1" dirty="0">
                <a:solidFill>
                  <a:schemeClr val="bg1"/>
                </a:solidFill>
              </a:rPr>
              <a:t>shall come in. </a:t>
            </a:r>
          </a:p>
          <a:p>
            <a:pPr algn="just"/>
            <a:r>
              <a:rPr lang="en-US" b="1" dirty="0" err="1">
                <a:solidFill>
                  <a:schemeClr val="bg1"/>
                </a:solidFill>
              </a:rPr>
              <a:t>Psa</a:t>
            </a:r>
            <a:r>
              <a:rPr lang="en-US" b="1" dirty="0">
                <a:solidFill>
                  <a:schemeClr val="bg1"/>
                </a:solidFill>
              </a:rPr>
              <a:t> 24:10  Who is this </a:t>
            </a:r>
            <a:r>
              <a:rPr lang="en-US" b="1" dirty="0">
                <a:solidFill>
                  <a:srgbClr val="FFFF00"/>
                </a:solidFill>
              </a:rPr>
              <a:t>King of glory</a:t>
            </a:r>
            <a:r>
              <a:rPr lang="en-US" b="1" dirty="0">
                <a:solidFill>
                  <a:schemeClr val="bg1"/>
                </a:solidFill>
              </a:rPr>
              <a:t>? The LORD of hosts, He is the King of glory. </a:t>
            </a:r>
            <a:r>
              <a:rPr lang="en-US" b="1" dirty="0" smtClean="0">
                <a:solidFill>
                  <a:schemeClr val="bg1"/>
                </a:solidFill>
              </a:rPr>
              <a:t>Selah</a:t>
            </a:r>
            <a:endParaRPr lang="en-US" b="1" dirty="0">
              <a:solidFill>
                <a:schemeClr val="bg1"/>
              </a:solidFill>
            </a:endParaRP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17864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chemeClr val="bg1"/>
                </a:solidFill>
                <a:latin typeface="Lucida Calligraphy" panose="03010101010101010101" pitchFamily="66" charset="0"/>
              </a:rPr>
              <a:t>Ephesians 3</a:t>
            </a:r>
            <a:endParaRPr lang="en-US" sz="3400" b="1" dirty="0">
              <a:solidFill>
                <a:schemeClr val="bg1"/>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algn="just"/>
            <a:r>
              <a:rPr lang="en-US" altLang="en-US" b="1" dirty="0" smtClean="0">
                <a:solidFill>
                  <a:schemeClr val="bg1"/>
                </a:solidFill>
                <a:cs typeface="Arial" panose="020B0604020202020204" pitchFamily="34" charset="0"/>
              </a:rPr>
              <a:t> </a:t>
            </a:r>
            <a:r>
              <a:rPr lang="en-US" b="1" dirty="0" smtClean="0">
                <a:solidFill>
                  <a:schemeClr val="bg1"/>
                </a:solidFill>
              </a:rPr>
              <a:t>  19  </a:t>
            </a:r>
            <a:r>
              <a:rPr lang="en-US" b="1" dirty="0">
                <a:solidFill>
                  <a:schemeClr val="bg1"/>
                </a:solidFill>
              </a:rPr>
              <a:t>to know the love of Christ which passes knowledge; that you may be filled with all the fullness of God. </a:t>
            </a:r>
          </a:p>
          <a:p>
            <a:pPr algn="just"/>
            <a:r>
              <a:rPr lang="en-US" b="1" dirty="0" smtClean="0">
                <a:solidFill>
                  <a:schemeClr val="bg1"/>
                </a:solidFill>
              </a:rPr>
              <a:t>  20  </a:t>
            </a:r>
            <a:r>
              <a:rPr lang="en-US" b="1" dirty="0">
                <a:solidFill>
                  <a:schemeClr val="bg1"/>
                </a:solidFill>
              </a:rPr>
              <a:t>Now to Him who is able to do exceedingly abundantly above all that we ask or think, according to the power that works in us, </a:t>
            </a:r>
          </a:p>
          <a:p>
            <a:pPr algn="just"/>
            <a:r>
              <a:rPr lang="en-US" b="1" dirty="0" smtClean="0">
                <a:solidFill>
                  <a:schemeClr val="bg1"/>
                </a:solidFill>
              </a:rPr>
              <a:t>  21  </a:t>
            </a:r>
            <a:r>
              <a:rPr lang="en-US" b="1" dirty="0">
                <a:solidFill>
                  <a:schemeClr val="bg1"/>
                </a:solidFill>
              </a:rPr>
              <a:t>to Him be </a:t>
            </a:r>
            <a:r>
              <a:rPr lang="en-US" b="1" dirty="0">
                <a:solidFill>
                  <a:srgbClr val="FFFF00"/>
                </a:solidFill>
              </a:rPr>
              <a:t>glory in the church </a:t>
            </a:r>
            <a:r>
              <a:rPr lang="en-US" b="1" dirty="0">
                <a:solidFill>
                  <a:schemeClr val="bg1"/>
                </a:solidFill>
              </a:rPr>
              <a:t>by Christ Jesus to all generations, forever and ever. Amen. </a:t>
            </a: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5201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fontScale="90000"/>
          </a:bodyPr>
          <a:lstStyle/>
          <a:p>
            <a:r>
              <a:rPr lang="en-US" sz="3400" b="1" dirty="0" smtClean="0">
                <a:solidFill>
                  <a:schemeClr val="bg1"/>
                </a:solidFill>
                <a:latin typeface="Lucida Calligraphy" panose="03010101010101010101" pitchFamily="66" charset="0"/>
              </a:rPr>
              <a:t>Becoming Part of His Glorious Church</a:t>
            </a:r>
            <a:endParaRPr lang="en-US" sz="3400" b="1" dirty="0">
              <a:solidFill>
                <a:schemeClr val="bg1"/>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rmAutofit/>
          </a:bodyPr>
          <a:lstStyle/>
          <a:p>
            <a:pPr marL="457200" algn="l">
              <a:lnSpc>
                <a:spcPct val="150000"/>
              </a:lnSpc>
              <a:spcBef>
                <a:spcPts val="200"/>
              </a:spcBef>
              <a:buFont typeface="Arial" panose="020B0604020202020204" pitchFamily="34" charset="0"/>
              <a:buChar char="•"/>
            </a:pPr>
            <a:r>
              <a:rPr lang="en-US" altLang="en-US" sz="3000" b="1" dirty="0" smtClean="0">
                <a:solidFill>
                  <a:schemeClr val="bg1"/>
                </a:solidFill>
              </a:rPr>
              <a:t>  Believe</a:t>
            </a:r>
            <a:r>
              <a:rPr lang="en-US" altLang="en-US" sz="3000" b="1" dirty="0">
                <a:solidFill>
                  <a:schemeClr val="bg1"/>
                </a:solidFill>
              </a:rPr>
              <a:t>				John </a:t>
            </a:r>
            <a:r>
              <a:rPr lang="en-US" altLang="en-US" sz="3000" b="1" dirty="0" smtClean="0">
                <a:solidFill>
                  <a:schemeClr val="bg1"/>
                </a:solidFill>
              </a:rPr>
              <a:t>8:24</a:t>
            </a:r>
          </a:p>
          <a:p>
            <a:pPr lvl="1" algn="l">
              <a:lnSpc>
                <a:spcPct val="150000"/>
              </a:lnSpc>
              <a:spcBef>
                <a:spcPts val="200"/>
              </a:spcBef>
              <a:buFontTx/>
              <a:buChar char="•"/>
            </a:pPr>
            <a:r>
              <a:rPr lang="en-US" altLang="en-US" sz="3000" b="1" dirty="0" smtClean="0">
                <a:solidFill>
                  <a:schemeClr val="bg1"/>
                </a:solidFill>
              </a:rPr>
              <a:t>  Repent</a:t>
            </a:r>
            <a:r>
              <a:rPr lang="en-US" altLang="en-US" sz="3000" b="1" dirty="0">
                <a:solidFill>
                  <a:schemeClr val="bg1"/>
                </a:solidFill>
              </a:rPr>
              <a:t>				</a:t>
            </a:r>
            <a:r>
              <a:rPr lang="en-US" altLang="en-US" sz="3000" b="1" dirty="0" smtClean="0">
                <a:solidFill>
                  <a:schemeClr val="bg1"/>
                </a:solidFill>
              </a:rPr>
              <a:t>2 Pet. 3:9</a:t>
            </a:r>
            <a:endParaRPr lang="en-US" altLang="en-US" sz="3000" b="1" dirty="0">
              <a:solidFill>
                <a:schemeClr val="bg1"/>
              </a:solidFill>
            </a:endParaRPr>
          </a:p>
          <a:p>
            <a:pPr lvl="1" algn="l">
              <a:lnSpc>
                <a:spcPct val="150000"/>
              </a:lnSpc>
              <a:spcBef>
                <a:spcPts val="200"/>
              </a:spcBef>
              <a:buFontTx/>
              <a:buChar char="•"/>
            </a:pPr>
            <a:r>
              <a:rPr lang="en-US" altLang="en-US" sz="3000" b="1" dirty="0">
                <a:solidFill>
                  <a:schemeClr val="bg1"/>
                </a:solidFill>
              </a:rPr>
              <a:t>  Confess Faith			Rom. </a:t>
            </a:r>
            <a:r>
              <a:rPr lang="en-US" altLang="en-US" sz="3000" b="1" dirty="0" smtClean="0">
                <a:solidFill>
                  <a:schemeClr val="bg1"/>
                </a:solidFill>
              </a:rPr>
              <a:t>10:10</a:t>
            </a:r>
          </a:p>
          <a:p>
            <a:pPr lvl="1" algn="l">
              <a:lnSpc>
                <a:spcPct val="150000"/>
              </a:lnSpc>
              <a:spcBef>
                <a:spcPts val="200"/>
              </a:spcBef>
              <a:buFontTx/>
              <a:buChar char="•"/>
            </a:pPr>
            <a:r>
              <a:rPr lang="en-US" altLang="en-US" sz="3000" b="1" dirty="0" smtClean="0">
                <a:solidFill>
                  <a:schemeClr val="bg1"/>
                </a:solidFill>
              </a:rPr>
              <a:t>  Be </a:t>
            </a:r>
            <a:r>
              <a:rPr lang="en-US" altLang="en-US" sz="3000" b="1" dirty="0">
                <a:solidFill>
                  <a:schemeClr val="bg1"/>
                </a:solidFill>
              </a:rPr>
              <a:t>Baptized </a:t>
            </a:r>
            <a:r>
              <a:rPr lang="en-US" altLang="en-US" sz="3000" b="1" dirty="0" smtClean="0">
                <a:solidFill>
                  <a:schemeClr val="bg1"/>
                </a:solidFill>
              </a:rPr>
              <a:t>Into </a:t>
            </a:r>
            <a:r>
              <a:rPr lang="en-US" altLang="en-US" sz="3000" b="1" dirty="0">
                <a:solidFill>
                  <a:schemeClr val="bg1"/>
                </a:solidFill>
              </a:rPr>
              <a:t>Him	</a:t>
            </a:r>
            <a:r>
              <a:rPr lang="en-US" altLang="en-US" sz="3000" b="1" dirty="0" smtClean="0">
                <a:solidFill>
                  <a:schemeClr val="bg1"/>
                </a:solidFill>
              </a:rPr>
              <a:t>	Rom. 6:3</a:t>
            </a:r>
          </a:p>
          <a:p>
            <a:pPr lvl="1" indent="-457200" algn="l">
              <a:lnSpc>
                <a:spcPct val="150000"/>
              </a:lnSpc>
              <a:spcBef>
                <a:spcPts val="200"/>
              </a:spcBef>
            </a:pPr>
            <a:r>
              <a:rPr lang="en-US" altLang="en-US" sz="3600" b="1" dirty="0" smtClean="0">
                <a:solidFill>
                  <a:srgbClr val="019FC4"/>
                </a:solidFill>
              </a:rPr>
              <a:t>Added </a:t>
            </a:r>
            <a:r>
              <a:rPr lang="en-US" altLang="en-US" sz="3600" b="1" dirty="0">
                <a:solidFill>
                  <a:srgbClr val="019FC4"/>
                </a:solidFill>
              </a:rPr>
              <a:t>to His church, His body, His kingdom</a:t>
            </a:r>
          </a:p>
          <a:p>
            <a:pPr lvl="1" algn="l">
              <a:lnSpc>
                <a:spcPct val="150000"/>
              </a:lnSpc>
              <a:spcBef>
                <a:spcPts val="200"/>
              </a:spcBef>
              <a:buFontTx/>
              <a:buChar char="•"/>
            </a:pPr>
            <a:r>
              <a:rPr lang="en-US" altLang="en-US" sz="3000" b="1" dirty="0">
                <a:solidFill>
                  <a:schemeClr val="bg1"/>
                </a:solidFill>
              </a:rPr>
              <a:t>  Be Faithful			</a:t>
            </a:r>
            <a:r>
              <a:rPr lang="en-US" altLang="en-US" sz="3000" b="1" dirty="0" smtClean="0">
                <a:solidFill>
                  <a:schemeClr val="bg1"/>
                </a:solidFill>
              </a:rPr>
              <a:t>	Rev</a:t>
            </a:r>
            <a:r>
              <a:rPr lang="en-US" altLang="en-US" sz="3000" b="1" dirty="0">
                <a:solidFill>
                  <a:schemeClr val="bg1"/>
                </a:solidFill>
              </a:rPr>
              <a:t>. 2:10</a:t>
            </a: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0692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600" b="1" dirty="0" smtClean="0">
                <a:solidFill>
                  <a:schemeClr val="bg1"/>
                </a:solidFill>
                <a:latin typeface="Lucida Calligraphy" panose="03010101010101010101" pitchFamily="66" charset="0"/>
              </a:rPr>
              <a:t>Beholding the Glory of God</a:t>
            </a:r>
            <a:endParaRPr lang="en-US" sz="3600" b="1" dirty="0">
              <a:solidFill>
                <a:schemeClr val="bg1"/>
              </a:solidFill>
              <a:latin typeface="Lucida Calligraphy" panose="03010101010101010101" pitchFamily="66" charset="0"/>
            </a:endParaRPr>
          </a:p>
        </p:txBody>
      </p:sp>
      <p:cxnSp>
        <p:nvCxnSpPr>
          <p:cNvPr id="5" name="Straight Connector 4"/>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19131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600" b="1" dirty="0" smtClean="0">
                <a:solidFill>
                  <a:schemeClr val="bg1"/>
                </a:solidFill>
                <a:latin typeface="Lucida Calligraphy" panose="03010101010101010101" pitchFamily="66" charset="0"/>
              </a:rPr>
              <a:t>Beholding the Glory of God</a:t>
            </a:r>
            <a:endParaRPr lang="en-US" sz="3600" b="1" dirty="0">
              <a:solidFill>
                <a:schemeClr val="bg1"/>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rmAutofit/>
          </a:bodyPr>
          <a:lstStyle/>
          <a:p>
            <a:pPr marL="914400" lvl="1" indent="-457200" algn="l">
              <a:buFont typeface="Arial" panose="020B0604020202020204" pitchFamily="34" charset="0"/>
              <a:buChar char="•"/>
            </a:pPr>
            <a:r>
              <a:rPr lang="en-US" sz="2800" b="1" dirty="0" smtClean="0">
                <a:solidFill>
                  <a:srgbClr val="FFFF00"/>
                </a:solidFill>
              </a:rPr>
              <a:t>His glory at Mt. Sinai </a:t>
            </a:r>
            <a:r>
              <a:rPr lang="en-US" sz="2800" b="1" dirty="0" smtClean="0">
                <a:solidFill>
                  <a:schemeClr val="bg1"/>
                </a:solidFill>
              </a:rPr>
              <a:t>– Exo. 24:16</a:t>
            </a:r>
            <a:endParaRPr lang="en-US" sz="2800" b="1" dirty="0">
              <a:solidFill>
                <a:schemeClr val="bg1"/>
              </a:solidFill>
            </a:endParaRPr>
          </a:p>
        </p:txBody>
      </p:sp>
      <p:cxnSp>
        <p:nvCxnSpPr>
          <p:cNvPr id="5" name="Straight Connector 4"/>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71566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chemeClr val="bg1"/>
                </a:solidFill>
                <a:latin typeface="Lucida Calligraphy" panose="03010101010101010101" pitchFamily="66" charset="0"/>
              </a:rPr>
              <a:t>Exodus 24</a:t>
            </a:r>
            <a:endParaRPr lang="en-US" sz="3400" b="1" dirty="0">
              <a:solidFill>
                <a:schemeClr val="bg1"/>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algn="just"/>
            <a:r>
              <a:rPr lang="en-US" altLang="en-US" b="1" dirty="0" smtClean="0">
                <a:solidFill>
                  <a:schemeClr val="bg1"/>
                </a:solidFill>
                <a:cs typeface="Arial" panose="020B0604020202020204" pitchFamily="34" charset="0"/>
              </a:rPr>
              <a:t>  </a:t>
            </a:r>
            <a:r>
              <a:rPr lang="en-US" b="1" dirty="0" smtClean="0">
                <a:solidFill>
                  <a:schemeClr val="bg1"/>
                </a:solidFill>
              </a:rPr>
              <a:t>16  </a:t>
            </a:r>
            <a:r>
              <a:rPr lang="en-US" b="1" dirty="0">
                <a:solidFill>
                  <a:schemeClr val="bg1"/>
                </a:solidFill>
              </a:rPr>
              <a:t>Now </a:t>
            </a:r>
            <a:r>
              <a:rPr lang="en-US" b="1" dirty="0">
                <a:solidFill>
                  <a:srgbClr val="FFFF00"/>
                </a:solidFill>
              </a:rPr>
              <a:t>the glory of the LORD </a:t>
            </a:r>
            <a:r>
              <a:rPr lang="en-US" b="1" dirty="0">
                <a:solidFill>
                  <a:schemeClr val="bg1"/>
                </a:solidFill>
              </a:rPr>
              <a:t>rested on Mount Sinai, and the cloud covered it six days. And on the seventh day He called to Moses out of the midst of the cloud. </a:t>
            </a:r>
          </a:p>
          <a:p>
            <a:pPr algn="just"/>
            <a:r>
              <a:rPr lang="en-US" b="1" dirty="0" smtClean="0">
                <a:solidFill>
                  <a:schemeClr val="bg1"/>
                </a:solidFill>
              </a:rPr>
              <a:t>  17  </a:t>
            </a:r>
            <a:r>
              <a:rPr lang="en-US" b="1" dirty="0">
                <a:solidFill>
                  <a:schemeClr val="bg1"/>
                </a:solidFill>
              </a:rPr>
              <a:t>The </a:t>
            </a:r>
            <a:r>
              <a:rPr lang="en-US" b="1" dirty="0">
                <a:solidFill>
                  <a:srgbClr val="FFFF00"/>
                </a:solidFill>
              </a:rPr>
              <a:t>sight of the glory </a:t>
            </a:r>
            <a:r>
              <a:rPr lang="en-US" b="1" dirty="0">
                <a:solidFill>
                  <a:schemeClr val="bg1"/>
                </a:solidFill>
              </a:rPr>
              <a:t>of the LORD was like a consuming fire on the top of the mountain in the eyes of the children of Israel. </a:t>
            </a:r>
          </a:p>
          <a:p>
            <a:pPr algn="just"/>
            <a:r>
              <a:rPr lang="en-US" b="1" dirty="0" smtClean="0">
                <a:solidFill>
                  <a:schemeClr val="bg1"/>
                </a:solidFill>
              </a:rPr>
              <a:t>  18  </a:t>
            </a:r>
            <a:r>
              <a:rPr lang="en-US" b="1" dirty="0">
                <a:solidFill>
                  <a:schemeClr val="bg1"/>
                </a:solidFill>
              </a:rPr>
              <a:t>So Moses went into the midst of the cloud and went up into the mountain. And Moses was on the mountain forty days and forty nights. </a:t>
            </a: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63694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600" b="1" dirty="0" smtClean="0">
                <a:solidFill>
                  <a:schemeClr val="bg1"/>
                </a:solidFill>
                <a:latin typeface="Lucida Calligraphy" panose="03010101010101010101" pitchFamily="66" charset="0"/>
              </a:rPr>
              <a:t>Beholding the Glory of God</a:t>
            </a:r>
            <a:endParaRPr lang="en-US" sz="3600" b="1" dirty="0">
              <a:solidFill>
                <a:schemeClr val="bg1"/>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rmAutofit/>
          </a:bodyPr>
          <a:lstStyle/>
          <a:p>
            <a:pPr marL="914400" lvl="1" indent="-457200" algn="l">
              <a:buFont typeface="Arial" panose="020B0604020202020204" pitchFamily="34" charset="0"/>
              <a:buChar char="•"/>
            </a:pPr>
            <a:r>
              <a:rPr lang="en-US" sz="2800" b="1" dirty="0" smtClean="0">
                <a:solidFill>
                  <a:schemeClr val="bg1"/>
                </a:solidFill>
              </a:rPr>
              <a:t>His glory at Mt. Sinai – Exo. 24:16</a:t>
            </a:r>
          </a:p>
          <a:p>
            <a:pPr marL="914400" lvl="1" indent="-457200" algn="l">
              <a:buFont typeface="Arial" panose="020B0604020202020204" pitchFamily="34" charset="0"/>
              <a:buChar char="•"/>
            </a:pPr>
            <a:r>
              <a:rPr lang="en-US" sz="2800" b="1" dirty="0" smtClean="0">
                <a:solidFill>
                  <a:srgbClr val="FFFF00"/>
                </a:solidFill>
              </a:rPr>
              <a:t>His glory at the tabernacle </a:t>
            </a:r>
            <a:r>
              <a:rPr lang="en-US" sz="2800" b="1" dirty="0" smtClean="0">
                <a:solidFill>
                  <a:schemeClr val="bg1"/>
                </a:solidFill>
              </a:rPr>
              <a:t>– Exo. 40:34=35</a:t>
            </a:r>
            <a:endParaRPr lang="en-US" sz="2800" b="1" dirty="0">
              <a:solidFill>
                <a:schemeClr val="bg1"/>
              </a:solidFill>
            </a:endParaRPr>
          </a:p>
        </p:txBody>
      </p:sp>
      <p:cxnSp>
        <p:nvCxnSpPr>
          <p:cNvPr id="5" name="Straight Connector 4"/>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25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chemeClr val="bg1"/>
                </a:solidFill>
                <a:latin typeface="Lucida Calligraphy" panose="03010101010101010101" pitchFamily="66" charset="0"/>
              </a:rPr>
              <a:t>Exodus 40</a:t>
            </a:r>
            <a:endParaRPr lang="en-US" sz="3400" b="1" dirty="0">
              <a:solidFill>
                <a:schemeClr val="bg1"/>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algn="just"/>
            <a:r>
              <a:rPr lang="en-US" altLang="en-US" sz="2200" b="1" dirty="0" smtClean="0">
                <a:solidFill>
                  <a:schemeClr val="bg1"/>
                </a:solidFill>
                <a:cs typeface="Arial" panose="020B0604020202020204" pitchFamily="34" charset="0"/>
              </a:rPr>
              <a:t> </a:t>
            </a:r>
            <a:r>
              <a:rPr lang="en-US" sz="2200" b="1" dirty="0" smtClean="0">
                <a:solidFill>
                  <a:schemeClr val="bg1"/>
                </a:solidFill>
              </a:rPr>
              <a:t>  33  </a:t>
            </a:r>
            <a:r>
              <a:rPr lang="en-US" sz="2200" b="1" dirty="0">
                <a:solidFill>
                  <a:schemeClr val="bg1"/>
                </a:solidFill>
              </a:rPr>
              <a:t>And he raised up the court all around the tabernacle and the altar, and hung up the screen of the court gate. So Moses finished the work. </a:t>
            </a:r>
          </a:p>
          <a:p>
            <a:pPr algn="just"/>
            <a:r>
              <a:rPr lang="en-US" sz="2200" b="1" dirty="0" smtClean="0">
                <a:solidFill>
                  <a:schemeClr val="bg1"/>
                </a:solidFill>
              </a:rPr>
              <a:t>  34  </a:t>
            </a:r>
            <a:r>
              <a:rPr lang="en-US" sz="2200" b="1" dirty="0">
                <a:solidFill>
                  <a:schemeClr val="bg1"/>
                </a:solidFill>
              </a:rPr>
              <a:t>Then the cloud covered the tabernacle of meeting, </a:t>
            </a:r>
            <a:r>
              <a:rPr lang="en-US" sz="2200" b="1" dirty="0">
                <a:solidFill>
                  <a:srgbClr val="FFFF00"/>
                </a:solidFill>
              </a:rPr>
              <a:t>and the glory of the LORD</a:t>
            </a:r>
            <a:r>
              <a:rPr lang="en-US" sz="2200" b="1" dirty="0">
                <a:solidFill>
                  <a:schemeClr val="bg1"/>
                </a:solidFill>
              </a:rPr>
              <a:t> filled the tabernacle. </a:t>
            </a:r>
          </a:p>
          <a:p>
            <a:pPr algn="just"/>
            <a:r>
              <a:rPr lang="en-US" sz="2200" b="1" dirty="0" smtClean="0">
                <a:solidFill>
                  <a:schemeClr val="bg1"/>
                </a:solidFill>
              </a:rPr>
              <a:t>  35  </a:t>
            </a:r>
            <a:r>
              <a:rPr lang="en-US" sz="2200" b="1" dirty="0">
                <a:solidFill>
                  <a:schemeClr val="bg1"/>
                </a:solidFill>
              </a:rPr>
              <a:t>And Moses was not able to enter the tabernacle of meeting, because the cloud rested above it, and the </a:t>
            </a:r>
            <a:r>
              <a:rPr lang="en-US" sz="2200" b="1" dirty="0">
                <a:solidFill>
                  <a:srgbClr val="FFFF00"/>
                </a:solidFill>
              </a:rPr>
              <a:t>glory of the LORD </a:t>
            </a:r>
            <a:r>
              <a:rPr lang="en-US" sz="2200" b="1" dirty="0">
                <a:solidFill>
                  <a:schemeClr val="bg1"/>
                </a:solidFill>
              </a:rPr>
              <a:t>filled the tabernacle. </a:t>
            </a:r>
          </a:p>
          <a:p>
            <a:pPr algn="just"/>
            <a:r>
              <a:rPr lang="en-US" sz="2200" b="1" dirty="0" smtClean="0">
                <a:solidFill>
                  <a:schemeClr val="bg1"/>
                </a:solidFill>
              </a:rPr>
              <a:t>  36  </a:t>
            </a:r>
            <a:r>
              <a:rPr lang="en-US" sz="2200" b="1" dirty="0">
                <a:solidFill>
                  <a:schemeClr val="bg1"/>
                </a:solidFill>
              </a:rPr>
              <a:t>Whenever the cloud was taken up from above the tabernacle, the children of Israel would go onward in all their journeys. </a:t>
            </a:r>
          </a:p>
          <a:p>
            <a:pPr algn="just"/>
            <a:r>
              <a:rPr lang="en-US" sz="2200" b="1" dirty="0" smtClean="0">
                <a:solidFill>
                  <a:schemeClr val="bg1"/>
                </a:solidFill>
              </a:rPr>
              <a:t>  37  </a:t>
            </a:r>
            <a:r>
              <a:rPr lang="en-US" sz="2200" b="1" dirty="0">
                <a:solidFill>
                  <a:schemeClr val="bg1"/>
                </a:solidFill>
              </a:rPr>
              <a:t>But if the cloud was not taken up, then they did not journey till the day that it was taken up. </a:t>
            </a:r>
          </a:p>
          <a:p>
            <a:pPr algn="just"/>
            <a:r>
              <a:rPr lang="en-US" sz="2200" b="1" dirty="0" smtClean="0">
                <a:solidFill>
                  <a:schemeClr val="bg1"/>
                </a:solidFill>
              </a:rPr>
              <a:t>  38  </a:t>
            </a:r>
            <a:r>
              <a:rPr lang="en-US" sz="2200" b="1" dirty="0">
                <a:solidFill>
                  <a:schemeClr val="bg1"/>
                </a:solidFill>
              </a:rPr>
              <a:t>For the cloud of the LORD was above the tabernacle by day, and fire was over it by night, in the sight of all the house of Israel, throughout all their journeys. </a:t>
            </a:r>
          </a:p>
          <a:p>
            <a:pPr algn="just"/>
            <a:r>
              <a:rPr lang="en-US" altLang="en-US" sz="2200" b="1" dirty="0" smtClean="0">
                <a:solidFill>
                  <a:schemeClr val="bg1"/>
                </a:solidFill>
                <a:cs typeface="Arial" panose="020B0604020202020204" pitchFamily="34" charset="0"/>
              </a:rPr>
              <a:t> </a:t>
            </a:r>
            <a:endParaRPr lang="en-US" sz="2200" b="1" dirty="0">
              <a:solidFill>
                <a:schemeClr val="bg1"/>
              </a:solidFill>
            </a:endParaRP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11620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600" b="1" dirty="0" smtClean="0">
                <a:solidFill>
                  <a:schemeClr val="bg1"/>
                </a:solidFill>
                <a:latin typeface="Lucida Calligraphy" panose="03010101010101010101" pitchFamily="66" charset="0"/>
              </a:rPr>
              <a:t>Beholding the Glory of God</a:t>
            </a:r>
            <a:endParaRPr lang="en-US" sz="3600" b="1" dirty="0">
              <a:solidFill>
                <a:schemeClr val="bg1"/>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rmAutofit/>
          </a:bodyPr>
          <a:lstStyle/>
          <a:p>
            <a:pPr marL="914400" lvl="1" indent="-457200" algn="l">
              <a:buFont typeface="Arial" panose="020B0604020202020204" pitchFamily="34" charset="0"/>
              <a:buChar char="•"/>
            </a:pPr>
            <a:r>
              <a:rPr lang="en-US" sz="2800" b="1" dirty="0" smtClean="0">
                <a:solidFill>
                  <a:schemeClr val="bg1"/>
                </a:solidFill>
              </a:rPr>
              <a:t>His glory at Mt. Sinai – Exo. 24:16</a:t>
            </a:r>
          </a:p>
          <a:p>
            <a:pPr marL="914400" lvl="1" indent="-457200" algn="l">
              <a:buFont typeface="Arial" panose="020B0604020202020204" pitchFamily="34" charset="0"/>
              <a:buChar char="•"/>
            </a:pPr>
            <a:r>
              <a:rPr lang="en-US" sz="2800" b="1" dirty="0" smtClean="0">
                <a:solidFill>
                  <a:schemeClr val="bg1"/>
                </a:solidFill>
              </a:rPr>
              <a:t>His glory at the tabernacle – Exo. 40:34=35</a:t>
            </a:r>
          </a:p>
          <a:p>
            <a:pPr marL="914400" lvl="1" indent="-457200" algn="l">
              <a:buFont typeface="Arial" panose="020B0604020202020204" pitchFamily="34" charset="0"/>
              <a:buChar char="•"/>
            </a:pPr>
            <a:r>
              <a:rPr lang="en-US" sz="2800" b="1" dirty="0" smtClean="0">
                <a:solidFill>
                  <a:srgbClr val="FFFF00"/>
                </a:solidFill>
              </a:rPr>
              <a:t>His glory at Solomon’s temple </a:t>
            </a:r>
            <a:r>
              <a:rPr lang="en-US" sz="2800" b="1" dirty="0" smtClean="0">
                <a:solidFill>
                  <a:schemeClr val="bg1"/>
                </a:solidFill>
              </a:rPr>
              <a:t>– 1 Kings 8:10-11</a:t>
            </a:r>
            <a:endParaRPr lang="en-US" sz="2800" b="1" dirty="0">
              <a:solidFill>
                <a:schemeClr val="bg1"/>
              </a:solidFill>
            </a:endParaRPr>
          </a:p>
        </p:txBody>
      </p:sp>
      <p:cxnSp>
        <p:nvCxnSpPr>
          <p:cNvPr id="5" name="Straight Connector 4"/>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981606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chemeClr val="bg1"/>
                </a:solidFill>
                <a:latin typeface="Lucida Calligraphy" panose="03010101010101010101" pitchFamily="66" charset="0"/>
              </a:rPr>
              <a:t>1 Kings 8</a:t>
            </a:r>
            <a:endParaRPr lang="en-US" sz="3400" b="1" dirty="0">
              <a:solidFill>
                <a:schemeClr val="bg1"/>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algn="just"/>
            <a:r>
              <a:rPr lang="en-US" altLang="en-US" b="1" dirty="0" smtClean="0">
                <a:solidFill>
                  <a:schemeClr val="bg1"/>
                </a:solidFill>
                <a:cs typeface="Arial" panose="020B0604020202020204" pitchFamily="34" charset="0"/>
              </a:rPr>
              <a:t>  </a:t>
            </a:r>
            <a:r>
              <a:rPr lang="en-US" b="1" dirty="0" smtClean="0">
                <a:solidFill>
                  <a:schemeClr val="bg1"/>
                </a:solidFill>
              </a:rPr>
              <a:t>  9  </a:t>
            </a:r>
            <a:r>
              <a:rPr lang="en-US" b="1" dirty="0">
                <a:solidFill>
                  <a:schemeClr val="bg1"/>
                </a:solidFill>
              </a:rPr>
              <a:t>Nothing was in the ark except the two tablets of stone which Moses put there at </a:t>
            </a:r>
            <a:r>
              <a:rPr lang="en-US" b="1" dirty="0" err="1">
                <a:solidFill>
                  <a:schemeClr val="bg1"/>
                </a:solidFill>
              </a:rPr>
              <a:t>Horeb</a:t>
            </a:r>
            <a:r>
              <a:rPr lang="en-US" b="1" dirty="0">
                <a:solidFill>
                  <a:schemeClr val="bg1"/>
                </a:solidFill>
              </a:rPr>
              <a:t>, when the LORD made a covenant with the children of Israel, when they came out of the land of Egypt. </a:t>
            </a:r>
          </a:p>
          <a:p>
            <a:pPr algn="just"/>
            <a:r>
              <a:rPr lang="en-US" b="1" dirty="0" smtClean="0">
                <a:solidFill>
                  <a:schemeClr val="bg1"/>
                </a:solidFill>
              </a:rPr>
              <a:t>  10  </a:t>
            </a:r>
            <a:r>
              <a:rPr lang="en-US" b="1" dirty="0">
                <a:solidFill>
                  <a:schemeClr val="bg1"/>
                </a:solidFill>
              </a:rPr>
              <a:t>And it came to pass, when the priests came out of the holy place, that the cloud filled the house of the LORD, </a:t>
            </a:r>
          </a:p>
          <a:p>
            <a:pPr algn="just"/>
            <a:r>
              <a:rPr lang="en-US" b="1" dirty="0" smtClean="0">
                <a:solidFill>
                  <a:schemeClr val="bg1"/>
                </a:solidFill>
              </a:rPr>
              <a:t>  11  </a:t>
            </a:r>
            <a:r>
              <a:rPr lang="en-US" b="1" dirty="0">
                <a:solidFill>
                  <a:schemeClr val="bg1"/>
                </a:solidFill>
              </a:rPr>
              <a:t>so that the priests could not continue ministering because of the cloud; for </a:t>
            </a:r>
            <a:r>
              <a:rPr lang="en-US" b="1" dirty="0">
                <a:solidFill>
                  <a:srgbClr val="FFFF00"/>
                </a:solidFill>
              </a:rPr>
              <a:t>the glory of the LORD </a:t>
            </a:r>
            <a:r>
              <a:rPr lang="en-US" b="1" dirty="0">
                <a:solidFill>
                  <a:schemeClr val="bg1"/>
                </a:solidFill>
              </a:rPr>
              <a:t>filled the house of the LORD. </a:t>
            </a: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47291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199</TotalTime>
  <Words>1569</Words>
  <Application>Microsoft Office PowerPoint</Application>
  <PresentationFormat>On-screen Show (4:3)</PresentationFormat>
  <Paragraphs>108</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Lucida Calligraphy</vt:lpstr>
      <vt:lpstr>Office Theme</vt:lpstr>
      <vt:lpstr>The Glory of God</vt:lpstr>
      <vt:lpstr>Psalm 24</vt:lpstr>
      <vt:lpstr>Beholding the Glory of God</vt:lpstr>
      <vt:lpstr>Beholding the Glory of God</vt:lpstr>
      <vt:lpstr>Exodus 24</vt:lpstr>
      <vt:lpstr>Beholding the Glory of God</vt:lpstr>
      <vt:lpstr>Exodus 40</vt:lpstr>
      <vt:lpstr>Beholding the Glory of God</vt:lpstr>
      <vt:lpstr>1 Kings 8</vt:lpstr>
      <vt:lpstr>Beholding the Glory of God</vt:lpstr>
      <vt:lpstr>Exodus 33</vt:lpstr>
      <vt:lpstr>Exodus 34</vt:lpstr>
      <vt:lpstr>Beholding the Glory of God</vt:lpstr>
      <vt:lpstr>John 1</vt:lpstr>
      <vt:lpstr>Beholding the Glory of God</vt:lpstr>
      <vt:lpstr>2 Peter 1</vt:lpstr>
      <vt:lpstr>Beholding the Glory of God</vt:lpstr>
      <vt:lpstr>John 17</vt:lpstr>
      <vt:lpstr>Beholding the Glory of God</vt:lpstr>
      <vt:lpstr>Ephesians 3</vt:lpstr>
      <vt:lpstr>Becoming Part of His Glorious Church</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Aroma to the Lord</dc:title>
  <dc:creator>Cindy Nelson</dc:creator>
  <cp:lastModifiedBy>David</cp:lastModifiedBy>
  <cp:revision>18</cp:revision>
  <cp:lastPrinted>2016-02-01T20:19:17Z</cp:lastPrinted>
  <dcterms:created xsi:type="dcterms:W3CDTF">2016-02-01T19:51:25Z</dcterms:created>
  <dcterms:modified xsi:type="dcterms:W3CDTF">2016-03-13T12:42:06Z</dcterms:modified>
</cp:coreProperties>
</file>