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3"/>
  </p:handoutMasterIdLst>
  <p:sldIdLst>
    <p:sldId id="256" r:id="rId2"/>
    <p:sldId id="305" r:id="rId3"/>
    <p:sldId id="278" r:id="rId4"/>
    <p:sldId id="279" r:id="rId5"/>
    <p:sldId id="259" r:id="rId6"/>
    <p:sldId id="280" r:id="rId7"/>
    <p:sldId id="282" r:id="rId8"/>
    <p:sldId id="281" r:id="rId9"/>
    <p:sldId id="283" r:id="rId10"/>
    <p:sldId id="284" r:id="rId11"/>
    <p:sldId id="270" r:id="rId12"/>
    <p:sldId id="285" r:id="rId13"/>
    <p:sldId id="269" r:id="rId14"/>
    <p:sldId id="262" r:id="rId15"/>
    <p:sldId id="275" r:id="rId16"/>
    <p:sldId id="287" r:id="rId17"/>
    <p:sldId id="271" r:id="rId18"/>
    <p:sldId id="293" r:id="rId19"/>
    <p:sldId id="297" r:id="rId20"/>
    <p:sldId id="298" r:id="rId21"/>
    <p:sldId id="304" r:id="rId2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a:srgbClr val="019FC4"/>
    <a:srgbClr val="0229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15" autoAdjust="0"/>
    <p:restoredTop sz="94660"/>
  </p:normalViewPr>
  <p:slideViewPr>
    <p:cSldViewPr snapToGrid="0" showGuides="1">
      <p:cViewPr varScale="1">
        <p:scale>
          <a:sx n="92" d="100"/>
          <a:sy n="92" d="100"/>
        </p:scale>
        <p:origin x="90" y="468"/>
      </p:cViewPr>
      <p:guideLst>
        <p:guide orient="horz" pos="2160"/>
        <p:guide pos="2880"/>
      </p:guideLst>
    </p:cSldViewPr>
  </p:slideViewPr>
  <p:notesTextViewPr>
    <p:cViewPr>
      <p:scale>
        <a:sx n="3" d="2"/>
        <a:sy n="3" d="2"/>
      </p:scale>
      <p:origin x="0" y="0"/>
    </p:cViewPr>
  </p:notesTextViewPr>
  <p:notesViewPr>
    <p:cSldViewPr snapToGrid="0" showGuides="1">
      <p:cViewPr varScale="1">
        <p:scale>
          <a:sx n="86" d="100"/>
          <a:sy n="86" d="100"/>
        </p:scale>
        <p:origin x="29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E134A58-ECA1-4E7C-8010-A6B5A1E88A70}" type="datetimeFigureOut">
              <a:rPr lang="en-US" smtClean="0"/>
              <a:t>2/22/2016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84291F81-960C-4E6D-8DB4-C6425D6613BE}" type="slidenum">
              <a:rPr lang="en-US" smtClean="0"/>
              <a:t>‹#›</a:t>
            </a:fld>
            <a:endParaRPr lang="en-US"/>
          </a:p>
        </p:txBody>
      </p:sp>
    </p:spTree>
    <p:extLst>
      <p:ext uri="{BB962C8B-B14F-4D97-AF65-F5344CB8AC3E}">
        <p14:creationId xmlns:p14="http://schemas.microsoft.com/office/powerpoint/2010/main" val="28857428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
        <p:nvSpPr>
          <p:cNvPr id="8" name="Rectangle 7"/>
          <p:cNvSpPr/>
          <p:nvPr userDrawn="1"/>
        </p:nvSpPr>
        <p:spPr>
          <a:xfrm>
            <a:off x="211667" y="228600"/>
            <a:ext cx="8720666" cy="6417733"/>
          </a:xfrm>
          <a:prstGeom prst="rect">
            <a:avLst/>
          </a:prstGeom>
          <a:solidFill>
            <a:srgbClr val="0229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82239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0694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77284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603828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B947D-3D4B-4A87-9995-54639703B3B8}" type="datetimeFigureOut">
              <a:rPr lang="en-US" smtClean="0"/>
              <a:t>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5595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2B947D-3D4B-4A87-9995-54639703B3B8}" type="datetimeFigureOut">
              <a:rPr lang="en-US" smtClean="0"/>
              <a:t>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280481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2B947D-3D4B-4A87-9995-54639703B3B8}" type="datetimeFigureOut">
              <a:rPr lang="en-US" smtClean="0"/>
              <a:t>2/22/2016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6306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2B947D-3D4B-4A87-9995-54639703B3B8}" type="datetimeFigureOut">
              <a:rPr lang="en-US" smtClean="0"/>
              <a:t>2/22/2016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8369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B947D-3D4B-4A87-9995-54639703B3B8}" type="datetimeFigureOut">
              <a:rPr lang="en-US" smtClean="0"/>
              <a:t>2/22/2016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5888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55111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32405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B947D-3D4B-4A87-9995-54639703B3B8}" type="datetimeFigureOut">
              <a:rPr lang="en-US" smtClean="0"/>
              <a:t>2/22/2016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88F1F-5AD9-435B-BED9-B105C4404579}" type="slidenum">
              <a:rPr lang="en-US" smtClean="0"/>
              <a:t>‹#›</a:t>
            </a:fld>
            <a:endParaRPr lang="en-US"/>
          </a:p>
        </p:txBody>
      </p:sp>
    </p:spTree>
    <p:extLst>
      <p:ext uri="{BB962C8B-B14F-4D97-AF65-F5344CB8AC3E}">
        <p14:creationId xmlns:p14="http://schemas.microsoft.com/office/powerpoint/2010/main" val="2546879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2600" y="2137410"/>
            <a:ext cx="8638331" cy="871643"/>
          </a:xfrm>
        </p:spPr>
        <p:txBody>
          <a:bodyPr anchor="b">
            <a:normAutofit/>
          </a:bodyPr>
          <a:lstStyle/>
          <a:p>
            <a:r>
              <a:rPr lang="en-US" sz="4500" b="1" dirty="0" smtClean="0">
                <a:solidFill>
                  <a:schemeClr val="bg1"/>
                </a:solidFill>
                <a:latin typeface="Lucida Calligraphy" panose="03010101010101010101" pitchFamily="66" charset="0"/>
              </a:rPr>
              <a:t>Who Will Follow the Lord?</a:t>
            </a:r>
            <a:endParaRPr lang="en-US" sz="45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4072468"/>
            <a:ext cx="8475133" cy="2429932"/>
          </a:xfrm>
        </p:spPr>
        <p:txBody>
          <a:bodyPr anchor="t">
            <a:normAutofit/>
          </a:bodyPr>
          <a:lstStyle/>
          <a:p>
            <a:r>
              <a:rPr lang="en-US" sz="3600" b="1" dirty="0" smtClean="0">
                <a:solidFill>
                  <a:schemeClr val="bg1"/>
                </a:solidFill>
              </a:rPr>
              <a:t>Luke 9:57-61</a:t>
            </a:r>
            <a:endParaRPr lang="en-US" sz="3600" b="1" dirty="0">
              <a:solidFill>
                <a:schemeClr val="bg1"/>
              </a:solidFill>
            </a:endParaRPr>
          </a:p>
        </p:txBody>
      </p:sp>
      <p:cxnSp>
        <p:nvCxnSpPr>
          <p:cNvPr id="6" name="Straight Connector 5"/>
          <p:cNvCxnSpPr/>
          <p:nvPr/>
        </p:nvCxnSpPr>
        <p:spPr>
          <a:xfrm>
            <a:off x="410633" y="3606800"/>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322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Hindrances to Following the Lord</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indent="-457200" algn="l">
              <a:buClr>
                <a:schemeClr val="bg1"/>
              </a:buClr>
              <a:buFont typeface="Arial" panose="020B0604020202020204" pitchFamily="34" charset="0"/>
              <a:buChar char="•"/>
            </a:pPr>
            <a:r>
              <a:rPr lang="en-US" sz="2800" b="1" dirty="0" smtClean="0">
                <a:solidFill>
                  <a:schemeClr val="bg1"/>
                </a:solidFill>
              </a:rPr>
              <a:t>Materialism</a:t>
            </a:r>
          </a:p>
          <a:p>
            <a:pPr marL="457200" indent="-457200" algn="l">
              <a:buClr>
                <a:schemeClr val="bg1"/>
              </a:buClr>
              <a:buFont typeface="Arial" panose="020B0604020202020204" pitchFamily="34" charset="0"/>
              <a:buChar char="•"/>
            </a:pPr>
            <a:r>
              <a:rPr lang="en-US" sz="2800" b="1" dirty="0" smtClean="0">
                <a:solidFill>
                  <a:schemeClr val="bg1"/>
                </a:solidFill>
              </a:rPr>
              <a:t>Family Ties</a:t>
            </a:r>
          </a:p>
          <a:p>
            <a:pPr marL="457200" indent="-457200" algn="l">
              <a:buClr>
                <a:schemeClr val="bg1"/>
              </a:buClr>
              <a:buFont typeface="Arial" panose="020B0604020202020204" pitchFamily="34" charset="0"/>
              <a:buChar char="•"/>
            </a:pPr>
            <a:r>
              <a:rPr lang="en-US" sz="2800" b="1" dirty="0" smtClean="0">
                <a:solidFill>
                  <a:schemeClr val="bg1"/>
                </a:solidFill>
              </a:rPr>
              <a:t>Postponing decisions</a:t>
            </a:r>
          </a:p>
          <a:p>
            <a:pPr marL="457200" indent="-457200" algn="l">
              <a:buClr>
                <a:schemeClr val="bg1"/>
              </a:buClr>
              <a:buFont typeface="Arial" panose="020B0604020202020204" pitchFamily="34" charset="0"/>
              <a:buChar char="•"/>
            </a:pPr>
            <a:r>
              <a:rPr lang="en-US" sz="2800" b="1" dirty="0" smtClean="0">
                <a:solidFill>
                  <a:schemeClr val="bg1"/>
                </a:solidFill>
              </a:rPr>
              <a:t>Peer pressure, desire to be accepted</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65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Exo. 23</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a:solidFill>
                  <a:schemeClr val="bg1"/>
                </a:solidFill>
                <a:cs typeface="Arial" panose="020B0604020202020204" pitchFamily="34" charset="0"/>
              </a:rPr>
              <a:t> </a:t>
            </a:r>
            <a:r>
              <a:rPr lang="en-US" b="1" dirty="0" smtClean="0">
                <a:solidFill>
                  <a:schemeClr val="bg1"/>
                </a:solidFill>
                <a:cs typeface="Arial" panose="020B0604020202020204" pitchFamily="34" charset="0"/>
              </a:rPr>
              <a:t> </a:t>
            </a:r>
            <a:r>
              <a:rPr lang="en-US" b="1" dirty="0">
                <a:solidFill>
                  <a:schemeClr val="bg1"/>
                </a:solidFill>
              </a:rPr>
              <a:t> </a:t>
            </a:r>
            <a:r>
              <a:rPr lang="en-US" b="1" dirty="0" smtClean="0">
                <a:solidFill>
                  <a:schemeClr val="bg1"/>
                </a:solidFill>
              </a:rPr>
              <a:t> 2  </a:t>
            </a:r>
            <a:r>
              <a:rPr lang="en-US" b="1" dirty="0">
                <a:solidFill>
                  <a:srgbClr val="FFFF00"/>
                </a:solidFill>
              </a:rPr>
              <a:t>You shall not follow a crowd </a:t>
            </a:r>
            <a:r>
              <a:rPr lang="en-US" b="1" dirty="0">
                <a:solidFill>
                  <a:schemeClr val="bg1"/>
                </a:solidFill>
              </a:rPr>
              <a:t>to do evil; nor shall you testify in a dispute so as to turn aside after many to pervert justice.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0772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Hindrances to Following the Lord</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indent="-457200" algn="l">
              <a:buClr>
                <a:schemeClr val="bg1"/>
              </a:buClr>
              <a:buFont typeface="Arial" panose="020B0604020202020204" pitchFamily="34" charset="0"/>
              <a:buChar char="•"/>
            </a:pPr>
            <a:r>
              <a:rPr lang="en-US" sz="2800" b="1" dirty="0" smtClean="0">
                <a:solidFill>
                  <a:schemeClr val="bg1"/>
                </a:solidFill>
              </a:rPr>
              <a:t>Materialism</a:t>
            </a:r>
          </a:p>
          <a:p>
            <a:pPr marL="457200" indent="-457200" algn="l">
              <a:buClr>
                <a:schemeClr val="bg1"/>
              </a:buClr>
              <a:buFont typeface="Arial" panose="020B0604020202020204" pitchFamily="34" charset="0"/>
              <a:buChar char="•"/>
            </a:pPr>
            <a:r>
              <a:rPr lang="en-US" sz="2800" b="1" dirty="0" smtClean="0">
                <a:solidFill>
                  <a:schemeClr val="bg1"/>
                </a:solidFill>
              </a:rPr>
              <a:t>Family Ties</a:t>
            </a:r>
          </a:p>
          <a:p>
            <a:pPr marL="457200" indent="-457200" algn="l">
              <a:buClr>
                <a:schemeClr val="bg1"/>
              </a:buClr>
              <a:buFont typeface="Arial" panose="020B0604020202020204" pitchFamily="34" charset="0"/>
              <a:buChar char="•"/>
            </a:pPr>
            <a:r>
              <a:rPr lang="en-US" sz="2800" b="1" dirty="0" smtClean="0">
                <a:solidFill>
                  <a:schemeClr val="bg1"/>
                </a:solidFill>
              </a:rPr>
              <a:t>Postponing decisions</a:t>
            </a:r>
          </a:p>
          <a:p>
            <a:pPr marL="457200" indent="-457200" algn="l">
              <a:buClr>
                <a:schemeClr val="bg1"/>
              </a:buClr>
              <a:buFont typeface="Arial" panose="020B0604020202020204" pitchFamily="34" charset="0"/>
              <a:buChar char="•"/>
            </a:pPr>
            <a:r>
              <a:rPr lang="en-US" sz="2800" b="1" dirty="0" smtClean="0">
                <a:solidFill>
                  <a:schemeClr val="bg1"/>
                </a:solidFill>
              </a:rPr>
              <a:t>Peer pressure, desire to be accepted</a:t>
            </a:r>
          </a:p>
          <a:p>
            <a:pPr marL="457200" indent="-457200" algn="l">
              <a:buClr>
                <a:schemeClr val="bg1"/>
              </a:buClr>
              <a:buFont typeface="Arial" panose="020B0604020202020204" pitchFamily="34" charset="0"/>
              <a:buChar char="•"/>
            </a:pPr>
            <a:r>
              <a:rPr lang="en-US" sz="2800" b="1" dirty="0" smtClean="0">
                <a:solidFill>
                  <a:schemeClr val="bg1"/>
                </a:solidFill>
              </a:rPr>
              <a:t>Attraction to “another Jesus”</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22017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Deut. 12</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a:solidFill>
                  <a:schemeClr val="bg1"/>
                </a:solidFill>
              </a:rPr>
              <a:t> </a:t>
            </a:r>
            <a:r>
              <a:rPr lang="en-US" b="1" dirty="0" smtClean="0">
                <a:solidFill>
                  <a:schemeClr val="bg1"/>
                </a:solidFill>
              </a:rPr>
              <a:t> 30  </a:t>
            </a:r>
            <a:r>
              <a:rPr lang="en-US" b="1" dirty="0">
                <a:solidFill>
                  <a:srgbClr val="FFFF00"/>
                </a:solidFill>
              </a:rPr>
              <a:t>take heed </a:t>
            </a:r>
            <a:r>
              <a:rPr lang="en-US" b="1" dirty="0">
                <a:solidFill>
                  <a:schemeClr val="bg1"/>
                </a:solidFill>
              </a:rPr>
              <a:t>to yourself that you are not </a:t>
            </a:r>
            <a:r>
              <a:rPr lang="en-US" b="1" dirty="0">
                <a:solidFill>
                  <a:srgbClr val="FFFF00"/>
                </a:solidFill>
              </a:rPr>
              <a:t>ensnared</a:t>
            </a:r>
            <a:r>
              <a:rPr lang="en-US" b="1" dirty="0">
                <a:solidFill>
                  <a:schemeClr val="bg1"/>
                </a:solidFill>
              </a:rPr>
              <a:t> to </a:t>
            </a:r>
            <a:r>
              <a:rPr lang="en-US" b="1" dirty="0">
                <a:solidFill>
                  <a:srgbClr val="FFFF00"/>
                </a:solidFill>
              </a:rPr>
              <a:t>follow them</a:t>
            </a:r>
            <a:r>
              <a:rPr lang="en-US" b="1" dirty="0">
                <a:solidFill>
                  <a:schemeClr val="bg1"/>
                </a:solidFill>
              </a:rPr>
              <a:t>, after they are destroyed from before you, and that you do not inquire after their gods, saying, 'How did these nations serve their gods? I also will do likewise</a:t>
            </a:r>
            <a:r>
              <a:rPr lang="en-US" b="1" dirty="0" smtClean="0">
                <a:solidFill>
                  <a:schemeClr val="bg1"/>
                </a:solidFill>
              </a:rPr>
              <a:t>. </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5309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Deut. 18</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a:solidFill>
                  <a:schemeClr val="bg1"/>
                </a:solidFill>
              </a:rPr>
              <a:t> </a:t>
            </a:r>
            <a:r>
              <a:rPr lang="en-US" b="1" dirty="0" smtClean="0">
                <a:solidFill>
                  <a:schemeClr val="bg1"/>
                </a:solidFill>
              </a:rPr>
              <a:t> 9  When you come into the land </a:t>
            </a:r>
            <a:r>
              <a:rPr lang="en-US" b="1" dirty="0">
                <a:solidFill>
                  <a:schemeClr val="bg1"/>
                </a:solidFill>
              </a:rPr>
              <a:t>which the LORD your God is giving you, </a:t>
            </a:r>
            <a:r>
              <a:rPr lang="en-US" b="1" dirty="0" smtClean="0">
                <a:solidFill>
                  <a:srgbClr val="FFFF00"/>
                </a:solidFill>
              </a:rPr>
              <a:t>you shall not learn to follow </a:t>
            </a:r>
            <a:r>
              <a:rPr lang="en-US" b="1" dirty="0">
                <a:solidFill>
                  <a:schemeClr val="bg1"/>
                </a:solidFill>
              </a:rPr>
              <a:t>the abominations of those nations.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6241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Hindrances to Following the Lord</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indent="-457200" algn="l">
              <a:buClr>
                <a:schemeClr val="bg1"/>
              </a:buClr>
              <a:buFont typeface="Arial" panose="020B0604020202020204" pitchFamily="34" charset="0"/>
              <a:buChar char="•"/>
            </a:pPr>
            <a:r>
              <a:rPr lang="en-US" sz="2800" b="1" dirty="0" smtClean="0">
                <a:solidFill>
                  <a:schemeClr val="bg1"/>
                </a:solidFill>
              </a:rPr>
              <a:t>Materialism</a:t>
            </a:r>
          </a:p>
          <a:p>
            <a:pPr marL="457200" indent="-457200" algn="l">
              <a:buClr>
                <a:schemeClr val="bg1"/>
              </a:buClr>
              <a:buFont typeface="Arial" panose="020B0604020202020204" pitchFamily="34" charset="0"/>
              <a:buChar char="•"/>
            </a:pPr>
            <a:r>
              <a:rPr lang="en-US" sz="2800" b="1" dirty="0" smtClean="0">
                <a:solidFill>
                  <a:schemeClr val="bg1"/>
                </a:solidFill>
              </a:rPr>
              <a:t>Family Ties</a:t>
            </a:r>
          </a:p>
          <a:p>
            <a:pPr marL="457200" indent="-457200" algn="l">
              <a:buClr>
                <a:schemeClr val="bg1"/>
              </a:buClr>
              <a:buFont typeface="Arial" panose="020B0604020202020204" pitchFamily="34" charset="0"/>
              <a:buChar char="•"/>
            </a:pPr>
            <a:r>
              <a:rPr lang="en-US" sz="2800" b="1" dirty="0" smtClean="0">
                <a:solidFill>
                  <a:schemeClr val="bg1"/>
                </a:solidFill>
              </a:rPr>
              <a:t>Postponing decisions</a:t>
            </a:r>
          </a:p>
          <a:p>
            <a:pPr marL="457200" indent="-457200" algn="l">
              <a:buClr>
                <a:schemeClr val="bg1"/>
              </a:buClr>
              <a:buFont typeface="Arial" panose="020B0604020202020204" pitchFamily="34" charset="0"/>
              <a:buChar char="•"/>
            </a:pPr>
            <a:r>
              <a:rPr lang="en-US" sz="2800" b="1" dirty="0" smtClean="0">
                <a:solidFill>
                  <a:schemeClr val="bg1"/>
                </a:solidFill>
              </a:rPr>
              <a:t>Peer pressure, desire to be accepted</a:t>
            </a:r>
          </a:p>
          <a:p>
            <a:pPr marL="457200" indent="-457200" algn="l">
              <a:buClr>
                <a:schemeClr val="bg1"/>
              </a:buClr>
              <a:buFont typeface="Arial" panose="020B0604020202020204" pitchFamily="34" charset="0"/>
              <a:buChar char="•"/>
            </a:pPr>
            <a:r>
              <a:rPr lang="en-US" sz="2800" b="1" dirty="0" smtClean="0">
                <a:solidFill>
                  <a:schemeClr val="bg1"/>
                </a:solidFill>
              </a:rPr>
              <a:t>Attraction to “another Jesus”</a:t>
            </a:r>
          </a:p>
          <a:p>
            <a:pPr marL="457200" indent="-457200" algn="l">
              <a:buClr>
                <a:schemeClr val="bg1"/>
              </a:buClr>
              <a:buFont typeface="Arial" panose="020B0604020202020204" pitchFamily="34" charset="0"/>
              <a:buChar char="•"/>
            </a:pPr>
            <a:r>
              <a:rPr lang="en-US" sz="2800" b="1" dirty="0" smtClean="0">
                <a:solidFill>
                  <a:schemeClr val="bg1"/>
                </a:solidFill>
              </a:rPr>
              <a:t>Elevation of personal wisdom</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3887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Deut. 29</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smtClean="0">
                <a:solidFill>
                  <a:schemeClr val="bg1"/>
                </a:solidFill>
              </a:rPr>
              <a:t>   19  </a:t>
            </a:r>
            <a:r>
              <a:rPr lang="en-US" b="1" dirty="0">
                <a:solidFill>
                  <a:schemeClr val="bg1"/>
                </a:solidFill>
              </a:rPr>
              <a:t>and so it may not happen, when he hears the words of this curse, that he blesses himself in his heart, saying, 'I shall have peace, even though </a:t>
            </a:r>
            <a:r>
              <a:rPr lang="en-US" b="1" dirty="0" smtClean="0">
                <a:solidFill>
                  <a:srgbClr val="FFFF00"/>
                </a:solidFill>
              </a:rPr>
              <a:t>I follow the dictates of </a:t>
            </a:r>
            <a:r>
              <a:rPr lang="en-US" b="1" dirty="0">
                <a:solidFill>
                  <a:srgbClr val="FFFF00"/>
                </a:solidFill>
              </a:rPr>
              <a:t>my </a:t>
            </a:r>
            <a:r>
              <a:rPr lang="en-US" b="1" dirty="0" smtClean="0">
                <a:solidFill>
                  <a:srgbClr val="FFFF00"/>
                </a:solidFill>
              </a:rPr>
              <a:t>heart</a:t>
            </a:r>
            <a:r>
              <a:rPr lang="en-US" b="1" dirty="0">
                <a:solidFill>
                  <a:schemeClr val="bg1"/>
                </a:solidFill>
              </a:rPr>
              <a:t>'—as though the drunkard could be included with the sober.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86048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4123" y="256343"/>
            <a:ext cx="4929907" cy="3569933"/>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4990" y="3052809"/>
            <a:ext cx="4929907" cy="3569933"/>
          </a:xfrm>
          <a:prstGeom prst="rect">
            <a:avLst/>
          </a:prstGeom>
        </p:spPr>
      </p:pic>
    </p:spTree>
    <p:extLst>
      <p:ext uri="{BB962C8B-B14F-4D97-AF65-F5344CB8AC3E}">
        <p14:creationId xmlns:p14="http://schemas.microsoft.com/office/powerpoint/2010/main" val="3408781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fontScale="90000"/>
          </a:bodyPr>
          <a:lstStyle/>
          <a:p>
            <a:r>
              <a:rPr lang="en-US" sz="3400" b="1" dirty="0" smtClean="0">
                <a:solidFill>
                  <a:srgbClr val="A0ECFE"/>
                </a:solidFill>
                <a:latin typeface="Lucida Calligraphy" panose="03010101010101010101" pitchFamily="66" charset="0"/>
              </a:rPr>
              <a:t>PBL Opportunities to Follow the Lord</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indent="-457200" algn="l">
              <a:buClr>
                <a:schemeClr val="bg1"/>
              </a:buClr>
              <a:buFont typeface="Arial" panose="020B0604020202020204" pitchFamily="34" charset="0"/>
              <a:buChar char="•"/>
            </a:pPr>
            <a:r>
              <a:rPr lang="en-US" sz="2800" b="1" dirty="0" smtClean="0">
                <a:solidFill>
                  <a:schemeClr val="bg1"/>
                </a:solidFill>
              </a:rPr>
              <a:t>Anyone can help prepare</a:t>
            </a:r>
          </a:p>
          <a:p>
            <a:pPr marL="457200" indent="-457200" algn="l">
              <a:buClr>
                <a:schemeClr val="bg1"/>
              </a:buClr>
              <a:buFont typeface="Arial" panose="020B0604020202020204" pitchFamily="34" charset="0"/>
              <a:buChar char="•"/>
            </a:pPr>
            <a:r>
              <a:rPr lang="en-US" sz="2800" b="1" dirty="0" smtClean="0">
                <a:solidFill>
                  <a:schemeClr val="bg1"/>
                </a:solidFill>
              </a:rPr>
              <a:t>Anyone can invite, “Come and see”</a:t>
            </a:r>
          </a:p>
          <a:p>
            <a:pPr marL="457200" indent="-457200" algn="l">
              <a:buClr>
                <a:schemeClr val="bg1"/>
              </a:buClr>
              <a:buFont typeface="Arial" panose="020B0604020202020204" pitchFamily="34" charset="0"/>
              <a:buChar char="•"/>
            </a:pPr>
            <a:r>
              <a:rPr lang="en-US" sz="2800" b="1" dirty="0" smtClean="0">
                <a:solidFill>
                  <a:schemeClr val="bg1"/>
                </a:solidFill>
              </a:rPr>
              <a:t>Anyone can welcome, “Glad you are here today”</a:t>
            </a:r>
          </a:p>
          <a:p>
            <a:pPr marL="457200" indent="-457200" algn="l">
              <a:buClr>
                <a:schemeClr val="bg1"/>
              </a:buClr>
              <a:buFont typeface="Arial" panose="020B0604020202020204" pitchFamily="34" charset="0"/>
              <a:buChar char="•"/>
            </a:pPr>
            <a:r>
              <a:rPr lang="en-US" sz="2800" b="1" dirty="0" smtClean="0">
                <a:solidFill>
                  <a:schemeClr val="bg1"/>
                </a:solidFill>
              </a:rPr>
              <a:t>Anyone can say, “You take the best seat”</a:t>
            </a:r>
          </a:p>
          <a:p>
            <a:pPr marL="457200" indent="-457200" algn="l">
              <a:buClr>
                <a:schemeClr val="bg1"/>
              </a:buClr>
              <a:buFont typeface="Arial" panose="020B0604020202020204" pitchFamily="34" charset="0"/>
              <a:buChar char="•"/>
            </a:pPr>
            <a:r>
              <a:rPr lang="en-US" sz="2800" b="1" dirty="0" smtClean="0">
                <a:solidFill>
                  <a:schemeClr val="bg1"/>
                </a:solidFill>
              </a:rPr>
              <a:t>Anyone can hand to another, “Read &amp; let me know”</a:t>
            </a:r>
          </a:p>
          <a:p>
            <a:pPr marL="457200" indent="-457200" algn="l">
              <a:buClr>
                <a:schemeClr val="bg1"/>
              </a:buClr>
              <a:buFont typeface="Arial" panose="020B0604020202020204" pitchFamily="34" charset="0"/>
              <a:buChar char="•"/>
            </a:pPr>
            <a:r>
              <a:rPr lang="en-US" sz="2800" b="1" dirty="0" smtClean="0">
                <a:solidFill>
                  <a:schemeClr val="bg1"/>
                </a:solidFill>
              </a:rPr>
              <a:t>Anyone can be a “sower,” not a “soil inspector”</a:t>
            </a:r>
          </a:p>
          <a:p>
            <a:pPr marL="457200" indent="-457200" algn="l">
              <a:buClr>
                <a:schemeClr val="bg1"/>
              </a:buClr>
              <a:buFont typeface="Arial" panose="020B0604020202020204" pitchFamily="34" charset="0"/>
              <a:buChar char="•"/>
            </a:pPr>
            <a:r>
              <a:rPr lang="en-US" sz="2800" b="1" dirty="0" smtClean="0">
                <a:solidFill>
                  <a:schemeClr val="bg1"/>
                </a:solidFill>
              </a:rPr>
              <a:t>Your name is ANYONE!</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24633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fontScale="90000"/>
          </a:bodyPr>
          <a:lstStyle/>
          <a:p>
            <a:r>
              <a:rPr lang="en-US" sz="3400" b="1" dirty="0" smtClean="0">
                <a:solidFill>
                  <a:srgbClr val="A0ECFE"/>
                </a:solidFill>
                <a:latin typeface="Lucida Calligraphy" panose="03010101010101010101" pitchFamily="66" charset="0"/>
              </a:rPr>
              <a:t>Josiah’s Decision to Follow </a:t>
            </a:r>
            <a:r>
              <a:rPr lang="en-US" sz="3400" b="1" dirty="0">
                <a:solidFill>
                  <a:srgbClr val="A0ECFE"/>
                </a:solidFill>
                <a:latin typeface="Lucida Calligraphy" panose="03010101010101010101" pitchFamily="66" charset="0"/>
              </a:rPr>
              <a:t>2</a:t>
            </a:r>
            <a:r>
              <a:rPr lang="en-US" sz="3400" b="1" dirty="0" smtClean="0">
                <a:solidFill>
                  <a:srgbClr val="A0ECFE"/>
                </a:solidFill>
                <a:latin typeface="Lucida Calligraphy" panose="03010101010101010101" pitchFamily="66" charset="0"/>
              </a:rPr>
              <a:t> Kings 23</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smtClean="0">
                <a:solidFill>
                  <a:schemeClr val="bg1"/>
                </a:solidFill>
              </a:rPr>
              <a:t>   2  </a:t>
            </a:r>
            <a:r>
              <a:rPr lang="en-US" b="1" dirty="0">
                <a:solidFill>
                  <a:schemeClr val="bg1"/>
                </a:solidFill>
              </a:rPr>
              <a:t>The king went up to the house of the LORD with all the men of Judah, and with him all the inhabitants of Jerusalem—the priests and the prophets and all the people, both small and great. And he read in their hearing all the words of the Book of the Covenant which had been found in the house of the LORD. </a:t>
            </a:r>
          </a:p>
          <a:p>
            <a:pPr algn="just"/>
            <a:r>
              <a:rPr lang="en-US" b="1" dirty="0" smtClean="0">
                <a:solidFill>
                  <a:schemeClr val="bg1"/>
                </a:solidFill>
              </a:rPr>
              <a:t>   3  </a:t>
            </a:r>
            <a:r>
              <a:rPr lang="en-US" b="1" dirty="0">
                <a:solidFill>
                  <a:schemeClr val="bg1"/>
                </a:solidFill>
              </a:rPr>
              <a:t>Then the king stood by a pillar and made a covenant before the LORD, to </a:t>
            </a:r>
            <a:r>
              <a:rPr lang="en-US" b="1" dirty="0">
                <a:solidFill>
                  <a:srgbClr val="FFFF00"/>
                </a:solidFill>
              </a:rPr>
              <a:t>follow the LORD </a:t>
            </a:r>
            <a:r>
              <a:rPr lang="en-US" b="1" dirty="0">
                <a:solidFill>
                  <a:schemeClr val="bg1"/>
                </a:solidFill>
              </a:rPr>
              <a:t>and </a:t>
            </a:r>
            <a:r>
              <a:rPr lang="en-US" b="1" dirty="0">
                <a:solidFill>
                  <a:srgbClr val="FFFF00"/>
                </a:solidFill>
              </a:rPr>
              <a:t>to keep His commandments and His testimonies and His statutes</a:t>
            </a:r>
            <a:r>
              <a:rPr lang="en-US" b="1" dirty="0">
                <a:solidFill>
                  <a:schemeClr val="bg1"/>
                </a:solidFill>
              </a:rPr>
              <a:t>, with </a:t>
            </a:r>
            <a:r>
              <a:rPr lang="en-US" b="1" dirty="0">
                <a:solidFill>
                  <a:srgbClr val="FFFF00"/>
                </a:solidFill>
              </a:rPr>
              <a:t>all</a:t>
            </a:r>
            <a:r>
              <a:rPr lang="en-US" b="1" dirty="0">
                <a:solidFill>
                  <a:schemeClr val="bg1"/>
                </a:solidFill>
              </a:rPr>
              <a:t> his heart and </a:t>
            </a:r>
            <a:r>
              <a:rPr lang="en-US" b="1" dirty="0">
                <a:solidFill>
                  <a:srgbClr val="FFFF00"/>
                </a:solidFill>
              </a:rPr>
              <a:t>all</a:t>
            </a:r>
            <a:r>
              <a:rPr lang="en-US" b="1" dirty="0">
                <a:solidFill>
                  <a:schemeClr val="bg1"/>
                </a:solidFill>
              </a:rPr>
              <a:t> his soul, to perform the words of this covenant that were written in this book. And all the people took a stand for the covenant. </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2858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Luke 9</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a:solidFill>
                  <a:schemeClr val="bg1"/>
                </a:solidFill>
                <a:cs typeface="Arial" panose="020B0604020202020204" pitchFamily="34" charset="0"/>
              </a:rPr>
              <a:t> </a:t>
            </a:r>
            <a:r>
              <a:rPr lang="en-US" b="1" dirty="0" smtClean="0">
                <a:solidFill>
                  <a:schemeClr val="bg1"/>
                </a:solidFill>
                <a:cs typeface="Arial" panose="020B0604020202020204" pitchFamily="34" charset="0"/>
              </a:rPr>
              <a:t> </a:t>
            </a:r>
            <a:r>
              <a:rPr lang="en-US" b="1" dirty="0" smtClean="0">
                <a:solidFill>
                  <a:schemeClr val="bg1"/>
                </a:solidFill>
              </a:rPr>
              <a:t>57  </a:t>
            </a:r>
            <a:r>
              <a:rPr lang="en-US" b="1" dirty="0">
                <a:solidFill>
                  <a:schemeClr val="bg1"/>
                </a:solidFill>
              </a:rPr>
              <a:t>Now it happened as they journeyed on the road, that someone said to Him, "Lord, I will follow You wherever You go." </a:t>
            </a:r>
          </a:p>
          <a:p>
            <a:pPr algn="just"/>
            <a:r>
              <a:rPr lang="en-US" b="1" dirty="0" smtClean="0">
                <a:solidFill>
                  <a:schemeClr val="bg1"/>
                </a:solidFill>
              </a:rPr>
              <a:t>  58  </a:t>
            </a:r>
            <a:r>
              <a:rPr lang="en-US" b="1" dirty="0">
                <a:solidFill>
                  <a:schemeClr val="bg1"/>
                </a:solidFill>
              </a:rPr>
              <a:t>And Jesus said to him, "Foxes have holes and birds of the air have nests, but the Son of Man has nowhere to lay His head." </a:t>
            </a:r>
          </a:p>
          <a:p>
            <a:pPr algn="just"/>
            <a:r>
              <a:rPr lang="en-US" b="1" dirty="0" smtClean="0">
                <a:solidFill>
                  <a:schemeClr val="bg1"/>
                </a:solidFill>
              </a:rPr>
              <a:t>  59  </a:t>
            </a:r>
            <a:r>
              <a:rPr lang="en-US" b="1" dirty="0">
                <a:solidFill>
                  <a:schemeClr val="bg1"/>
                </a:solidFill>
              </a:rPr>
              <a:t>Then He said to another, "Follow Me." But he said, "Lord, let me first go and bury my father." </a:t>
            </a:r>
          </a:p>
          <a:p>
            <a:pPr algn="just"/>
            <a:r>
              <a:rPr lang="en-US" b="1" dirty="0" smtClean="0">
                <a:solidFill>
                  <a:schemeClr val="bg1"/>
                </a:solidFill>
              </a:rPr>
              <a:t>  60  </a:t>
            </a:r>
            <a:r>
              <a:rPr lang="en-US" b="1" dirty="0">
                <a:solidFill>
                  <a:schemeClr val="bg1"/>
                </a:solidFill>
              </a:rPr>
              <a:t>Jesus said to him, "Let the dead bury their own dead, but you go and preach the kingdom of God." </a:t>
            </a:r>
          </a:p>
          <a:p>
            <a:pPr algn="l"/>
            <a:r>
              <a:rPr lang="en-US" b="1" dirty="0" smtClean="0">
                <a:solidFill>
                  <a:schemeClr val="bg1"/>
                </a:solidFill>
              </a:rPr>
              <a:t>  61  </a:t>
            </a:r>
            <a:r>
              <a:rPr lang="en-US" b="1" dirty="0">
                <a:solidFill>
                  <a:schemeClr val="bg1"/>
                </a:solidFill>
              </a:rPr>
              <a:t>And another also said, "Lord, I will follow You, but let me first go and bid them farewell who are at my house." </a:t>
            </a:r>
          </a:p>
          <a:p>
            <a:pPr algn="just"/>
            <a:r>
              <a:rPr lang="en-US" b="1" dirty="0" smtClean="0">
                <a:solidFill>
                  <a:schemeClr val="bg1"/>
                </a:solidFill>
              </a:rPr>
              <a:t>  62  </a:t>
            </a:r>
            <a:r>
              <a:rPr lang="en-US" b="1" dirty="0">
                <a:solidFill>
                  <a:schemeClr val="bg1"/>
                </a:solidFill>
              </a:rPr>
              <a:t>But Jesus said to him, "No one, having put his hand to the plow, and looking back, is fit for the kingdom of God." </a:t>
            </a:r>
          </a:p>
          <a:p>
            <a:pPr lvl="0" algn="just" eaLnBrk="0" fontAlgn="base" hangingPunct="0">
              <a:lnSpc>
                <a:spcPct val="100000"/>
              </a:lnSpc>
              <a:spcBef>
                <a:spcPct val="0"/>
              </a:spcBef>
              <a:spcAft>
                <a:spcPct val="0"/>
              </a:spcAft>
            </a:pPr>
            <a:r>
              <a:rPr lang="en-US" altLang="en-US" b="1" dirty="0" smtClean="0">
                <a:solidFill>
                  <a:schemeClr val="bg1"/>
                </a:solidFill>
                <a:cs typeface="Arial" panose="020B0604020202020204" pitchFamily="34" charset="0"/>
              </a:rPr>
              <a:t> </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36199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Good Shepherd &amp; His Sheep John 10</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smtClean="0">
                <a:solidFill>
                  <a:schemeClr val="bg1"/>
                </a:solidFill>
              </a:rPr>
              <a:t>    4  </a:t>
            </a:r>
            <a:r>
              <a:rPr lang="en-US" b="1" dirty="0">
                <a:solidFill>
                  <a:schemeClr val="bg1"/>
                </a:solidFill>
              </a:rPr>
              <a:t>And when he brings out his own sheep, he goes before them; and </a:t>
            </a:r>
            <a:r>
              <a:rPr lang="en-US" b="1" dirty="0">
                <a:solidFill>
                  <a:srgbClr val="FFFF00"/>
                </a:solidFill>
              </a:rPr>
              <a:t>the sheep follow him</a:t>
            </a:r>
            <a:r>
              <a:rPr lang="en-US" b="1" dirty="0">
                <a:solidFill>
                  <a:schemeClr val="bg1"/>
                </a:solidFill>
              </a:rPr>
              <a:t>, for they know his voice. </a:t>
            </a:r>
          </a:p>
          <a:p>
            <a:pPr algn="just"/>
            <a:r>
              <a:rPr lang="en-US" b="1" dirty="0" smtClean="0">
                <a:solidFill>
                  <a:schemeClr val="bg1"/>
                </a:solidFill>
              </a:rPr>
              <a:t>    5  </a:t>
            </a:r>
            <a:r>
              <a:rPr lang="en-US" b="1" dirty="0">
                <a:solidFill>
                  <a:schemeClr val="bg1"/>
                </a:solidFill>
              </a:rPr>
              <a:t>Yet they </a:t>
            </a:r>
            <a:r>
              <a:rPr lang="en-US" b="1" dirty="0">
                <a:solidFill>
                  <a:srgbClr val="FFFF00"/>
                </a:solidFill>
              </a:rPr>
              <a:t>will by no means follow a stranger</a:t>
            </a:r>
            <a:r>
              <a:rPr lang="en-US" b="1" dirty="0">
                <a:solidFill>
                  <a:schemeClr val="bg1"/>
                </a:solidFill>
              </a:rPr>
              <a:t>, but will flee from him, for they do not know the voice of strangers." </a:t>
            </a:r>
          </a:p>
          <a:p>
            <a:pPr algn="just"/>
            <a:r>
              <a:rPr lang="en-US" b="1" dirty="0" smtClean="0">
                <a:solidFill>
                  <a:schemeClr val="bg1"/>
                </a:solidFill>
              </a:rPr>
              <a:t>    27  </a:t>
            </a:r>
            <a:r>
              <a:rPr lang="en-US" b="1" dirty="0">
                <a:solidFill>
                  <a:srgbClr val="FFFF00"/>
                </a:solidFill>
              </a:rPr>
              <a:t>My sheep </a:t>
            </a:r>
            <a:r>
              <a:rPr lang="en-US" b="1" dirty="0">
                <a:solidFill>
                  <a:schemeClr val="bg1"/>
                </a:solidFill>
              </a:rPr>
              <a:t>hear My voice, and I know them, and they </a:t>
            </a:r>
            <a:r>
              <a:rPr lang="en-US" b="1" dirty="0">
                <a:solidFill>
                  <a:srgbClr val="FFFF00"/>
                </a:solidFill>
              </a:rPr>
              <a:t>follow </a:t>
            </a:r>
            <a:r>
              <a:rPr lang="en-US" b="1" dirty="0" smtClean="0">
                <a:solidFill>
                  <a:srgbClr val="FFFF00"/>
                </a:solidFill>
              </a:rPr>
              <a:t>Me</a:t>
            </a:r>
            <a:r>
              <a:rPr lang="en-US" b="1" dirty="0" smtClean="0">
                <a:solidFill>
                  <a:schemeClr val="bg1"/>
                </a:solidFill>
              </a:rPr>
              <a:t>. </a:t>
            </a:r>
            <a:endParaRPr lang="en-US" b="1" dirty="0">
              <a:solidFill>
                <a:schemeClr val="bg1"/>
              </a:solidFill>
            </a:endParaRPr>
          </a:p>
        </p:txBody>
      </p:sp>
      <p:cxnSp>
        <p:nvCxnSpPr>
          <p:cNvPr id="6" name="Straight Connector 5"/>
          <p:cNvCxnSpPr/>
          <p:nvPr/>
        </p:nvCxnSpPr>
        <p:spPr>
          <a:xfrm>
            <a:off x="330199" y="1416836"/>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2901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Offering Yourself Unto the Lord</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algn="l">
              <a:lnSpc>
                <a:spcPct val="150000"/>
              </a:lnSpc>
              <a:spcBef>
                <a:spcPts val="200"/>
              </a:spcBef>
              <a:buFont typeface="Arial" panose="020B0604020202020204" pitchFamily="34" charset="0"/>
              <a:buChar char="•"/>
            </a:pPr>
            <a:r>
              <a:rPr lang="en-US" altLang="en-US" sz="3000" b="1" dirty="0" smtClean="0">
                <a:solidFill>
                  <a:schemeClr val="bg1"/>
                </a:solidFill>
              </a:rPr>
              <a:t>  Believe</a:t>
            </a:r>
            <a:r>
              <a:rPr lang="en-US" altLang="en-US" sz="3000" b="1" dirty="0">
                <a:solidFill>
                  <a:schemeClr val="bg1"/>
                </a:solidFill>
              </a:rPr>
              <a:t>				</a:t>
            </a:r>
            <a:r>
              <a:rPr lang="en-US" altLang="en-US" sz="3000" b="1" dirty="0" smtClean="0">
                <a:solidFill>
                  <a:schemeClr val="bg1"/>
                </a:solidFill>
              </a:rPr>
              <a:t>Mark 16:16</a:t>
            </a:r>
          </a:p>
          <a:p>
            <a:pPr lvl="1" algn="l">
              <a:lnSpc>
                <a:spcPct val="150000"/>
              </a:lnSpc>
              <a:spcBef>
                <a:spcPts val="200"/>
              </a:spcBef>
              <a:buFontTx/>
              <a:buChar char="•"/>
            </a:pPr>
            <a:r>
              <a:rPr lang="en-US" altLang="en-US" sz="3000" b="1" dirty="0" smtClean="0">
                <a:solidFill>
                  <a:schemeClr val="bg1"/>
                </a:solidFill>
              </a:rPr>
              <a:t>  Repent</a:t>
            </a:r>
            <a:r>
              <a:rPr lang="en-US" altLang="en-US" sz="3000" b="1" dirty="0">
                <a:solidFill>
                  <a:schemeClr val="bg1"/>
                </a:solidFill>
              </a:rPr>
              <a:t>				</a:t>
            </a:r>
            <a:r>
              <a:rPr lang="en-US" altLang="en-US" sz="3000" b="1" dirty="0" smtClean="0">
                <a:solidFill>
                  <a:schemeClr val="bg1"/>
                </a:solidFill>
              </a:rPr>
              <a:t>Luke 13:3</a:t>
            </a:r>
            <a:endParaRPr lang="en-US" altLang="en-US" sz="3000" b="1" dirty="0">
              <a:solidFill>
                <a:schemeClr val="bg1"/>
              </a:solidFill>
            </a:endParaRPr>
          </a:p>
          <a:p>
            <a:pPr lvl="1" algn="l">
              <a:lnSpc>
                <a:spcPct val="150000"/>
              </a:lnSpc>
              <a:spcBef>
                <a:spcPts val="200"/>
              </a:spcBef>
              <a:buFontTx/>
              <a:buChar char="•"/>
            </a:pPr>
            <a:r>
              <a:rPr lang="en-US" altLang="en-US" sz="3000" b="1" dirty="0">
                <a:solidFill>
                  <a:schemeClr val="bg1"/>
                </a:solidFill>
              </a:rPr>
              <a:t>  Confess Faith			Rom. </a:t>
            </a:r>
            <a:r>
              <a:rPr lang="en-US" altLang="en-US" sz="3000" b="1" dirty="0" smtClean="0">
                <a:solidFill>
                  <a:schemeClr val="bg1"/>
                </a:solidFill>
              </a:rPr>
              <a:t>10:9, 10</a:t>
            </a:r>
          </a:p>
          <a:p>
            <a:pPr lvl="1" algn="l">
              <a:lnSpc>
                <a:spcPct val="150000"/>
              </a:lnSpc>
              <a:spcBef>
                <a:spcPts val="200"/>
              </a:spcBef>
              <a:buFontTx/>
              <a:buChar char="•"/>
            </a:pPr>
            <a:r>
              <a:rPr lang="en-US" altLang="en-US" sz="3000" b="1" dirty="0" smtClean="0">
                <a:solidFill>
                  <a:schemeClr val="bg1"/>
                </a:solidFill>
              </a:rPr>
              <a:t>  Be </a:t>
            </a:r>
            <a:r>
              <a:rPr lang="en-US" altLang="en-US" sz="3000" b="1" dirty="0">
                <a:solidFill>
                  <a:schemeClr val="bg1"/>
                </a:solidFill>
              </a:rPr>
              <a:t>Baptized </a:t>
            </a:r>
            <a:r>
              <a:rPr lang="en-US" altLang="en-US" sz="3000" b="1" dirty="0" smtClean="0">
                <a:solidFill>
                  <a:schemeClr val="bg1"/>
                </a:solidFill>
              </a:rPr>
              <a:t>Into </a:t>
            </a:r>
            <a:r>
              <a:rPr lang="en-US" altLang="en-US" sz="3000" b="1" dirty="0">
                <a:solidFill>
                  <a:schemeClr val="bg1"/>
                </a:solidFill>
              </a:rPr>
              <a:t>Him	</a:t>
            </a:r>
            <a:r>
              <a:rPr lang="en-US" altLang="en-US" sz="3000" b="1" dirty="0" smtClean="0">
                <a:solidFill>
                  <a:schemeClr val="bg1"/>
                </a:solidFill>
              </a:rPr>
              <a:t>	Gal</a:t>
            </a:r>
            <a:r>
              <a:rPr lang="en-US" altLang="en-US" sz="3000" b="1" dirty="0">
                <a:solidFill>
                  <a:schemeClr val="bg1"/>
                </a:solidFill>
              </a:rPr>
              <a:t>. </a:t>
            </a:r>
            <a:r>
              <a:rPr lang="en-US" altLang="en-US" sz="3000" b="1" dirty="0" smtClean="0">
                <a:solidFill>
                  <a:schemeClr val="bg1"/>
                </a:solidFill>
              </a:rPr>
              <a:t>3:27</a:t>
            </a:r>
          </a:p>
          <a:p>
            <a:pPr lvl="1" indent="-457200">
              <a:lnSpc>
                <a:spcPct val="150000"/>
              </a:lnSpc>
              <a:spcBef>
                <a:spcPts val="200"/>
              </a:spcBef>
            </a:pPr>
            <a:r>
              <a:rPr lang="en-US" altLang="en-US" sz="3200" b="1" dirty="0" smtClean="0">
                <a:solidFill>
                  <a:srgbClr val="A0ECFE"/>
                </a:solidFill>
              </a:rPr>
              <a:t>Added </a:t>
            </a:r>
            <a:r>
              <a:rPr lang="en-US" altLang="en-US" sz="3200" b="1" dirty="0">
                <a:solidFill>
                  <a:srgbClr val="A0ECFE"/>
                </a:solidFill>
              </a:rPr>
              <a:t>to His church, His body, His kingdom</a:t>
            </a:r>
          </a:p>
          <a:p>
            <a:pPr lvl="1" algn="l">
              <a:lnSpc>
                <a:spcPct val="150000"/>
              </a:lnSpc>
              <a:spcBef>
                <a:spcPts val="200"/>
              </a:spcBef>
              <a:buFontTx/>
              <a:buChar char="•"/>
            </a:pPr>
            <a:r>
              <a:rPr lang="en-US" altLang="en-US" sz="3000" b="1" dirty="0">
                <a:solidFill>
                  <a:schemeClr val="bg1"/>
                </a:solidFill>
              </a:rPr>
              <a:t>  Be Faithful			</a:t>
            </a:r>
            <a:r>
              <a:rPr lang="en-US" altLang="en-US" sz="3000" b="1" dirty="0" smtClean="0">
                <a:solidFill>
                  <a:schemeClr val="bg1"/>
                </a:solidFill>
              </a:rPr>
              <a:t>	Rev</a:t>
            </a:r>
            <a:r>
              <a:rPr lang="en-US" altLang="en-US" sz="3000" b="1" dirty="0">
                <a:solidFill>
                  <a:schemeClr val="bg1"/>
                </a:solidFill>
              </a:rPr>
              <a:t>. 2:10</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07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Examples of Following the Lord</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indent="-457200" algn="l">
              <a:buClr>
                <a:schemeClr val="bg1"/>
              </a:buClr>
              <a:buFont typeface="Arial" panose="020B0604020202020204" pitchFamily="34" charset="0"/>
              <a:buChar char="•"/>
            </a:pPr>
            <a:r>
              <a:rPr lang="en-US" sz="2800" b="1" dirty="0" smtClean="0">
                <a:solidFill>
                  <a:schemeClr val="bg1"/>
                </a:solidFill>
              </a:rPr>
              <a:t>The fishermen—Mark 1:17</a:t>
            </a:r>
          </a:p>
          <a:p>
            <a:pPr marL="457200" indent="-457200" algn="l">
              <a:buClr>
                <a:schemeClr val="bg1"/>
              </a:buClr>
              <a:buFont typeface="Arial" panose="020B0604020202020204" pitchFamily="34" charset="0"/>
              <a:buChar char="•"/>
            </a:pPr>
            <a:r>
              <a:rPr lang="en-US" sz="2800" b="1" dirty="0" smtClean="0">
                <a:solidFill>
                  <a:schemeClr val="bg1"/>
                </a:solidFill>
              </a:rPr>
              <a:t>The tax collector—Mark 2:14</a:t>
            </a:r>
          </a:p>
          <a:p>
            <a:pPr marL="457200" indent="-457200" algn="l">
              <a:buClr>
                <a:schemeClr val="bg1"/>
              </a:buClr>
              <a:buFont typeface="Arial" panose="020B0604020202020204" pitchFamily="34" charset="0"/>
              <a:buChar char="•"/>
            </a:pPr>
            <a:r>
              <a:rPr lang="en-US" sz="2800" b="1" dirty="0" smtClean="0">
                <a:solidFill>
                  <a:schemeClr val="bg1"/>
                </a:solidFill>
              </a:rPr>
              <a:t>Those in our text—Luke 9:57-61</a:t>
            </a: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3304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Hindrances to Following the Lord</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indent="-457200" algn="l">
              <a:buClr>
                <a:schemeClr val="bg1"/>
              </a:buClr>
              <a:buFont typeface="Arial" panose="020B0604020202020204" pitchFamily="34" charset="0"/>
              <a:buChar char="•"/>
            </a:pPr>
            <a:r>
              <a:rPr lang="en-US" sz="2800" b="1" dirty="0" smtClean="0">
                <a:solidFill>
                  <a:schemeClr val="bg1"/>
                </a:solidFill>
              </a:rPr>
              <a:t>Materialism</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8100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Luke 9</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a:solidFill>
                  <a:schemeClr val="bg1"/>
                </a:solidFill>
                <a:cs typeface="Arial" panose="020B0604020202020204" pitchFamily="34" charset="0"/>
              </a:rPr>
              <a:t> </a:t>
            </a:r>
            <a:r>
              <a:rPr lang="en-US" b="1" dirty="0" smtClean="0">
                <a:solidFill>
                  <a:schemeClr val="bg1"/>
                </a:solidFill>
                <a:cs typeface="Arial" panose="020B0604020202020204" pitchFamily="34" charset="0"/>
              </a:rPr>
              <a:t> </a:t>
            </a:r>
            <a:r>
              <a:rPr lang="en-US" b="1" dirty="0" smtClean="0">
                <a:solidFill>
                  <a:schemeClr val="bg1"/>
                </a:solidFill>
              </a:rPr>
              <a:t>57  </a:t>
            </a:r>
            <a:r>
              <a:rPr lang="en-US" b="1" dirty="0">
                <a:solidFill>
                  <a:schemeClr val="bg1"/>
                </a:solidFill>
              </a:rPr>
              <a:t>Now it happened as they journeyed on the road, that someone said to Him, "</a:t>
            </a:r>
            <a:r>
              <a:rPr lang="en-US" b="1" dirty="0">
                <a:solidFill>
                  <a:srgbClr val="FFFF00"/>
                </a:solidFill>
              </a:rPr>
              <a:t>Lord, I will follow You wherever You go</a:t>
            </a:r>
            <a:r>
              <a:rPr lang="en-US" b="1" dirty="0">
                <a:solidFill>
                  <a:schemeClr val="bg1"/>
                </a:solidFill>
              </a:rPr>
              <a:t>." </a:t>
            </a:r>
          </a:p>
          <a:p>
            <a:pPr algn="just"/>
            <a:r>
              <a:rPr lang="en-US" b="1" dirty="0" smtClean="0">
                <a:solidFill>
                  <a:schemeClr val="bg1"/>
                </a:solidFill>
              </a:rPr>
              <a:t>  58  </a:t>
            </a:r>
            <a:r>
              <a:rPr lang="en-US" b="1" dirty="0">
                <a:solidFill>
                  <a:schemeClr val="bg1"/>
                </a:solidFill>
              </a:rPr>
              <a:t>And Jesus said to him, "Foxes have holes and birds of the air have nests, but the Son of Man has nowhere to lay His head</a:t>
            </a:r>
            <a:r>
              <a:rPr lang="en-US" b="1" dirty="0" smtClean="0">
                <a:solidFill>
                  <a:schemeClr val="bg1"/>
                </a:solidFill>
              </a:rPr>
              <a:t>."</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6369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Hindrances to Following the Lord</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indent="-457200" algn="l">
              <a:buClr>
                <a:schemeClr val="bg1"/>
              </a:buClr>
              <a:buFont typeface="Arial" panose="020B0604020202020204" pitchFamily="34" charset="0"/>
              <a:buChar char="•"/>
            </a:pPr>
            <a:r>
              <a:rPr lang="en-US" sz="2800" b="1" dirty="0" smtClean="0">
                <a:solidFill>
                  <a:schemeClr val="bg1"/>
                </a:solidFill>
              </a:rPr>
              <a:t>Materialism</a:t>
            </a:r>
          </a:p>
          <a:p>
            <a:pPr marL="457200" indent="-457200" algn="l">
              <a:buClr>
                <a:schemeClr val="bg1"/>
              </a:buClr>
              <a:buFont typeface="Arial" panose="020B0604020202020204" pitchFamily="34" charset="0"/>
              <a:buChar char="•"/>
            </a:pPr>
            <a:r>
              <a:rPr lang="en-US" sz="2800" b="1" dirty="0" smtClean="0">
                <a:solidFill>
                  <a:schemeClr val="bg1"/>
                </a:solidFill>
              </a:rPr>
              <a:t>Family Ties</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5395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Luke 9</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a:solidFill>
                  <a:schemeClr val="bg1"/>
                </a:solidFill>
                <a:cs typeface="Arial" panose="020B0604020202020204" pitchFamily="34" charset="0"/>
              </a:rPr>
              <a:t> </a:t>
            </a:r>
            <a:r>
              <a:rPr lang="en-US" b="1" dirty="0" smtClean="0">
                <a:solidFill>
                  <a:schemeClr val="bg1"/>
                </a:solidFill>
                <a:cs typeface="Arial" panose="020B0604020202020204" pitchFamily="34" charset="0"/>
              </a:rPr>
              <a:t> </a:t>
            </a:r>
            <a:r>
              <a:rPr lang="en-US" b="1" dirty="0" smtClean="0">
                <a:solidFill>
                  <a:schemeClr val="bg1"/>
                </a:solidFill>
              </a:rPr>
              <a:t>57  </a:t>
            </a:r>
            <a:r>
              <a:rPr lang="en-US" b="1" dirty="0">
                <a:solidFill>
                  <a:schemeClr val="bg1"/>
                </a:solidFill>
              </a:rPr>
              <a:t>Now it happened as they journeyed on the road, that someone said to Him, "Lord, I will follow You wherever You go." </a:t>
            </a:r>
          </a:p>
          <a:p>
            <a:pPr algn="just"/>
            <a:r>
              <a:rPr lang="en-US" b="1" dirty="0" smtClean="0">
                <a:solidFill>
                  <a:schemeClr val="bg1"/>
                </a:solidFill>
              </a:rPr>
              <a:t>  58  </a:t>
            </a:r>
            <a:r>
              <a:rPr lang="en-US" b="1" dirty="0">
                <a:solidFill>
                  <a:schemeClr val="bg1"/>
                </a:solidFill>
              </a:rPr>
              <a:t>And Jesus said to him, "Foxes have holes and birds of the air have nests, but the Son of Man has nowhere to lay His head." </a:t>
            </a:r>
          </a:p>
          <a:p>
            <a:pPr algn="just"/>
            <a:r>
              <a:rPr lang="en-US" b="1" dirty="0" smtClean="0">
                <a:solidFill>
                  <a:schemeClr val="bg1"/>
                </a:solidFill>
              </a:rPr>
              <a:t>  59  </a:t>
            </a:r>
            <a:r>
              <a:rPr lang="en-US" b="1" dirty="0">
                <a:solidFill>
                  <a:schemeClr val="bg1"/>
                </a:solidFill>
              </a:rPr>
              <a:t>Then He said to another, "Follow Me." But he said, "</a:t>
            </a:r>
            <a:r>
              <a:rPr lang="en-US" b="1" dirty="0">
                <a:solidFill>
                  <a:srgbClr val="FFFF00"/>
                </a:solidFill>
              </a:rPr>
              <a:t>Lord, let me first go and bury my father</a:t>
            </a:r>
            <a:r>
              <a:rPr lang="en-US" b="1" dirty="0">
                <a:solidFill>
                  <a:schemeClr val="bg1"/>
                </a:solidFill>
              </a:rPr>
              <a:t>." </a:t>
            </a:r>
          </a:p>
          <a:p>
            <a:pPr algn="just"/>
            <a:r>
              <a:rPr lang="en-US" b="1" dirty="0" smtClean="0">
                <a:solidFill>
                  <a:schemeClr val="bg1"/>
                </a:solidFill>
              </a:rPr>
              <a:t>  60  </a:t>
            </a:r>
            <a:r>
              <a:rPr lang="en-US" b="1" dirty="0">
                <a:solidFill>
                  <a:schemeClr val="bg1"/>
                </a:solidFill>
              </a:rPr>
              <a:t>Jesus said to him, "Let the dead bury their own dead, but you go and preach the kingdom of </a:t>
            </a:r>
            <a:r>
              <a:rPr lang="en-US" b="1" dirty="0" smtClean="0">
                <a:solidFill>
                  <a:schemeClr val="bg1"/>
                </a:solidFill>
              </a:rPr>
              <a:t>God."</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019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Hindrances to Following the Lord</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indent="-457200" algn="l">
              <a:buClr>
                <a:schemeClr val="bg1"/>
              </a:buClr>
              <a:buFont typeface="Arial" panose="020B0604020202020204" pitchFamily="34" charset="0"/>
              <a:buChar char="•"/>
            </a:pPr>
            <a:r>
              <a:rPr lang="en-US" sz="2800" b="1" dirty="0" smtClean="0">
                <a:solidFill>
                  <a:schemeClr val="bg1"/>
                </a:solidFill>
              </a:rPr>
              <a:t>Materialism</a:t>
            </a:r>
          </a:p>
          <a:p>
            <a:pPr marL="457200" indent="-457200" algn="l">
              <a:buClr>
                <a:schemeClr val="bg1"/>
              </a:buClr>
              <a:buFont typeface="Arial" panose="020B0604020202020204" pitchFamily="34" charset="0"/>
              <a:buChar char="•"/>
            </a:pPr>
            <a:r>
              <a:rPr lang="en-US" sz="2800" b="1" dirty="0" smtClean="0">
                <a:solidFill>
                  <a:schemeClr val="bg1"/>
                </a:solidFill>
              </a:rPr>
              <a:t>Family Ties</a:t>
            </a:r>
          </a:p>
          <a:p>
            <a:pPr marL="457200" indent="-457200" algn="l">
              <a:buClr>
                <a:schemeClr val="bg1"/>
              </a:buClr>
              <a:buFont typeface="Arial" panose="020B0604020202020204" pitchFamily="34" charset="0"/>
              <a:buChar char="•"/>
            </a:pPr>
            <a:r>
              <a:rPr lang="en-US" sz="2800" b="1" dirty="0" smtClean="0">
                <a:solidFill>
                  <a:schemeClr val="bg1"/>
                </a:solidFill>
              </a:rPr>
              <a:t>Postponing decisions</a:t>
            </a:r>
            <a:endParaRPr lang="en-US" sz="2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0590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A0ECFE"/>
                </a:solidFill>
                <a:latin typeface="Lucida Calligraphy" panose="03010101010101010101" pitchFamily="66" charset="0"/>
              </a:rPr>
              <a:t>Luke 9</a:t>
            </a:r>
            <a:endParaRPr lang="en-US" sz="3400" b="1" dirty="0">
              <a:solidFill>
                <a:srgbClr val="A0ECFE"/>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b="1" dirty="0">
                <a:solidFill>
                  <a:schemeClr val="bg1"/>
                </a:solidFill>
                <a:cs typeface="Arial" panose="020B0604020202020204" pitchFamily="34" charset="0"/>
              </a:rPr>
              <a:t> </a:t>
            </a:r>
            <a:r>
              <a:rPr lang="en-US" b="1" dirty="0" smtClean="0">
                <a:solidFill>
                  <a:schemeClr val="bg1"/>
                </a:solidFill>
                <a:cs typeface="Arial" panose="020B0604020202020204" pitchFamily="34" charset="0"/>
              </a:rPr>
              <a:t> </a:t>
            </a:r>
            <a:r>
              <a:rPr lang="en-US" b="1" dirty="0" smtClean="0">
                <a:solidFill>
                  <a:schemeClr val="bg1"/>
                </a:solidFill>
              </a:rPr>
              <a:t>57  </a:t>
            </a:r>
            <a:r>
              <a:rPr lang="en-US" b="1" dirty="0">
                <a:solidFill>
                  <a:schemeClr val="bg1"/>
                </a:solidFill>
              </a:rPr>
              <a:t>Now it happened as they journeyed on the road, that someone said to Him, "Lord, I will follow You wherever You go." </a:t>
            </a:r>
          </a:p>
          <a:p>
            <a:pPr algn="just"/>
            <a:r>
              <a:rPr lang="en-US" b="1" dirty="0" smtClean="0">
                <a:solidFill>
                  <a:schemeClr val="bg1"/>
                </a:solidFill>
              </a:rPr>
              <a:t>  58  </a:t>
            </a:r>
            <a:r>
              <a:rPr lang="en-US" b="1" dirty="0">
                <a:solidFill>
                  <a:schemeClr val="bg1"/>
                </a:solidFill>
              </a:rPr>
              <a:t>And Jesus said to him, "Foxes have holes and birds of the air have nests, but the Son of Man has nowhere to lay His head." </a:t>
            </a:r>
          </a:p>
          <a:p>
            <a:pPr algn="just"/>
            <a:r>
              <a:rPr lang="en-US" b="1" dirty="0" smtClean="0">
                <a:solidFill>
                  <a:schemeClr val="bg1"/>
                </a:solidFill>
              </a:rPr>
              <a:t>  59  </a:t>
            </a:r>
            <a:r>
              <a:rPr lang="en-US" b="1" dirty="0">
                <a:solidFill>
                  <a:schemeClr val="bg1"/>
                </a:solidFill>
              </a:rPr>
              <a:t>Then He said to another, "Follow Me." But he said, "Lord, let me first go and bury my father." </a:t>
            </a:r>
          </a:p>
          <a:p>
            <a:pPr algn="just"/>
            <a:r>
              <a:rPr lang="en-US" b="1" dirty="0" smtClean="0">
                <a:solidFill>
                  <a:schemeClr val="bg1"/>
                </a:solidFill>
              </a:rPr>
              <a:t>  60  </a:t>
            </a:r>
            <a:r>
              <a:rPr lang="en-US" b="1" dirty="0">
                <a:solidFill>
                  <a:schemeClr val="bg1"/>
                </a:solidFill>
              </a:rPr>
              <a:t>Jesus said to him, "Let the dead bury their own dead, but you go and preach the kingdom of God." </a:t>
            </a:r>
          </a:p>
          <a:p>
            <a:pPr algn="just"/>
            <a:r>
              <a:rPr lang="en-US" b="1" dirty="0" smtClean="0">
                <a:solidFill>
                  <a:schemeClr val="bg1"/>
                </a:solidFill>
              </a:rPr>
              <a:t>  61  </a:t>
            </a:r>
            <a:r>
              <a:rPr lang="en-US" b="1" dirty="0">
                <a:solidFill>
                  <a:schemeClr val="bg1"/>
                </a:solidFill>
              </a:rPr>
              <a:t>And another also said, "</a:t>
            </a:r>
            <a:r>
              <a:rPr lang="en-US" b="1" dirty="0">
                <a:solidFill>
                  <a:srgbClr val="FFFF00"/>
                </a:solidFill>
              </a:rPr>
              <a:t>Lord, I will follow You, but let me first go and bid them farewell who are at my house</a:t>
            </a:r>
            <a:r>
              <a:rPr lang="en-US" b="1" dirty="0">
                <a:solidFill>
                  <a:schemeClr val="bg1"/>
                </a:solidFill>
              </a:rPr>
              <a:t>." </a:t>
            </a:r>
          </a:p>
          <a:p>
            <a:pPr algn="just"/>
            <a:r>
              <a:rPr lang="en-US" b="1" dirty="0" smtClean="0">
                <a:solidFill>
                  <a:schemeClr val="bg1"/>
                </a:solidFill>
              </a:rPr>
              <a:t>  62  </a:t>
            </a:r>
            <a:r>
              <a:rPr lang="en-US" b="1" dirty="0">
                <a:solidFill>
                  <a:schemeClr val="bg1"/>
                </a:solidFill>
              </a:rPr>
              <a:t>But Jesus said to him, "No one, having put his hand to the plow, and looking back, is fit for the kingdom of God." </a:t>
            </a:r>
          </a:p>
          <a:p>
            <a:pPr lvl="0" algn="just" eaLnBrk="0" fontAlgn="base" hangingPunct="0">
              <a:lnSpc>
                <a:spcPct val="100000"/>
              </a:lnSpc>
              <a:spcBef>
                <a:spcPct val="0"/>
              </a:spcBef>
              <a:spcAft>
                <a:spcPct val="0"/>
              </a:spcAft>
            </a:pPr>
            <a:r>
              <a:rPr lang="en-US" altLang="en-US" b="1" dirty="0" smtClean="0">
                <a:solidFill>
                  <a:schemeClr val="bg1"/>
                </a:solidFill>
                <a:cs typeface="Arial" panose="020B0604020202020204" pitchFamily="34" charset="0"/>
              </a:rPr>
              <a:t> </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2235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TotalTime>
  <Words>1131</Words>
  <Application>Microsoft Office PowerPoint</Application>
  <PresentationFormat>On-screen Show (4:3)</PresentationFormat>
  <Paragraphs>87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Lucida Calligraphy</vt:lpstr>
      <vt:lpstr>Office Theme</vt:lpstr>
      <vt:lpstr>Who Will Follow the Lord?</vt:lpstr>
      <vt:lpstr>Luke 9</vt:lpstr>
      <vt:lpstr>Examples of Following the Lord</vt:lpstr>
      <vt:lpstr>Hindrances to Following the Lord</vt:lpstr>
      <vt:lpstr>Luke 9</vt:lpstr>
      <vt:lpstr>Hindrances to Following the Lord</vt:lpstr>
      <vt:lpstr>Luke 9</vt:lpstr>
      <vt:lpstr>Hindrances to Following the Lord</vt:lpstr>
      <vt:lpstr>Luke 9</vt:lpstr>
      <vt:lpstr>Hindrances to Following the Lord</vt:lpstr>
      <vt:lpstr>Exo. 23</vt:lpstr>
      <vt:lpstr>Hindrances to Following the Lord</vt:lpstr>
      <vt:lpstr>Deut. 12</vt:lpstr>
      <vt:lpstr>Deut. 18</vt:lpstr>
      <vt:lpstr>Hindrances to Following the Lord</vt:lpstr>
      <vt:lpstr>Deut. 29</vt:lpstr>
      <vt:lpstr>PowerPoint Presentation</vt:lpstr>
      <vt:lpstr>PBL Opportunities to Follow the Lord</vt:lpstr>
      <vt:lpstr>Josiah’s Decision to Follow 2 Kings 23</vt:lpstr>
      <vt:lpstr>Good Shepherd &amp; His Sheep John 10</vt:lpstr>
      <vt:lpstr>Offering Yourself Unto the Lord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Aroma to the Lord</dc:title>
  <dc:creator>Cindy Nelson</dc:creator>
  <cp:lastModifiedBy>Cindy Nelson</cp:lastModifiedBy>
  <cp:revision>25</cp:revision>
  <cp:lastPrinted>2016-02-21T13:44:32Z</cp:lastPrinted>
  <dcterms:created xsi:type="dcterms:W3CDTF">2016-02-01T19:51:25Z</dcterms:created>
  <dcterms:modified xsi:type="dcterms:W3CDTF">2016-02-22T18:27:57Z</dcterms:modified>
</cp:coreProperties>
</file>