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5C1B80-BDBA-4E83-B6D8-47710947AF51}"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2160681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C1B80-BDBA-4E83-B6D8-47710947AF51}"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2318087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C1B80-BDBA-4E83-B6D8-47710947AF51}"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142064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C1B80-BDBA-4E83-B6D8-47710947AF51}"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4168347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5C1B80-BDBA-4E83-B6D8-47710947AF51}"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1950348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5C1B80-BDBA-4E83-B6D8-47710947AF51}"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3340403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5C1B80-BDBA-4E83-B6D8-47710947AF51}" type="datetimeFigureOut">
              <a:rPr lang="en-US" smtClean="0"/>
              <a:t>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3031950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5C1B80-BDBA-4E83-B6D8-47710947AF51}" type="datetimeFigureOut">
              <a:rPr lang="en-US" smtClean="0"/>
              <a:t>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3940094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C1B80-BDBA-4E83-B6D8-47710947AF51}" type="datetimeFigureOut">
              <a:rPr lang="en-US" smtClean="0"/>
              <a:t>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1838161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C1B80-BDBA-4E83-B6D8-47710947AF51}"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2795878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C1B80-BDBA-4E83-B6D8-47710947AF51}"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0717-90BB-481C-AE75-C71BC8DE5D80}" type="slidenum">
              <a:rPr lang="en-US" smtClean="0"/>
              <a:t>‹#›</a:t>
            </a:fld>
            <a:endParaRPr lang="en-US"/>
          </a:p>
        </p:txBody>
      </p:sp>
    </p:spTree>
    <p:extLst>
      <p:ext uri="{BB962C8B-B14F-4D97-AF65-F5344CB8AC3E}">
        <p14:creationId xmlns:p14="http://schemas.microsoft.com/office/powerpoint/2010/main" val="3358224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C1B80-BDBA-4E83-B6D8-47710947AF51}" type="datetimeFigureOut">
              <a:rPr lang="en-US" smtClean="0"/>
              <a:t>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A0717-90BB-481C-AE75-C71BC8DE5D80}" type="slidenum">
              <a:rPr lang="en-US" smtClean="0"/>
              <a:t>‹#›</a:t>
            </a:fld>
            <a:endParaRPr lang="en-US"/>
          </a:p>
        </p:txBody>
      </p:sp>
    </p:spTree>
    <p:extLst>
      <p:ext uri="{BB962C8B-B14F-4D97-AF65-F5344CB8AC3E}">
        <p14:creationId xmlns:p14="http://schemas.microsoft.com/office/powerpoint/2010/main" val="2900817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568" y="2060833"/>
            <a:ext cx="8847436" cy="2387600"/>
          </a:xfrm>
        </p:spPr>
        <p:txBody>
          <a:bodyPr/>
          <a:lstStyle/>
          <a:p>
            <a:r>
              <a:rPr lang="en-US" dirty="0" smtClean="0">
                <a:ln>
                  <a:solidFill>
                    <a:schemeClr val="tx1"/>
                  </a:solidFill>
                </a:ln>
                <a:solidFill>
                  <a:schemeClr val="bg1"/>
                </a:solidFill>
                <a:effectLst>
                  <a:innerShdw blurRad="63500" dist="50800" dir="5400000">
                    <a:prstClr val="black">
                      <a:alpha val="50000"/>
                    </a:prstClr>
                  </a:innerShdw>
                </a:effectLst>
                <a:latin typeface="AR JULIAN" panose="02000000000000000000" pitchFamily="2" charset="0"/>
              </a:rPr>
              <a:t>The Man of God From Judah</a:t>
            </a:r>
            <a:endParaRPr lang="en-US" dirty="0">
              <a:ln>
                <a:solidFill>
                  <a:schemeClr val="tx1"/>
                </a:solidFill>
              </a:ln>
              <a:solidFill>
                <a:schemeClr val="bg1"/>
              </a:solidFill>
              <a:effectLst>
                <a:innerShdw blurRad="63500" dist="50800" dir="5400000">
                  <a:prstClr val="black">
                    <a:alpha val="50000"/>
                  </a:prstClr>
                </a:innerShdw>
              </a:effectLst>
              <a:latin typeface="AR JULIAN" panose="02000000000000000000" pitchFamily="2" charset="0"/>
            </a:endParaRPr>
          </a:p>
        </p:txBody>
      </p:sp>
      <p:sp>
        <p:nvSpPr>
          <p:cNvPr id="3" name="Subtitle 2"/>
          <p:cNvSpPr>
            <a:spLocks noGrp="1"/>
          </p:cNvSpPr>
          <p:nvPr>
            <p:ph type="subTitle" idx="1"/>
          </p:nvPr>
        </p:nvSpPr>
        <p:spPr>
          <a:xfrm>
            <a:off x="1118286" y="4664720"/>
            <a:ext cx="6858000" cy="1655762"/>
          </a:xfrm>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I Kings 13:1-25</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733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48281" y="365126"/>
            <a:ext cx="8765059" cy="1325563"/>
          </a:xfrm>
        </p:spPr>
        <p:txBody>
          <a:bodyPr/>
          <a:lstStyle/>
          <a:p>
            <a:r>
              <a:rPr lang="en-US" dirty="0" smtClean="0">
                <a:ln>
                  <a:solidFill>
                    <a:schemeClr val="tx1"/>
                  </a:solidFill>
                </a:ln>
                <a:solidFill>
                  <a:schemeClr val="bg1"/>
                </a:solidFill>
                <a:effectLst>
                  <a:innerShdw blurRad="63500" dist="50800" dir="5400000">
                    <a:prstClr val="black">
                      <a:alpha val="50000"/>
                    </a:prstClr>
                  </a:innerShdw>
                </a:effectLst>
                <a:latin typeface="AR JULIAN" panose="02000000000000000000" pitchFamily="2" charset="0"/>
              </a:rPr>
              <a:t>What can we learn from this man of God?</a:t>
            </a:r>
            <a:endParaRPr lang="en-US" dirty="0">
              <a:ln>
                <a:solidFill>
                  <a:schemeClr val="tx1"/>
                </a:solidFill>
              </a:ln>
              <a:solidFill>
                <a:schemeClr val="bg1"/>
              </a:solidFill>
              <a:effectLst>
                <a:innerShdw blurRad="63500" dist="50800" dir="5400000">
                  <a:prstClr val="black">
                    <a:alpha val="50000"/>
                  </a:prstClr>
                </a:innerShdw>
              </a:effectLst>
              <a:latin typeface="AR JULIAN" panose="02000000000000000000" pitchFamily="2" charset="0"/>
            </a:endParaRPr>
          </a:p>
        </p:txBody>
      </p:sp>
      <p:sp>
        <p:nvSpPr>
          <p:cNvPr id="7" name="Content Placeholder 6"/>
          <p:cNvSpPr>
            <a:spLocks noGrp="1"/>
          </p:cNvSpPr>
          <p:nvPr>
            <p:ph idx="1"/>
          </p:nvPr>
        </p:nvSpPr>
        <p:spPr>
          <a:xfrm>
            <a:off x="378941" y="1842100"/>
            <a:ext cx="8765059" cy="4351338"/>
          </a:xfrm>
        </p:spPr>
        <p:txBody>
          <a:bodyPr>
            <a:normAutofit/>
          </a:bodyPr>
          <a:lstStyle/>
          <a:p>
            <a:pPr marL="0" indent="0">
              <a:buNone/>
            </a:pPr>
            <a:r>
              <a:rPr lang="en-US" dirty="0" smtClean="0">
                <a:solidFill>
                  <a:schemeClr val="bg1"/>
                </a:solidFill>
                <a:latin typeface="Arial" panose="020B0604020202020204" pitchFamily="34" charset="0"/>
                <a:cs typeface="Arial" panose="020B0604020202020204" pitchFamily="34" charset="0"/>
              </a:rPr>
              <a:t>He had </a:t>
            </a:r>
            <a:r>
              <a:rPr lang="en-US" dirty="0">
                <a:solidFill>
                  <a:schemeClr val="bg1"/>
                </a:solidFill>
                <a:latin typeface="Arial" panose="020B0604020202020204" pitchFamily="34" charset="0"/>
                <a:cs typeface="Arial" panose="020B0604020202020204" pitchFamily="34" charset="0"/>
              </a:rPr>
              <a:t>c</a:t>
            </a:r>
            <a:r>
              <a:rPr lang="en-US" dirty="0" smtClean="0">
                <a:solidFill>
                  <a:schemeClr val="bg1"/>
                </a:solidFill>
                <a:latin typeface="Arial" panose="020B0604020202020204" pitchFamily="34" charset="0"/>
                <a:cs typeface="Arial" panose="020B0604020202020204" pitchFamily="34" charset="0"/>
              </a:rPr>
              <a:t>ourage: 13:1-3</a:t>
            </a:r>
          </a:p>
          <a:p>
            <a:pPr marL="0" indent="0">
              <a:buNone/>
            </a:pPr>
            <a:endParaRPr lang="en-US" sz="1100" dirty="0">
              <a:solidFill>
                <a:schemeClr val="bg1"/>
              </a:solidFill>
              <a:latin typeface="Arial" panose="020B0604020202020204" pitchFamily="34" charset="0"/>
              <a:cs typeface="Arial" panose="020B0604020202020204" pitchFamily="34" charset="0"/>
            </a:endParaRPr>
          </a:p>
          <a:p>
            <a:pPr marL="0" indent="0">
              <a:buNone/>
            </a:pPr>
            <a:r>
              <a:rPr lang="en-US" dirty="0" smtClean="0">
                <a:solidFill>
                  <a:schemeClr val="bg1"/>
                </a:solidFill>
                <a:latin typeface="Arial" panose="020B0604020202020204" pitchFamily="34" charset="0"/>
                <a:cs typeface="Arial" panose="020B0604020202020204" pitchFamily="34" charset="0"/>
              </a:rPr>
              <a:t>He was not ashamed </a:t>
            </a:r>
            <a:r>
              <a:rPr lang="en-US" dirty="0">
                <a:solidFill>
                  <a:schemeClr val="bg1"/>
                </a:solidFill>
                <a:latin typeface="Arial" panose="020B0604020202020204" pitchFamily="34" charset="0"/>
                <a:cs typeface="Arial" panose="020B0604020202020204" pitchFamily="34" charset="0"/>
              </a:rPr>
              <a:t>of the </a:t>
            </a:r>
            <a:r>
              <a:rPr lang="en-US" dirty="0" smtClean="0">
                <a:solidFill>
                  <a:schemeClr val="bg1"/>
                </a:solidFill>
                <a:latin typeface="Arial" panose="020B0604020202020204" pitchFamily="34" charset="0"/>
                <a:cs typeface="Arial" panose="020B0604020202020204" pitchFamily="34" charset="0"/>
              </a:rPr>
              <a:t>message: 13:4-6</a:t>
            </a:r>
          </a:p>
          <a:p>
            <a:pPr marL="0" indent="0">
              <a:buNone/>
            </a:pPr>
            <a:endParaRPr lang="en-US" sz="1100" dirty="0">
              <a:solidFill>
                <a:schemeClr val="bg1"/>
              </a:solidFill>
              <a:latin typeface="Arial" panose="020B0604020202020204" pitchFamily="34" charset="0"/>
              <a:cs typeface="Arial" panose="020B0604020202020204" pitchFamily="34" charset="0"/>
            </a:endParaRPr>
          </a:p>
          <a:p>
            <a:pPr marL="0" indent="0">
              <a:buNone/>
            </a:pPr>
            <a:r>
              <a:rPr lang="en-US" dirty="0" smtClean="0">
                <a:solidFill>
                  <a:schemeClr val="bg1"/>
                </a:solidFill>
                <a:latin typeface="Arial" panose="020B0604020202020204" pitchFamily="34" charset="0"/>
                <a:cs typeface="Arial" panose="020B0604020202020204" pitchFamily="34" charset="0"/>
              </a:rPr>
              <a:t>He could not be bought: 13:7-10</a:t>
            </a:r>
          </a:p>
          <a:p>
            <a:pPr marL="0" indent="0">
              <a:buNone/>
            </a:pPr>
            <a:endParaRPr lang="en-US" sz="1100" dirty="0">
              <a:solidFill>
                <a:schemeClr val="bg1"/>
              </a:solidFill>
              <a:latin typeface="Arial" panose="020B0604020202020204" pitchFamily="34" charset="0"/>
              <a:cs typeface="Arial" panose="020B0604020202020204" pitchFamily="34" charset="0"/>
            </a:endParaRPr>
          </a:p>
          <a:p>
            <a:pPr marL="0" indent="0">
              <a:buNone/>
            </a:pPr>
            <a:r>
              <a:rPr lang="en-US" dirty="0" smtClean="0">
                <a:solidFill>
                  <a:schemeClr val="bg1"/>
                </a:solidFill>
                <a:latin typeface="Arial" panose="020B0604020202020204" pitchFamily="34" charset="0"/>
                <a:cs typeface="Arial" panose="020B0604020202020204" pitchFamily="34" charset="0"/>
              </a:rPr>
              <a:t>He </a:t>
            </a:r>
            <a:r>
              <a:rPr lang="en-US" dirty="0">
                <a:solidFill>
                  <a:schemeClr val="bg1"/>
                </a:solidFill>
                <a:latin typeface="Arial" panose="020B0604020202020204" pitchFamily="34" charset="0"/>
                <a:cs typeface="Arial" panose="020B0604020202020204" pitchFamily="34" charset="0"/>
              </a:rPr>
              <a:t>w</a:t>
            </a:r>
            <a:r>
              <a:rPr lang="en-US" dirty="0" smtClean="0">
                <a:solidFill>
                  <a:schemeClr val="bg1"/>
                </a:solidFill>
                <a:latin typeface="Arial" panose="020B0604020202020204" pitchFamily="34" charset="0"/>
                <a:cs typeface="Arial" panose="020B0604020202020204" pitchFamily="34" charset="0"/>
              </a:rPr>
              <a:t>as influenced by and trusted </a:t>
            </a:r>
            <a:r>
              <a:rPr lang="en-US" dirty="0">
                <a:solidFill>
                  <a:schemeClr val="bg1"/>
                </a:solidFill>
                <a:latin typeface="Arial" panose="020B0604020202020204" pitchFamily="34" charset="0"/>
                <a:cs typeface="Arial" panose="020B0604020202020204" pitchFamily="34" charset="0"/>
              </a:rPr>
              <a:t>in m</a:t>
            </a:r>
            <a:r>
              <a:rPr lang="en-US" dirty="0" smtClean="0">
                <a:solidFill>
                  <a:schemeClr val="bg1"/>
                </a:solidFill>
                <a:latin typeface="Arial" panose="020B0604020202020204" pitchFamily="34" charset="0"/>
                <a:cs typeface="Arial" panose="020B0604020202020204" pitchFamily="34" charset="0"/>
              </a:rPr>
              <a:t>an: 13:11-19</a:t>
            </a:r>
          </a:p>
          <a:p>
            <a:pPr marL="0" indent="0">
              <a:buNone/>
            </a:pPr>
            <a:endParaRPr lang="en-US" sz="1100" dirty="0">
              <a:solidFill>
                <a:schemeClr val="bg1"/>
              </a:solidFill>
              <a:latin typeface="Arial" panose="020B0604020202020204" pitchFamily="34" charset="0"/>
              <a:cs typeface="Arial" panose="020B0604020202020204" pitchFamily="34" charset="0"/>
            </a:endParaRPr>
          </a:p>
          <a:p>
            <a:pPr marL="0" indent="0">
              <a:buNone/>
            </a:pPr>
            <a:r>
              <a:rPr lang="en-US" dirty="0" smtClean="0">
                <a:solidFill>
                  <a:schemeClr val="bg1"/>
                </a:solidFill>
                <a:latin typeface="Arial" panose="020B0604020202020204" pitchFamily="34" charset="0"/>
                <a:cs typeface="Arial" panose="020B0604020202020204" pitchFamily="34" charset="0"/>
              </a:rPr>
              <a:t>He suffered </a:t>
            </a:r>
            <a:r>
              <a:rPr lang="en-US" dirty="0">
                <a:solidFill>
                  <a:schemeClr val="bg1"/>
                </a:solidFill>
                <a:latin typeface="Arial" panose="020B0604020202020204" pitchFamily="34" charset="0"/>
                <a:cs typeface="Arial" panose="020B0604020202020204" pitchFamily="34" charset="0"/>
              </a:rPr>
              <a:t>the </a:t>
            </a:r>
            <a:r>
              <a:rPr lang="en-US" dirty="0" smtClean="0">
                <a:solidFill>
                  <a:schemeClr val="bg1"/>
                </a:solidFill>
                <a:latin typeface="Arial" panose="020B0604020202020204" pitchFamily="34" charset="0"/>
                <a:cs typeface="Arial" panose="020B0604020202020204" pitchFamily="34" charset="0"/>
              </a:rPr>
              <a:t>consequences </a:t>
            </a:r>
            <a:r>
              <a:rPr lang="en-US" dirty="0">
                <a:solidFill>
                  <a:schemeClr val="bg1"/>
                </a:solidFill>
                <a:latin typeface="Arial" panose="020B0604020202020204" pitchFamily="34" charset="0"/>
                <a:cs typeface="Arial" panose="020B0604020202020204" pitchFamily="34" charset="0"/>
              </a:rPr>
              <a:t>of </a:t>
            </a:r>
            <a:r>
              <a:rPr lang="en-US" dirty="0" smtClean="0">
                <a:solidFill>
                  <a:schemeClr val="bg1"/>
                </a:solidFill>
                <a:latin typeface="Arial" panose="020B0604020202020204" pitchFamily="34" charset="0"/>
                <a:cs typeface="Arial" panose="020B0604020202020204" pitchFamily="34" charset="0"/>
              </a:rPr>
              <a:t>his actions: 3:20-25</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357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496" y="354227"/>
            <a:ext cx="8248135" cy="5947719"/>
          </a:xfrm>
        </p:spPr>
        <p:txBody>
          <a:bodyPr>
            <a:normAutofit fontScale="77500" lnSpcReduction="20000"/>
          </a:bodyPr>
          <a:lstStyle/>
          <a:p>
            <a:pPr algn="l"/>
            <a:r>
              <a:rPr lang="en-US" sz="4000" dirty="0" smtClean="0">
                <a:solidFill>
                  <a:schemeClr val="bg1"/>
                </a:solidFill>
                <a:latin typeface="Arial" panose="020B0604020202020204" pitchFamily="34" charset="0"/>
                <a:cs typeface="Arial" panose="020B0604020202020204" pitchFamily="34" charset="0"/>
              </a:rPr>
              <a:t>Acts 5:27-32</a:t>
            </a:r>
          </a:p>
          <a:p>
            <a:pPr algn="l">
              <a:lnSpc>
                <a:spcPct val="120000"/>
              </a:lnSpc>
            </a:pPr>
            <a:r>
              <a:rPr lang="en-US" sz="4000" dirty="0" smtClean="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And when they had brought them, they set them before the council: and the high priest asked them,  (28)  Saying, Did not we </a:t>
            </a:r>
            <a:r>
              <a:rPr lang="en-US" sz="3000" dirty="0" smtClean="0">
                <a:solidFill>
                  <a:schemeClr val="bg1"/>
                </a:solidFill>
                <a:latin typeface="Arial" panose="020B0604020202020204" pitchFamily="34" charset="0"/>
                <a:cs typeface="Arial" panose="020B0604020202020204" pitchFamily="34" charset="0"/>
              </a:rPr>
              <a:t>straightly </a:t>
            </a:r>
            <a:r>
              <a:rPr lang="en-US" sz="3000" dirty="0">
                <a:solidFill>
                  <a:schemeClr val="bg1"/>
                </a:solidFill>
                <a:latin typeface="Arial" panose="020B0604020202020204" pitchFamily="34" charset="0"/>
                <a:cs typeface="Arial" panose="020B0604020202020204" pitchFamily="34" charset="0"/>
              </a:rPr>
              <a:t>command you that ye should not teach in this name? and, behold, ye have filled Jerusalem with your doctrine, and intend to bring this man's blood upon us.  (29)  Then Peter and the other apostles answered and said, We ought to obey God rather than men.  (30)  The God of our fathers raised up Jesus, whom ye slew and hanged on a tree.  (31)  Him hath God exalted with his right hand to be a Prince and a </a:t>
            </a:r>
            <a:r>
              <a:rPr lang="en-US" sz="3000" dirty="0" smtClean="0">
                <a:solidFill>
                  <a:schemeClr val="bg1"/>
                </a:solidFill>
                <a:latin typeface="Arial" panose="020B0604020202020204" pitchFamily="34" charset="0"/>
                <a:cs typeface="Arial" panose="020B0604020202020204" pitchFamily="34" charset="0"/>
              </a:rPr>
              <a:t>Savior, </a:t>
            </a:r>
            <a:r>
              <a:rPr lang="en-US" sz="3000" dirty="0">
                <a:solidFill>
                  <a:schemeClr val="bg1"/>
                </a:solidFill>
                <a:latin typeface="Arial" panose="020B0604020202020204" pitchFamily="34" charset="0"/>
                <a:cs typeface="Arial" panose="020B0604020202020204" pitchFamily="34" charset="0"/>
              </a:rPr>
              <a:t>for to give repentance to Israel, and forgiveness of sins.  (32)  And we are his witnesses of these things; and so is also the Holy Ghost, whom God hath given to them that obey him.</a:t>
            </a:r>
          </a:p>
        </p:txBody>
      </p:sp>
    </p:spTree>
    <p:extLst>
      <p:ext uri="{BB962C8B-B14F-4D97-AF65-F5344CB8AC3E}">
        <p14:creationId xmlns:p14="http://schemas.microsoft.com/office/powerpoint/2010/main" val="1288311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229</Words>
  <Application>Microsoft Office PowerPoint</Application>
  <PresentationFormat>On-screen Show (4:3)</PresentationFormat>
  <Paragraphs>14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 JULIAN</vt:lpstr>
      <vt:lpstr>Arial</vt:lpstr>
      <vt:lpstr>Calibri</vt:lpstr>
      <vt:lpstr>Calibri Light</vt:lpstr>
      <vt:lpstr>Office Theme</vt:lpstr>
      <vt:lpstr>The Man of God From Judah</vt:lpstr>
      <vt:lpstr>What can we learn from this man of God?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 of God From Judah</dc:title>
  <dc:creator>josh blackmer</dc:creator>
  <cp:lastModifiedBy>josh blackmer</cp:lastModifiedBy>
  <cp:revision>8</cp:revision>
  <dcterms:created xsi:type="dcterms:W3CDTF">2016-02-07T18:55:32Z</dcterms:created>
  <dcterms:modified xsi:type="dcterms:W3CDTF">2016-02-07T20:27:03Z</dcterms:modified>
</cp:coreProperties>
</file>