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  <p:sldMasterId id="2147483708" r:id="rId3"/>
    <p:sldMasterId id="2147483720" r:id="rId4"/>
  </p:sldMasterIdLst>
  <p:notesMasterIdLst>
    <p:notesMasterId r:id="rId31"/>
  </p:notesMasterIdLst>
  <p:handoutMasterIdLst>
    <p:handoutMasterId r:id="rId32"/>
  </p:handoutMasterIdLst>
  <p:sldIdLst>
    <p:sldId id="273" r:id="rId5"/>
    <p:sldId id="319" r:id="rId6"/>
    <p:sldId id="315" r:id="rId7"/>
    <p:sldId id="259" r:id="rId8"/>
    <p:sldId id="326" r:id="rId9"/>
    <p:sldId id="328" r:id="rId10"/>
    <p:sldId id="335" r:id="rId11"/>
    <p:sldId id="329" r:id="rId12"/>
    <p:sldId id="334" r:id="rId13"/>
    <p:sldId id="330" r:id="rId14"/>
    <p:sldId id="333" r:id="rId15"/>
    <p:sldId id="336" r:id="rId16"/>
    <p:sldId id="337" r:id="rId17"/>
    <p:sldId id="338" r:id="rId18"/>
    <p:sldId id="332" r:id="rId19"/>
    <p:sldId id="263" r:id="rId20"/>
    <p:sldId id="341" r:id="rId21"/>
    <p:sldId id="339" r:id="rId22"/>
    <p:sldId id="317" r:id="rId23"/>
    <p:sldId id="344" r:id="rId24"/>
    <p:sldId id="345" r:id="rId25"/>
    <p:sldId id="342" r:id="rId26"/>
    <p:sldId id="325" r:id="rId27"/>
    <p:sldId id="277" r:id="rId28"/>
    <p:sldId id="331" r:id="rId29"/>
    <p:sldId id="340" r:id="rId3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5E"/>
    <a:srgbClr val="009FC3"/>
    <a:srgbClr val="000099"/>
    <a:srgbClr val="5080D2"/>
    <a:srgbClr val="19434F"/>
    <a:srgbClr val="27697B"/>
    <a:srgbClr val="0DC0FF"/>
    <a:srgbClr val="01BC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16" autoAdjust="0"/>
    <p:restoredTop sz="94747" autoAdjust="0"/>
  </p:normalViewPr>
  <p:slideViewPr>
    <p:cSldViewPr>
      <p:cViewPr varScale="1">
        <p:scale>
          <a:sx n="108" d="100"/>
          <a:sy n="108" d="100"/>
        </p:scale>
        <p:origin x="72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9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70C0EB-F99A-48DE-9216-53A4B9788AB9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0F4D87-A312-463C-9EDB-4BEBE47E4D2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9068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66396AE-B5CE-4C63-81B4-1D0AD31B2BEE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BBB7BE3C-DC15-4B07-9388-98569D8C36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13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8763000" cy="4976873"/>
          </a:xfrm>
        </p:spPr>
        <p:txBody>
          <a:bodyPr>
            <a:normAutofit/>
          </a:bodyPr>
          <a:lstStyle>
            <a:lvl1pPr>
              <a:defRPr sz="28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1pPr>
            <a:lvl2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2pPr>
            <a:lvl3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3pPr>
            <a:lvl4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4pPr>
            <a:lvl5pPr>
              <a:defRPr sz="2400" b="1">
                <a:ln w="6350">
                  <a:solidFill>
                    <a:schemeClr val="bg1"/>
                  </a:solidFill>
                </a:ln>
                <a:solidFill>
                  <a:srgbClr val="A50021"/>
                </a:solidFill>
                <a:effectLst>
                  <a:outerShdw blurRad="25400" dist="25400" dir="2700000" algn="ctr" rotWithShape="0">
                    <a:schemeClr val="tx1"/>
                  </a:outerShdw>
                </a:effectLst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97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/>
              <a:pPr/>
              <a:t>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424-2E30-4B1D-A370-F63A55EDD9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B11F1-4E26-48AD-B450-381E10C0AA8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AEDFFD-06E1-4939-BCD0-A96066DC906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ADA992-1390-479B-B2A4-EA9974539A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13" Type="http://schemas.openxmlformats.org/officeDocument/2006/relationships/image" Target="../media/image94.jpeg"/><Relationship Id="rId18" Type="http://schemas.openxmlformats.org/officeDocument/2006/relationships/image" Target="../media/image9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12" Type="http://schemas.openxmlformats.org/officeDocument/2006/relationships/image" Target="../media/image93.jpeg"/><Relationship Id="rId17" Type="http://schemas.openxmlformats.org/officeDocument/2006/relationships/image" Target="../media/image98.jpeg"/><Relationship Id="rId2" Type="http://schemas.openxmlformats.org/officeDocument/2006/relationships/image" Target="../media/image83.jpg"/><Relationship Id="rId16" Type="http://schemas.openxmlformats.org/officeDocument/2006/relationships/image" Target="../media/image97.jpeg"/><Relationship Id="rId20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7.jpeg"/><Relationship Id="rId11" Type="http://schemas.openxmlformats.org/officeDocument/2006/relationships/image" Target="../media/image92.jpeg"/><Relationship Id="rId5" Type="http://schemas.openxmlformats.org/officeDocument/2006/relationships/image" Target="../media/image86.jpeg"/><Relationship Id="rId15" Type="http://schemas.openxmlformats.org/officeDocument/2006/relationships/image" Target="../media/image96.jpeg"/><Relationship Id="rId10" Type="http://schemas.openxmlformats.org/officeDocument/2006/relationships/image" Target="../media/image91.jpeg"/><Relationship Id="rId19" Type="http://schemas.openxmlformats.org/officeDocument/2006/relationships/image" Target="../media/image100.png"/><Relationship Id="rId4" Type="http://schemas.openxmlformats.org/officeDocument/2006/relationships/image" Target="../media/image85.jpeg"/><Relationship Id="rId9" Type="http://schemas.openxmlformats.org/officeDocument/2006/relationships/image" Target="../media/image90.jpeg"/><Relationship Id="rId14" Type="http://schemas.openxmlformats.org/officeDocument/2006/relationships/image" Target="../media/image9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26" Type="http://schemas.openxmlformats.org/officeDocument/2006/relationships/image" Target="../media/image28.jpg"/><Relationship Id="rId39" Type="http://schemas.openxmlformats.org/officeDocument/2006/relationships/image" Target="../media/image41.jpeg"/><Relationship Id="rId21" Type="http://schemas.openxmlformats.org/officeDocument/2006/relationships/image" Target="../media/image23.jpeg"/><Relationship Id="rId34" Type="http://schemas.openxmlformats.org/officeDocument/2006/relationships/image" Target="../media/image36.jpeg"/><Relationship Id="rId42" Type="http://schemas.openxmlformats.org/officeDocument/2006/relationships/image" Target="../media/image44.png"/><Relationship Id="rId47" Type="http://schemas.openxmlformats.org/officeDocument/2006/relationships/image" Target="../media/image49.png"/><Relationship Id="rId50" Type="http://schemas.openxmlformats.org/officeDocument/2006/relationships/image" Target="../media/image52.jpeg"/><Relationship Id="rId55" Type="http://schemas.openxmlformats.org/officeDocument/2006/relationships/image" Target="../media/image57.jpeg"/><Relationship Id="rId63" Type="http://schemas.openxmlformats.org/officeDocument/2006/relationships/image" Target="../media/image65.png"/><Relationship Id="rId68" Type="http://schemas.openxmlformats.org/officeDocument/2006/relationships/image" Target="../media/image70.jpeg"/><Relationship Id="rId7" Type="http://schemas.openxmlformats.org/officeDocument/2006/relationships/image" Target="../media/image9.jpeg"/><Relationship Id="rId71" Type="http://schemas.openxmlformats.org/officeDocument/2006/relationships/image" Target="../media/image72.jpg"/><Relationship Id="rId2" Type="http://schemas.openxmlformats.org/officeDocument/2006/relationships/image" Target="../media/image4.jpeg"/><Relationship Id="rId16" Type="http://schemas.openxmlformats.org/officeDocument/2006/relationships/image" Target="../media/image18.jpg"/><Relationship Id="rId29" Type="http://schemas.openxmlformats.org/officeDocument/2006/relationships/image" Target="../media/image31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24" Type="http://schemas.openxmlformats.org/officeDocument/2006/relationships/image" Target="../media/image26.jpeg"/><Relationship Id="rId32" Type="http://schemas.openxmlformats.org/officeDocument/2006/relationships/image" Target="../media/image34.png"/><Relationship Id="rId37" Type="http://schemas.openxmlformats.org/officeDocument/2006/relationships/image" Target="../media/image39.jpeg"/><Relationship Id="rId40" Type="http://schemas.openxmlformats.org/officeDocument/2006/relationships/image" Target="../media/image42.jpeg"/><Relationship Id="rId45" Type="http://schemas.openxmlformats.org/officeDocument/2006/relationships/image" Target="../media/image47.jpeg"/><Relationship Id="rId53" Type="http://schemas.openxmlformats.org/officeDocument/2006/relationships/image" Target="../media/image55.jpeg"/><Relationship Id="rId58" Type="http://schemas.openxmlformats.org/officeDocument/2006/relationships/image" Target="../media/image60.jpeg"/><Relationship Id="rId66" Type="http://schemas.openxmlformats.org/officeDocument/2006/relationships/image" Target="../media/image68.jpe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23" Type="http://schemas.openxmlformats.org/officeDocument/2006/relationships/image" Target="../media/image25.jpeg"/><Relationship Id="rId28" Type="http://schemas.openxmlformats.org/officeDocument/2006/relationships/image" Target="../media/image30.jpg"/><Relationship Id="rId36" Type="http://schemas.openxmlformats.org/officeDocument/2006/relationships/image" Target="../media/image38.jpeg"/><Relationship Id="rId49" Type="http://schemas.openxmlformats.org/officeDocument/2006/relationships/image" Target="../media/image51.png"/><Relationship Id="rId57" Type="http://schemas.openxmlformats.org/officeDocument/2006/relationships/image" Target="../media/image59.jpeg"/><Relationship Id="rId61" Type="http://schemas.openxmlformats.org/officeDocument/2006/relationships/image" Target="../media/image63.jpeg"/><Relationship Id="rId10" Type="http://schemas.openxmlformats.org/officeDocument/2006/relationships/image" Target="../media/image12.JPG"/><Relationship Id="rId19" Type="http://schemas.openxmlformats.org/officeDocument/2006/relationships/image" Target="../media/image21.png"/><Relationship Id="rId31" Type="http://schemas.openxmlformats.org/officeDocument/2006/relationships/image" Target="../media/image33.jpeg"/><Relationship Id="rId44" Type="http://schemas.openxmlformats.org/officeDocument/2006/relationships/image" Target="../media/image46.png"/><Relationship Id="rId52" Type="http://schemas.openxmlformats.org/officeDocument/2006/relationships/image" Target="../media/image54.jpeg"/><Relationship Id="rId60" Type="http://schemas.openxmlformats.org/officeDocument/2006/relationships/image" Target="../media/image62.jpeg"/><Relationship Id="rId65" Type="http://schemas.openxmlformats.org/officeDocument/2006/relationships/image" Target="../media/image67.jpeg"/><Relationship Id="rId4" Type="http://schemas.openxmlformats.org/officeDocument/2006/relationships/image" Target="../media/image6.jpeg"/><Relationship Id="rId9" Type="http://schemas.openxmlformats.org/officeDocument/2006/relationships/image" Target="../media/image11.JPG"/><Relationship Id="rId14" Type="http://schemas.openxmlformats.org/officeDocument/2006/relationships/image" Target="../media/image16.jpg"/><Relationship Id="rId22" Type="http://schemas.openxmlformats.org/officeDocument/2006/relationships/image" Target="../media/image24.jpeg"/><Relationship Id="rId27" Type="http://schemas.openxmlformats.org/officeDocument/2006/relationships/image" Target="../media/image29.png"/><Relationship Id="rId30" Type="http://schemas.openxmlformats.org/officeDocument/2006/relationships/image" Target="../media/image32.jpeg"/><Relationship Id="rId35" Type="http://schemas.openxmlformats.org/officeDocument/2006/relationships/image" Target="../media/image37.jpeg"/><Relationship Id="rId43" Type="http://schemas.openxmlformats.org/officeDocument/2006/relationships/image" Target="../media/image45.jpeg"/><Relationship Id="rId48" Type="http://schemas.openxmlformats.org/officeDocument/2006/relationships/image" Target="../media/image50.jpeg"/><Relationship Id="rId56" Type="http://schemas.openxmlformats.org/officeDocument/2006/relationships/image" Target="../media/image58.jpeg"/><Relationship Id="rId64" Type="http://schemas.openxmlformats.org/officeDocument/2006/relationships/image" Target="../media/image66.jpeg"/><Relationship Id="rId69" Type="http://schemas.openxmlformats.org/officeDocument/2006/relationships/image" Target="../media/image71.png"/><Relationship Id="rId8" Type="http://schemas.openxmlformats.org/officeDocument/2006/relationships/image" Target="../media/image10.JPG"/><Relationship Id="rId51" Type="http://schemas.openxmlformats.org/officeDocument/2006/relationships/image" Target="../media/image53.jpeg"/><Relationship Id="rId3" Type="http://schemas.openxmlformats.org/officeDocument/2006/relationships/image" Target="../media/image5.jpeg"/><Relationship Id="rId12" Type="http://schemas.openxmlformats.org/officeDocument/2006/relationships/image" Target="../media/image14.jpeg"/><Relationship Id="rId17" Type="http://schemas.openxmlformats.org/officeDocument/2006/relationships/image" Target="../media/image19.jp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38" Type="http://schemas.openxmlformats.org/officeDocument/2006/relationships/image" Target="../media/image40.jpeg"/><Relationship Id="rId46" Type="http://schemas.openxmlformats.org/officeDocument/2006/relationships/image" Target="../media/image48.jpeg"/><Relationship Id="rId59" Type="http://schemas.openxmlformats.org/officeDocument/2006/relationships/image" Target="../media/image61.jpeg"/><Relationship Id="rId67" Type="http://schemas.openxmlformats.org/officeDocument/2006/relationships/image" Target="../media/image69.jpeg"/><Relationship Id="rId20" Type="http://schemas.openxmlformats.org/officeDocument/2006/relationships/image" Target="../media/image22.png"/><Relationship Id="rId41" Type="http://schemas.openxmlformats.org/officeDocument/2006/relationships/image" Target="../media/image43.jpeg"/><Relationship Id="rId54" Type="http://schemas.openxmlformats.org/officeDocument/2006/relationships/image" Target="../media/image56.jpeg"/><Relationship Id="rId62" Type="http://schemas.openxmlformats.org/officeDocument/2006/relationships/image" Target="../media/image64.jpeg"/><Relationship Id="rId70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533400" y="304800"/>
              <a:ext cx="1905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228600"/>
            <a:ext cx="88392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 Easter Island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53334" t="79874" r="15000"/>
          <a:stretch/>
        </p:blipFill>
        <p:spPr bwMode="auto">
          <a:xfrm>
            <a:off x="6096000" y="5333999"/>
            <a:ext cx="2895600" cy="138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676400" y="2057400"/>
            <a:ext cx="524008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Population:  5,700</a:t>
            </a:r>
          </a:p>
          <a:p>
            <a:pPr algn="ctr"/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  <a:p>
            <a:pPr algn="ctr"/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Stores that sell Bibles:  0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278" y="4690872"/>
            <a:ext cx="2108716" cy="2130797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425" y="4691663"/>
            <a:ext cx="2108716" cy="2130797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7" y="4690872"/>
            <a:ext cx="2108716" cy="2130797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45" y="4690872"/>
            <a:ext cx="2108716" cy="2130797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266" y="4690872"/>
            <a:ext cx="2108716" cy="2130797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581" y="4690872"/>
            <a:ext cx="2108716" cy="2130797"/>
          </a:xfrm>
          <a:prstGeom prst="rect">
            <a:avLst/>
          </a:prstGeom>
          <a:effectLst>
            <a:glow rad="101600">
              <a:schemeClr val="bg1">
                <a:lumMod val="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57481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4098" name="Picture 2" descr="http://nebula.wsimg.com/0925546955244e20bf25ef0f2c4ee865?AccessKeyId=0F53A974CF813F277150&amp;disposition=0&amp;alloworigin=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2" r="16117"/>
          <a:stretch/>
        </p:blipFill>
        <p:spPr bwMode="auto">
          <a:xfrm>
            <a:off x="1820657" y="267342"/>
            <a:ext cx="5799343" cy="2968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4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5278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If we give </a:t>
            </a:r>
            <a:r>
              <a:rPr lang="en-US" b="1" dirty="0" smtClean="0"/>
              <a:t>$107,300</a:t>
            </a:r>
          </a:p>
          <a:p>
            <a:pPr lvl="1"/>
            <a:r>
              <a:rPr lang="en-US" dirty="0" smtClean="0"/>
              <a:t>Support Hanna Family in School of Preaching</a:t>
            </a:r>
          </a:p>
          <a:p>
            <a:pPr lvl="2"/>
            <a:r>
              <a:rPr lang="en-US" sz="2800" dirty="0" err="1" smtClean="0"/>
              <a:t>Tavaro</a:t>
            </a:r>
            <a:r>
              <a:rPr lang="en-US" sz="2800" dirty="0" smtClean="0"/>
              <a:t> &amp; Alissa (married for 10 years)</a:t>
            </a:r>
          </a:p>
          <a:p>
            <a:pPr lvl="2"/>
            <a:r>
              <a:rPr lang="en-US" sz="2800" dirty="0" smtClean="0"/>
              <a:t>Daughters: Genesis &amp; Legacy</a:t>
            </a:r>
          </a:p>
          <a:p>
            <a:pPr lvl="2"/>
            <a:r>
              <a:rPr lang="en-US" sz="2800" dirty="0" smtClean="0"/>
              <a:t>Attend Memphis School of Preaching</a:t>
            </a:r>
          </a:p>
          <a:p>
            <a:pPr lvl="1"/>
            <a:r>
              <a:rPr lang="en-US" dirty="0" smtClean="0"/>
              <a:t>House to House/Heart to Heart to Belle Glade</a:t>
            </a:r>
          </a:p>
          <a:p>
            <a:pPr lvl="2"/>
            <a:r>
              <a:rPr lang="en-US" sz="2800" dirty="0" smtClean="0"/>
              <a:t>Population: 18,000</a:t>
            </a:r>
          </a:p>
          <a:p>
            <a:pPr lvl="2"/>
            <a:r>
              <a:rPr lang="en-US" sz="2800" dirty="0" smtClean="0"/>
              <a:t>Residences: 6,400</a:t>
            </a:r>
          </a:p>
          <a:p>
            <a:pPr lvl="2"/>
            <a:r>
              <a:rPr lang="en-US" sz="2800" dirty="0" smtClean="0"/>
              <a:t>P.O. Boxes: 1,600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7473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3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30398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5926" r="12837" b="896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-304799"/>
            <a:ext cx="5500007" cy="3581400"/>
          </a:xfrm>
          <a:prstGeom prst="rect">
            <a:avLst/>
          </a:prstGeom>
          <a:effectLst>
            <a:outerShdw blurRad="203200" dist="25400" dir="2700000" algn="ctr" rotWithShape="0">
              <a:schemeClr val="tx1"/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5447"/>
            <a:ext cx="4876800" cy="3242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170" y="414338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264" y="795338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58" y="1176338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30" y="1557338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712" y="1928813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445" y="2300288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667000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075" y="3033712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529" y="3400424"/>
            <a:ext cx="1589809" cy="2057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8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57400" y="2438400"/>
            <a:ext cx="27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“Back to Bible” Car Magnets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PBL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Design &amp; Print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$118,400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285922"/>
            <a:ext cx="56007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66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72" grpId="0"/>
      <p:bldP spid="77" grpId="0"/>
      <p:bldP spid="7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If we give </a:t>
            </a:r>
            <a:r>
              <a:rPr lang="en-US" b="1" dirty="0" smtClean="0"/>
              <a:t>$118,400</a:t>
            </a:r>
          </a:p>
          <a:p>
            <a:pPr lvl="1"/>
            <a:r>
              <a:rPr lang="en-US" dirty="0" smtClean="0"/>
              <a:t>More “Back to the Bible” Car Magnets</a:t>
            </a:r>
          </a:p>
          <a:p>
            <a:pPr lvl="1"/>
            <a:r>
              <a:rPr lang="en-US" dirty="0" smtClean="0"/>
              <a:t>New PBL “Branding” Design &amp; Print Pieces</a:t>
            </a:r>
          </a:p>
          <a:p>
            <a:pPr lvl="2"/>
            <a:r>
              <a:rPr lang="en-US" sz="2800" dirty="0" smtClean="0"/>
              <a:t>The logo, congregational image and print pieces we have are more than 12 years old</a:t>
            </a:r>
          </a:p>
          <a:p>
            <a:pPr lvl="2"/>
            <a:r>
              <a:rPr lang="en-US" sz="2800" dirty="0" smtClean="0"/>
              <a:t>Need to update the look and images, but the content/message is still the same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0"/>
            <a:ext cx="10287000" cy="6858000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-990600" y="-228600"/>
            <a:ext cx="12039600" cy="754380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5" descr="Bible Class 2 &amp; BC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25500" r="63971" b="48500"/>
          <a:stretch>
            <a:fillRect/>
          </a:stretch>
        </p:blipFill>
        <p:spPr bwMode="auto">
          <a:xfrm>
            <a:off x="533400" y="1057275"/>
            <a:ext cx="2508250" cy="1397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RFCC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" b="1004"/>
          <a:stretch>
            <a:fillRect/>
          </a:stretch>
        </p:blipFill>
        <p:spPr bwMode="auto">
          <a:xfrm>
            <a:off x="755650" y="1206500"/>
            <a:ext cx="2670175" cy="28082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WT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" b="3233"/>
          <a:stretch>
            <a:fillRect/>
          </a:stretch>
        </p:blipFill>
        <p:spPr bwMode="auto">
          <a:xfrm>
            <a:off x="1019175" y="1398588"/>
            <a:ext cx="2879725" cy="29352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Postcard 2 &amp; LSB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14" r="16571" b="6686"/>
          <a:stretch>
            <a:fillRect/>
          </a:stretch>
        </p:blipFill>
        <p:spPr bwMode="auto">
          <a:xfrm>
            <a:off x="1306513" y="1760538"/>
            <a:ext cx="2798762" cy="28051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1" descr="Doct Car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37" b="86778"/>
          <a:stretch>
            <a:fillRect/>
          </a:stretch>
        </p:blipFill>
        <p:spPr bwMode="auto">
          <a:xfrm>
            <a:off x="6983413" y="0"/>
            <a:ext cx="2101850" cy="793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2" descr="Doct Car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7" b="86461"/>
          <a:stretch>
            <a:fillRect/>
          </a:stretch>
        </p:blipFill>
        <p:spPr bwMode="auto">
          <a:xfrm>
            <a:off x="6994525" y="625475"/>
            <a:ext cx="2101850" cy="806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3" descr="Doct Card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14" b="80106"/>
          <a:stretch>
            <a:fillRect/>
          </a:stretch>
        </p:blipFill>
        <p:spPr bwMode="auto">
          <a:xfrm>
            <a:off x="6994525" y="1244600"/>
            <a:ext cx="2101850" cy="842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4" descr="Doct Cards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158" b="87401"/>
          <a:stretch>
            <a:fillRect/>
          </a:stretch>
        </p:blipFill>
        <p:spPr bwMode="auto">
          <a:xfrm>
            <a:off x="6994525" y="1922463"/>
            <a:ext cx="2101850" cy="7699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5" descr="Doct Cards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71" r="1588" b="87660"/>
          <a:stretch>
            <a:fillRect/>
          </a:stretch>
        </p:blipFill>
        <p:spPr bwMode="auto">
          <a:xfrm>
            <a:off x="6994525" y="2571750"/>
            <a:ext cx="2101850" cy="7540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6" descr="Doct Cards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63583" b="81784"/>
          <a:stretch>
            <a:fillRect/>
          </a:stretch>
        </p:blipFill>
        <p:spPr bwMode="auto">
          <a:xfrm>
            <a:off x="6994525" y="3214688"/>
            <a:ext cx="2101850" cy="7985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7" descr="Doct Cards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7" b="86972"/>
          <a:stretch>
            <a:fillRect/>
          </a:stretch>
        </p:blipFill>
        <p:spPr bwMode="auto">
          <a:xfrm>
            <a:off x="6994525" y="3870325"/>
            <a:ext cx="2101850" cy="7889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8" descr="Doct Cards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8" r="1230" b="86221"/>
          <a:stretch>
            <a:fillRect/>
          </a:stretch>
        </p:blipFill>
        <p:spPr bwMode="auto">
          <a:xfrm>
            <a:off x="6994525" y="4532313"/>
            <a:ext cx="2101850" cy="8429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9" descr="Doct Cards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r="63292" b="53482"/>
          <a:stretch>
            <a:fillRect/>
          </a:stretch>
        </p:blipFill>
        <p:spPr bwMode="auto">
          <a:xfrm>
            <a:off x="6994525" y="5156200"/>
            <a:ext cx="2101850" cy="19891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0" descr="About Card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62" b="85870"/>
          <a:stretch>
            <a:fillRect/>
          </a:stretch>
        </p:blipFill>
        <p:spPr bwMode="auto">
          <a:xfrm>
            <a:off x="0" y="4894263"/>
            <a:ext cx="2101850" cy="8556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1" descr="About Card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2" r="832" b="85170"/>
          <a:stretch>
            <a:fillRect/>
          </a:stretch>
        </p:blipFill>
        <p:spPr bwMode="auto">
          <a:xfrm>
            <a:off x="1109663" y="4892675"/>
            <a:ext cx="2101850" cy="9017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2" descr="About Card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63663" b="78413"/>
          <a:stretch>
            <a:fillRect/>
          </a:stretch>
        </p:blipFill>
        <p:spPr bwMode="auto">
          <a:xfrm>
            <a:off x="2184400" y="4894263"/>
            <a:ext cx="2101850" cy="939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3" descr="About Cards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r="63882" b="62169"/>
          <a:stretch>
            <a:fillRect/>
          </a:stretch>
        </p:blipFill>
        <p:spPr bwMode="auto">
          <a:xfrm>
            <a:off x="0" y="5549900"/>
            <a:ext cx="2101850" cy="16414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4" descr="About Cards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29" b="84348"/>
          <a:stretch>
            <a:fillRect/>
          </a:stretch>
        </p:blipFill>
        <p:spPr bwMode="auto">
          <a:xfrm>
            <a:off x="3294063" y="4886325"/>
            <a:ext cx="2101850" cy="9556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5" descr="About Cards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0" r="1465" b="64244"/>
          <a:stretch>
            <a:fillRect/>
          </a:stretch>
        </p:blipFill>
        <p:spPr bwMode="auto">
          <a:xfrm>
            <a:off x="4391025" y="4899025"/>
            <a:ext cx="2101850" cy="2195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6" descr="About Cards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28" b="73035"/>
          <a:stretch>
            <a:fillRect/>
          </a:stretch>
        </p:blipFill>
        <p:spPr bwMode="auto">
          <a:xfrm>
            <a:off x="1109663" y="5538788"/>
            <a:ext cx="2101850" cy="16271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7" descr="About Cards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0" r="1988" b="73782"/>
          <a:stretch>
            <a:fillRect/>
          </a:stretch>
        </p:blipFill>
        <p:spPr bwMode="auto">
          <a:xfrm>
            <a:off x="2185988" y="5553075"/>
            <a:ext cx="2101850" cy="16049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8" descr="About Cards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r="63594" b="63313"/>
          <a:stretch>
            <a:fillRect/>
          </a:stretch>
        </p:blipFill>
        <p:spPr bwMode="auto">
          <a:xfrm>
            <a:off x="3297238" y="5535613"/>
            <a:ext cx="2101850" cy="15843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32" y="533400"/>
            <a:ext cx="3365500" cy="3365500"/>
          </a:xfrm>
          <a:prstGeom prst="rect">
            <a:avLst/>
          </a:prstGeom>
        </p:spPr>
      </p:pic>
      <p:pic>
        <p:nvPicPr>
          <p:cNvPr id="10" name="Picture 19" descr="DVD Cover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12" b="18709"/>
          <a:stretch>
            <a:fillRect/>
          </a:stretch>
        </p:blipFill>
        <p:spPr bwMode="auto">
          <a:xfrm>
            <a:off x="3509963" y="2392363"/>
            <a:ext cx="2381250" cy="23733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152400" y="625475"/>
            <a:ext cx="8763000" cy="5525294"/>
          </a:xfrm>
          <a:prstGeom prst="roundRect">
            <a:avLst/>
          </a:prstGeom>
          <a:solidFill>
            <a:srgbClr val="009FC3"/>
          </a:solidFill>
          <a:ln w="57150">
            <a:solidFill>
              <a:srgbClr val="00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latin typeface="Neutra Text Demi Italic" panose="02000600050000090004" pitchFamily="50" charset="0"/>
              </a:rPr>
              <a:t>It’s time for a new look.</a:t>
            </a:r>
            <a:endParaRPr lang="en-US" sz="6000" dirty="0">
              <a:latin typeface="Neutra Text Demi Italic" panose="0200060005000009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93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000"/>
                            </p:stCondLst>
                            <p:childTnLst>
                              <p:par>
                                <p:cTn id="5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8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1000"/>
                            </p:stCondLst>
                            <p:childTnLst>
                              <p:par>
                                <p:cTn id="9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3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524000"/>
            <a:ext cx="206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“Search” TV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$125,800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57400" y="2438400"/>
            <a:ext cx="27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“Back to Bible” Car Magnets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PBL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Branding &amp; Print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$118,400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9899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1" grpId="0"/>
      <p:bldP spid="7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If we give </a:t>
            </a:r>
            <a:r>
              <a:rPr lang="en-US" b="1" dirty="0" smtClean="0"/>
              <a:t>$125,800</a:t>
            </a:r>
          </a:p>
          <a:p>
            <a:pPr lvl="1"/>
            <a:r>
              <a:rPr lang="en-US" dirty="0" smtClean="0"/>
              <a:t>Support “In Search of the Lord’s Way”</a:t>
            </a:r>
          </a:p>
          <a:p>
            <a:pPr lvl="2"/>
            <a:r>
              <a:rPr lang="en-US" sz="2800" dirty="0" smtClean="0"/>
              <a:t>Phil Sanders speaks on this national program every Sunday morning </a:t>
            </a:r>
          </a:p>
          <a:p>
            <a:pPr lvl="2"/>
            <a:r>
              <a:rPr lang="en-US" sz="2800" dirty="0"/>
              <a:t>It airs locally on WGN at 7:00 a.m.</a:t>
            </a:r>
          </a:p>
          <a:p>
            <a:pPr lvl="2"/>
            <a:r>
              <a:rPr lang="en-US" sz="2800" dirty="0" smtClean="0"/>
              <a:t>Statistics:  On the air since 1980</a:t>
            </a:r>
          </a:p>
          <a:p>
            <a:pPr lvl="1"/>
            <a:r>
              <a:rPr lang="en-US" dirty="0" smtClean="0"/>
              <a:t>Advertise locally “In Search of the Lord’s Way”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54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ission Sunday - without date.jpg"/>
          <p:cNvPicPr>
            <a:picLocks noChangeAspect="1"/>
          </p:cNvPicPr>
          <p:nvPr/>
        </p:nvPicPr>
        <p:blipFill rotWithShape="1">
          <a:blip r:embed="rId2" cstate="print"/>
          <a:srcRect t="8823" r="2941" b="23750"/>
          <a:stretch/>
        </p:blipFill>
        <p:spPr>
          <a:xfrm>
            <a:off x="779107" y="609600"/>
            <a:ext cx="7543800" cy="349377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23" y="5399782"/>
            <a:ext cx="9100569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Every dollar given on Mission Sunday</a:t>
            </a:r>
          </a:p>
          <a:p>
            <a:pPr algn="ctr"/>
            <a:r>
              <a:rPr lang="en-US" sz="3400" b="1" dirty="0" smtClean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goes toward mission work.</a:t>
            </a:r>
            <a:endParaRPr lang="en-US" sz="3400" b="1" cap="none" spc="0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3785" y="3612802"/>
            <a:ext cx="67730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smtClean="0">
                <a:ln w="19050" cmpd="sng">
                  <a:solidFill>
                    <a:schemeClr val="bg1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50800" dist="381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January 31</a:t>
            </a:r>
            <a:endParaRPr lang="en-US" sz="8800" b="1" cap="none" spc="0" dirty="0">
              <a:ln w="19050" cmpd="sng">
                <a:solidFill>
                  <a:schemeClr val="bg1"/>
                </a:solidFill>
                <a:prstDash val="solid"/>
              </a:ln>
              <a:solidFill>
                <a:srgbClr val="A50021"/>
              </a:solidFill>
              <a:effectLst>
                <a:outerShdw blurRad="50800" dist="381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219200" y="3505200"/>
            <a:ext cx="6629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549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earchtv.org/images/slides/slide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83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09600" y="4114800"/>
            <a:ext cx="9601200" cy="1134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5" name="Picture 5" descr="WGN-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532" y="4114900"/>
            <a:ext cx="2980468" cy="167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6" name="Picture 6" descr="Sanders, Phil 20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r="7655"/>
          <a:stretch>
            <a:fillRect/>
          </a:stretch>
        </p:blipFill>
        <p:spPr bwMode="auto">
          <a:xfrm>
            <a:off x="0" y="2980794"/>
            <a:ext cx="2595237" cy="331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3225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Phil Sanders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00400" y="4114800"/>
            <a:ext cx="2933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 smtClean="0">
                <a:solidFill>
                  <a:srgbClr val="000099"/>
                </a:solidFill>
              </a:rPr>
              <a:t>Sunday Mornings </a:t>
            </a:r>
          </a:p>
          <a:p>
            <a:pPr algn="ctr">
              <a:lnSpc>
                <a:spcPct val="90000"/>
              </a:lnSpc>
            </a:pPr>
            <a:r>
              <a:rPr lang="en-US" sz="4000" b="1" dirty="0" smtClean="0">
                <a:solidFill>
                  <a:srgbClr val="000099"/>
                </a:solidFill>
              </a:rPr>
              <a:t>at 7:00 a.m.</a:t>
            </a:r>
            <a:endParaRPr lang="en-US" sz="40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5931210"/>
            <a:ext cx="61721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200" b="1" i="1" dirty="0" smtClean="0">
                <a:solidFill>
                  <a:srgbClr val="000099"/>
                </a:solidFill>
              </a:rPr>
              <a:t>Reaching 100 million of 118 million homes in America every week</a:t>
            </a:r>
            <a:endParaRPr lang="en-US" sz="32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60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524000"/>
            <a:ext cx="206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“Search” TV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24400" y="1524000"/>
            <a:ext cx="1752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Advertise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“Search” TV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$125,800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57400" y="2438400"/>
            <a:ext cx="27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“Back to Bible” Car Magnets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PBL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Branding &amp; Print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$118,400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97789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524000"/>
            <a:ext cx="206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“Search” TV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724400" y="1524000"/>
            <a:ext cx="1752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Advertise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“Search” TV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$125,800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36188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$+++,+++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457200"/>
            <a:ext cx="762000" cy="10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I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95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Sign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57400" y="2438400"/>
            <a:ext cx="27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“Back to Bible” Car Magnets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PBL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Branding &amp; Print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$118,400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552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3400" y="304800"/>
              <a:ext cx="19050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206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globe.jpg"/>
          <p:cNvPicPr>
            <a:picLocks noChangeAspect="1"/>
          </p:cNvPicPr>
          <p:nvPr/>
        </p:nvPicPr>
        <p:blipFill>
          <a:blip r:embed="rId2" cstate="print"/>
          <a:srcRect l="13730"/>
          <a:stretch>
            <a:fillRect/>
          </a:stretch>
        </p:blipFill>
        <p:spPr>
          <a:xfrm>
            <a:off x="-3962400" y="914400"/>
            <a:ext cx="1981200" cy="23774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77508" y="-4165"/>
            <a:ext cx="47778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Mission Sunday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2400" y="128236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66800" y="3123827"/>
            <a:ext cx="7010400" cy="0"/>
          </a:xfrm>
          <a:prstGeom prst="line">
            <a:avLst/>
          </a:prstGeom>
          <a:ln w="31750">
            <a:solidFill>
              <a:srgbClr val="325A8C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81000" y="3428627"/>
            <a:ext cx="8458200" cy="312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Believe Jesus is God’s Son</a:t>
            </a:r>
            <a:r>
              <a:rPr lang="en-US" sz="3200" b="1" dirty="0" smtClean="0"/>
              <a:t>	John 8:24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Repent/Turn from your sins</a:t>
            </a:r>
            <a:r>
              <a:rPr lang="en-US" sz="3200" b="1" dirty="0" smtClean="0"/>
              <a:t>	Acts 2:38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Confess your faith</a:t>
            </a:r>
            <a:r>
              <a:rPr lang="en-US" sz="3200" b="1" dirty="0" smtClean="0"/>
              <a:t>	Romans 10:9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baptized</a:t>
            </a:r>
            <a:r>
              <a:rPr lang="en-US" sz="3200" b="1" dirty="0" smtClean="0"/>
              <a:t>	Mark 16:16</a:t>
            </a:r>
          </a:p>
          <a:p>
            <a:pPr>
              <a:lnSpc>
                <a:spcPct val="125000"/>
              </a:lnSpc>
              <a:tabLst>
                <a:tab pos="5486400" algn="l"/>
              </a:tabLst>
            </a:pPr>
            <a:r>
              <a:rPr lang="en-US" sz="32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faithfully</a:t>
            </a:r>
            <a:r>
              <a:rPr lang="en-US" sz="3200" b="1" dirty="0" smtClean="0"/>
              <a:t>	Revelation 2:10</a:t>
            </a:r>
            <a:endParaRPr lang="en-US" sz="3200" b="1" dirty="0"/>
          </a:p>
        </p:txBody>
      </p:sp>
      <p:sp>
        <p:nvSpPr>
          <p:cNvPr id="7" name="Rectangle 6"/>
          <p:cNvSpPr/>
          <p:nvPr/>
        </p:nvSpPr>
        <p:spPr>
          <a:xfrm>
            <a:off x="5257800" y="1542115"/>
            <a:ext cx="16770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Souls!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72856" y="1425244"/>
            <a:ext cx="173611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 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672856" y="712739"/>
            <a:ext cx="364234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The Gospel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845140"/>
            <a:ext cx="35413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The Purpose of 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14600" y="1548825"/>
            <a:ext cx="10887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is to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672856" y="2126159"/>
            <a:ext cx="239014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400" b="1" cap="small" dirty="0" smtClean="0">
                <a:ln w="11430"/>
                <a:solidFill>
                  <a:srgbClr val="325A8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pperplate Gothic Bold" pitchFamily="34" charset="0"/>
              </a:rPr>
              <a:t>Saved? </a:t>
            </a:r>
            <a:endParaRPr lang="en-US" sz="4400" b="1" cap="small" dirty="0">
              <a:ln w="11430"/>
              <a:solidFill>
                <a:srgbClr val="325A8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pperplate Gothic Bold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16918" y="2249740"/>
            <a:ext cx="19864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4F7FD0"/>
                </a:solidFill>
                <a:effectLst>
                  <a:outerShdw blurRad="50800" dist="50800" dir="2700000" algn="ctr" rotWithShape="0">
                    <a:schemeClr val="tx1"/>
                  </a:outerShdw>
                </a:effectLst>
                <a:latin typeface="Lucida Calligraphy" pitchFamily="66" charset="0"/>
              </a:rPr>
              <a:t>Are you</a:t>
            </a:r>
            <a:endParaRPr lang="en-US" sz="4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4F7FD0"/>
              </a:solidFill>
              <a:effectLst>
                <a:outerShdw blurRad="50800" dist="50800" dir="2700000" algn="ctr" rotWithShape="0">
                  <a:schemeClr val="tx1"/>
                </a:outerShdw>
              </a:effectLst>
              <a:latin typeface="Lucida Calligraphy" pitchFamily="66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7" grpId="0"/>
      <p:bldP spid="9" grpId="0"/>
      <p:bldP spid="11" grpId="0"/>
      <p:bldP spid="12" grpId="0"/>
      <p:bldP spid="13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524000"/>
            <a:ext cx="206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00599" y="1524000"/>
            <a:ext cx="162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Advertise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$125,800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36188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$+++,+++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457200"/>
            <a:ext cx="762000" cy="10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I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95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Sign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57400" y="2438400"/>
            <a:ext cx="27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“Back to Bible” Car Magnets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PBL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Branding &amp; Print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$118,400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7284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>
            <a:off x="2590800" y="2438400"/>
            <a:ext cx="42672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81000" y="3124200"/>
            <a:ext cx="143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$107,300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Connector 64"/>
          <p:cNvCxnSpPr>
            <a:stCxn id="45" idx="0"/>
          </p:cNvCxnSpPr>
          <p:nvPr/>
        </p:nvCxnSpPr>
        <p:spPr>
          <a:xfrm flipV="1">
            <a:off x="4724400" y="32766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819400" y="1524000"/>
            <a:ext cx="2063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</a:t>
            </a:r>
            <a:b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</a:b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800599" y="1524000"/>
            <a:ext cx="1624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Advertise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“In Search”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8" name="Straight Connector 67"/>
          <p:cNvCxnSpPr>
            <a:endCxn id="13" idx="2"/>
          </p:cNvCxnSpPr>
          <p:nvPr/>
        </p:nvCxnSpPr>
        <p:spPr>
          <a:xfrm flipV="1">
            <a:off x="4727448" y="1524000"/>
            <a:ext cx="0" cy="9144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1911459" y="1371600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$125,800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036188" y="431111"/>
            <a:ext cx="1482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$+++,+++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43400" y="457200"/>
            <a:ext cx="762000" cy="1036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I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95</a:t>
            </a:r>
          </a:p>
          <a:p>
            <a:pPr algn="ctr">
              <a:lnSpc>
                <a:spcPct val="85000"/>
              </a:lnSpc>
            </a:pP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Sign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836111" y="3276600"/>
            <a:ext cx="266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House to House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t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o Belle Glade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624629" y="3276600"/>
            <a:ext cx="3099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Support Hanna Family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</a:t>
            </a:r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 School of Preaching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60" name="Straight Connector 59"/>
          <p:cNvCxnSpPr>
            <a:endCxn id="5" idx="3"/>
          </p:cNvCxnSpPr>
          <p:nvPr/>
        </p:nvCxnSpPr>
        <p:spPr>
          <a:xfrm flipV="1">
            <a:off x="1905000" y="3274368"/>
            <a:ext cx="5669859" cy="2232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2057400" y="2438400"/>
            <a:ext cx="2707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More “Back to Bible” Car Magnets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4730496" y="2438400"/>
            <a:ext cx="23561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New PBL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Branding &amp; Print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cxnSp>
        <p:nvCxnSpPr>
          <p:cNvPr id="74" name="Straight Connector 73"/>
          <p:cNvCxnSpPr/>
          <p:nvPr/>
        </p:nvCxnSpPr>
        <p:spPr>
          <a:xfrm flipV="1">
            <a:off x="4730496" y="2438400"/>
            <a:ext cx="0" cy="83820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1149459" y="2281535"/>
            <a:ext cx="144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$118,400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679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-3353"/>
            <a:ext cx="3682258" cy="26645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5"/>
          <a:stretch/>
        </p:blipFill>
        <p:spPr>
          <a:xfrm>
            <a:off x="4648200" y="2254631"/>
            <a:ext cx="4419600" cy="27831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" b="8126"/>
          <a:stretch/>
        </p:blipFill>
        <p:spPr>
          <a:xfrm>
            <a:off x="-4465" y="1"/>
            <a:ext cx="2867480" cy="320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72" y="2954801"/>
            <a:ext cx="3144940" cy="20743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1"/>
            <a:ext cx="3048000" cy="2286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2289353"/>
            <a:ext cx="30480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" y="0"/>
            <a:ext cx="30480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783" y="2286000"/>
            <a:ext cx="3048000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3048000" cy="228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30"/>
            <a:ext cx="3048000" cy="228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35353" cy="2286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56" y="2285248"/>
            <a:ext cx="3048000" cy="228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" y="2286000"/>
            <a:ext cx="3050763" cy="22880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0"/>
            <a:ext cx="3048000" cy="2286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5" t="4032" r="27942" b="5809"/>
          <a:stretch/>
        </p:blipFill>
        <p:spPr>
          <a:xfrm>
            <a:off x="-76200" y="-15475"/>
            <a:ext cx="3170153" cy="40759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9"/>
          <a:srcRect l="25000" t="21111" r="20833" b="26667"/>
          <a:stretch/>
        </p:blipFill>
        <p:spPr>
          <a:xfrm>
            <a:off x="5061199" y="1659324"/>
            <a:ext cx="4686300" cy="338855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0"/>
          <a:srcRect l="59169" t="25172" r="8486" b="10325"/>
          <a:stretch/>
        </p:blipFill>
        <p:spPr>
          <a:xfrm>
            <a:off x="3005017" y="3757"/>
            <a:ext cx="2760112" cy="4071029"/>
          </a:xfrm>
          <a:prstGeom prst="rect">
            <a:avLst/>
          </a:prstGeom>
        </p:spPr>
      </p:pic>
      <p:pic>
        <p:nvPicPr>
          <p:cNvPr id="54" name="Picture 6" descr="G:\Mission trips &amp; pictures 2006\Robert's Pictures of our family -fiji06\DSC01758.JPG"/>
          <p:cNvPicPr>
            <a:picLocks noChangeAspect="1" noChangeArrowheads="1"/>
          </p:cNvPicPr>
          <p:nvPr/>
        </p:nvPicPr>
        <p:blipFill>
          <a:blip r:embed="rId21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8" r="4414"/>
          <a:stretch>
            <a:fillRect/>
          </a:stretch>
        </p:blipFill>
        <p:spPr bwMode="auto">
          <a:xfrm>
            <a:off x="160843" y="2286000"/>
            <a:ext cx="303955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4" descr="059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9" t="26607"/>
          <a:stretch/>
        </p:blipFill>
        <p:spPr bwMode="auto">
          <a:xfrm>
            <a:off x="3175970" y="2286000"/>
            <a:ext cx="325436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4" descr="IMG_397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524" y="0"/>
            <a:ext cx="304764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HPIM4194.JPG"/>
          <p:cNvPicPr>
            <a:picLocks noChangeAspect="1"/>
          </p:cNvPicPr>
          <p:nvPr/>
        </p:nvPicPr>
        <p:blipFill>
          <a:blip r:embed="rId24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86000"/>
            <a:ext cx="3037446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55257" y="2333784"/>
            <a:ext cx="3422625" cy="25669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-831415"/>
            <a:ext cx="3767041" cy="3272582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29000" y="1600200"/>
            <a:ext cx="5102614" cy="341653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5" t="15431"/>
          <a:stretch/>
        </p:blipFill>
        <p:spPr>
          <a:xfrm>
            <a:off x="-76201" y="-18342"/>
            <a:ext cx="3405055" cy="2365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r="3471"/>
          <a:stretch/>
        </p:blipFill>
        <p:spPr>
          <a:xfrm>
            <a:off x="-76199" y="8511"/>
            <a:ext cx="3429000" cy="2691126"/>
          </a:xfrm>
          <a:prstGeom prst="rect">
            <a:avLst/>
          </a:prstGeom>
        </p:spPr>
      </p:pic>
      <p:pic>
        <p:nvPicPr>
          <p:cNvPr id="68" name="Picture 67" descr="Guillermo.jpg"/>
          <p:cNvPicPr>
            <a:picLocks noChangeAspect="1"/>
          </p:cNvPicPr>
          <p:nvPr/>
        </p:nvPicPr>
        <p:blipFill>
          <a:blip r:embed="rId30"/>
          <a:srcRect t="8000" b="6000"/>
          <a:stretch>
            <a:fillRect/>
          </a:stretch>
        </p:blipFill>
        <p:spPr>
          <a:xfrm>
            <a:off x="-304800" y="-12900"/>
            <a:ext cx="3025411" cy="22429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" name="Picture 69" descr="Zully3.jpg"/>
          <p:cNvPicPr>
            <a:picLocks noChangeAspect="1"/>
          </p:cNvPicPr>
          <p:nvPr/>
        </p:nvPicPr>
        <p:blipFill>
          <a:blip r:embed="rId31">
            <a:lum contrast="20000"/>
          </a:blip>
          <a:srcRect t="4525" b="4984"/>
          <a:stretch>
            <a:fillRect/>
          </a:stretch>
        </p:blipFill>
        <p:spPr>
          <a:xfrm>
            <a:off x="2514600" y="0"/>
            <a:ext cx="3452850" cy="22276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" name="Picture 5" descr="TrAn2"/>
          <p:cNvPicPr>
            <a:picLocks noChangeAspect="1" noChangeArrowheads="1"/>
          </p:cNvPicPr>
          <p:nvPr/>
        </p:nvPicPr>
        <p:blipFill>
          <a:blip r:embed="rId3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751292"/>
            <a:ext cx="2933409" cy="328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r="96750" b="77897"/>
          <a:stretch/>
        </p:blipFill>
        <p:spPr bwMode="auto">
          <a:xfrm>
            <a:off x="-76200" y="0"/>
            <a:ext cx="1447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34" cstate="print"/>
          <a:srcRect l="8333" t="8667" r="49167" b="81333"/>
          <a:stretch>
            <a:fillRect/>
          </a:stretch>
        </p:blipFill>
        <p:spPr bwMode="auto">
          <a:xfrm>
            <a:off x="-76200" y="1143000"/>
            <a:ext cx="9144000" cy="1344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" name="Picture 2" descr="Dr. Dave Miller"/>
          <p:cNvPicPr>
            <a:picLocks noChangeAspect="1" noChangeArrowheads="1"/>
          </p:cNvPicPr>
          <p:nvPr/>
        </p:nvPicPr>
        <p:blipFill>
          <a:blip r:embed="rId35" cstate="print"/>
          <a:srcRect t="3583"/>
          <a:stretch>
            <a:fillRect/>
          </a:stretch>
        </p:blipFill>
        <p:spPr bwMode="auto">
          <a:xfrm>
            <a:off x="131294" y="2487168"/>
            <a:ext cx="1878481" cy="2538952"/>
          </a:xfrm>
          <a:prstGeom prst="rect">
            <a:avLst/>
          </a:prstGeom>
          <a:noFill/>
        </p:spPr>
      </p:pic>
      <p:pic>
        <p:nvPicPr>
          <p:cNvPr id="87" name="Picture 4" descr="Kyle Butt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3733800" y="2486024"/>
            <a:ext cx="1828800" cy="2438400"/>
          </a:xfrm>
          <a:prstGeom prst="rect">
            <a:avLst/>
          </a:prstGeom>
          <a:noFill/>
        </p:spPr>
      </p:pic>
      <p:pic>
        <p:nvPicPr>
          <p:cNvPr id="88" name="Picture 6" descr="http://ap.lanexdev.com/user_images/images/staff/el.jpg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981200" y="2486024"/>
            <a:ext cx="1781175" cy="2438400"/>
          </a:xfrm>
          <a:prstGeom prst="rect">
            <a:avLst/>
          </a:prstGeom>
          <a:noFill/>
        </p:spPr>
      </p:pic>
      <p:pic>
        <p:nvPicPr>
          <p:cNvPr id="89" name="Picture 8" descr="Jeff Miller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5562600" y="2486024"/>
            <a:ext cx="1714500" cy="2438400"/>
          </a:xfrm>
          <a:prstGeom prst="rect">
            <a:avLst/>
          </a:prstGeom>
          <a:noFill/>
        </p:spPr>
      </p:pic>
      <p:pic>
        <p:nvPicPr>
          <p:cNvPr id="3074" name="Picture 2" descr="10485379_10204676651465802_3921308980585572951_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4" b="15744"/>
          <a:stretch>
            <a:fillRect/>
          </a:stretch>
        </p:blipFill>
        <p:spPr bwMode="auto">
          <a:xfrm>
            <a:off x="-6123101" y="606424"/>
            <a:ext cx="3652837" cy="187960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75833" y="2289291"/>
            <a:ext cx="3014662" cy="203835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ctr" rotWithShape="0">
              <a:srgbClr val="000000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6" name="Picture 4" descr="IMG_3578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5942" y="-1245475"/>
            <a:ext cx="2241550" cy="1681162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>
            <a:outerShdw dist="89803" dir="2700000" algn="ctr" rotWithShape="0">
              <a:srgbClr val="777777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2">
            <a:lum bright="3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565" y="-76200"/>
            <a:ext cx="3308357" cy="2438657"/>
          </a:xfrm>
          <a:prstGeom prst="rect">
            <a:avLst/>
          </a:prstGeom>
          <a:noFill/>
          <a:ln w="9525" algn="in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3" name="Picture 2" descr="IMG_4996"/>
          <p:cNvPicPr>
            <a:picLocks noChangeAspect="1" noChangeArrowheads="1"/>
          </p:cNvPicPr>
          <p:nvPr/>
        </p:nvPicPr>
        <p:blipFill>
          <a:blip r:embed="rId43"/>
          <a:srcRect l="6783" t="21409" b="14086"/>
          <a:stretch>
            <a:fillRect/>
          </a:stretch>
        </p:blipFill>
        <p:spPr bwMode="auto">
          <a:xfrm>
            <a:off x="4454659" y="2209800"/>
            <a:ext cx="4867520" cy="2675510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2" name="TextBox 71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pic>
        <p:nvPicPr>
          <p:cNvPr id="1027" name="Picture 3" descr="IMG_1297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35063" y="2277861"/>
            <a:ext cx="2668437" cy="2529437"/>
          </a:xfrm>
          <a:prstGeom prst="rect">
            <a:avLst/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10404257_10205506814488409_2011615291664168008_n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8939"/>
          <a:stretch>
            <a:fillRect/>
          </a:stretch>
        </p:blipFill>
        <p:spPr bwMode="auto">
          <a:xfrm>
            <a:off x="4052113" y="1297811"/>
            <a:ext cx="5091104" cy="2991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5" descr="OH"/>
          <p:cNvPicPr>
            <a:picLocks noChangeAspect="1" noChangeArrowheads="1"/>
          </p:cNvPicPr>
          <p:nvPr/>
        </p:nvPicPr>
        <p:blipFill rotWithShape="1"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2" b="22724"/>
          <a:stretch/>
        </p:blipFill>
        <p:spPr bwMode="auto">
          <a:xfrm>
            <a:off x="5560980" y="3037627"/>
            <a:ext cx="3577686" cy="1988952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9" name="Picture 4" descr="Greek class"/>
          <p:cNvPicPr>
            <a:picLocks noChangeAspect="1" noChangeArrowheads="1"/>
          </p:cNvPicPr>
          <p:nvPr/>
        </p:nvPicPr>
        <p:blipFill>
          <a:blip r:embed="rId47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59" y="2613317"/>
            <a:ext cx="3938344" cy="238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6" name="Picture 2" descr="ABA Grad 1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919" y="1678"/>
            <a:ext cx="3162994" cy="1966680"/>
          </a:xfrm>
          <a:prstGeom prst="rect">
            <a:avLst/>
          </a:prstGeom>
          <a:noFill/>
          <a:ln w="3175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82" name="Picture 1" descr="ABA Logo Color.png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584" y="48447"/>
            <a:ext cx="2497309" cy="248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Picture 9" descr="https://scontent-mia1-1.xx.fbcdn.net/hphotos-xta1/v/t1.0-9/11692794_10155802227900173_1230760329033725164_n.jpg?oh=e5f6f7170cf2c4c1555abc1419bde9e9&amp;oe=5743DA5B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7"/>
          <a:stretch/>
        </p:blipFill>
        <p:spPr bwMode="auto">
          <a:xfrm>
            <a:off x="7114609" y="1481375"/>
            <a:ext cx="2029592" cy="351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5" descr="https://scontent-mia1-1.xx.fbcdn.net/hphotos-xaf1/v/t1.0-9/11703096_10153741028622289_8143816012697960911_n.jpg?oh=a081064407c602b1d896f374321380b9&amp;oe=573343E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732" y="0"/>
            <a:ext cx="4106020" cy="273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3" descr="https://scontent-mia1-1.xx.fbcdn.net/hphotos-xtp1/v/t1.0-9/11705189_10153741029757289_593574146960920254_n.jpg?oh=ef1a00638a8c67e61864af9f2bc1e643&amp;oe=5737C833"/>
          <p:cNvPicPr>
            <a:picLocks noChangeAspect="1" noChangeArrowheads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1" t="35655" r="30428" b="24583"/>
          <a:stretch/>
        </p:blipFill>
        <p:spPr bwMode="auto">
          <a:xfrm>
            <a:off x="6269390" y="0"/>
            <a:ext cx="287461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25" descr="https://scontent-mia1-1.xx.fbcdn.net/hphotos-xlf1/v/t1.0-9/11402956_10153741029977289_7993280967122853526_n.jpg?oh=15844e993f092a0a34446be50c6df339&amp;oe=57414E57"/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0" t="5346" r="29771" b="9177"/>
          <a:stretch/>
        </p:blipFill>
        <p:spPr bwMode="auto">
          <a:xfrm>
            <a:off x="-6053" y="-28575"/>
            <a:ext cx="354425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7" descr="https://scontent-mia1-1.xx.fbcdn.net/hphotos-xlf1/v/t1.0-9/11403108_10155802227600173_6408515955766253953_n.jpg?oh=b3597a19a23b34dd46679f9f3f518477&amp;oe=57335772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t="19598" r="8708" b="21830"/>
          <a:stretch/>
        </p:blipFill>
        <p:spPr bwMode="auto">
          <a:xfrm>
            <a:off x="3538201" y="2155240"/>
            <a:ext cx="2128256" cy="284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https://scontent-mia1-1.xx.fbcdn.net/hphotos-xat1/v/t1.0-9/11230787_10153741028797289_3296232384123681664_n.jpg?oh=c1bb413a0448bd9619771686b718d94e&amp;oe=56FED0CC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8" t="6498" r="28527"/>
          <a:stretch/>
        </p:blipFill>
        <p:spPr bwMode="auto">
          <a:xfrm>
            <a:off x="5659066" y="2157984"/>
            <a:ext cx="1455543" cy="284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 descr="L:\Evangelism\H2H-H2H\HTH info slide.jpg"/>
          <p:cNvPicPr>
            <a:picLocks noChangeAspect="1" noChangeArrowheads="1"/>
          </p:cNvPicPr>
          <p:nvPr/>
        </p:nvPicPr>
        <p:blipFill>
          <a:blip r:embed="rId56" cstate="print"/>
          <a:srcRect l="64125"/>
          <a:stretch>
            <a:fillRect/>
          </a:stretch>
        </p:blipFill>
        <p:spPr bwMode="auto">
          <a:xfrm>
            <a:off x="-23532" y="1670533"/>
            <a:ext cx="1591660" cy="3327561"/>
          </a:xfrm>
          <a:prstGeom prst="rect">
            <a:avLst/>
          </a:prstGeom>
          <a:noFill/>
        </p:spPr>
      </p:pic>
      <p:pic>
        <p:nvPicPr>
          <p:cNvPr id="91" name="Picture 4" descr="L:\Evangelism\H2H-H2H\HTH_Masthead.jpg"/>
          <p:cNvPicPr>
            <a:picLocks noChangeAspect="1" noChangeArrowheads="1"/>
          </p:cNvPicPr>
          <p:nvPr/>
        </p:nvPicPr>
        <p:blipFill>
          <a:blip r:embed="rId57" cstate="print"/>
          <a:srcRect/>
          <a:stretch>
            <a:fillRect/>
          </a:stretch>
        </p:blipFill>
        <p:spPr bwMode="auto">
          <a:xfrm>
            <a:off x="-23532" y="-19050"/>
            <a:ext cx="6781800" cy="1756810"/>
          </a:xfrm>
          <a:prstGeom prst="rect">
            <a:avLst/>
          </a:prstGeom>
          <a:noFill/>
        </p:spPr>
      </p:pic>
      <p:pic>
        <p:nvPicPr>
          <p:cNvPr id="93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 rot="16200000">
            <a:off x="1028661" y="1975251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3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3131770" y="1975250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1" name="Picture 3" descr="L:\Office\Xerox_Scans\David\DOC157.XSM\00000001.JPG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 rot="16200000">
            <a:off x="3710711" y="2293426"/>
            <a:ext cx="2702105" cy="20879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02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4246818" y="2616131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6" name="Picture 2" descr="L:\Office\Xerox_Scans\David\DOC156.XSM\00000001.JPG"/>
          <p:cNvPicPr>
            <a:picLocks noChangeAspect="1" noChangeArrowheads="1"/>
          </p:cNvPicPr>
          <p:nvPr/>
        </p:nvPicPr>
        <p:blipFill>
          <a:blip r:embed="rId60" cstate="print"/>
          <a:srcRect/>
          <a:stretch>
            <a:fillRect/>
          </a:stretch>
        </p:blipFill>
        <p:spPr bwMode="auto">
          <a:xfrm rot="16200000">
            <a:off x="1577806" y="2309483"/>
            <a:ext cx="2716047" cy="20987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99" name="Picture 4" descr="L:\Office\Xerox_Scans\David\DOC158.XSM\00000001.JPG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 rot="16200000">
            <a:off x="2150508" y="2634900"/>
            <a:ext cx="2702104" cy="208799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81" name="Rectangle 80"/>
          <p:cNvSpPr/>
          <p:nvPr/>
        </p:nvSpPr>
        <p:spPr>
          <a:xfrm rot="20039703">
            <a:off x="5183218" y="2475166"/>
            <a:ext cx="4213147" cy="17173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8,000 homes</a:t>
            </a:r>
          </a:p>
          <a:p>
            <a:pPr algn="ctr">
              <a:lnSpc>
                <a:spcPct val="110000"/>
              </a:lnSpc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x’s a year</a:t>
            </a:r>
            <a:endParaRPr lang="en-US" sz="48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 descr="https://scontent-mia1-1.xx.fbcdn.net/hphotos-xfl1/v/t1.0-9/292715_124593227716966_1181361309_n.jpg?oh=114d0571af209efd49d8d830e844e0ab&amp;oe=573EF7AB"/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" r="2566" b="16199"/>
          <a:stretch/>
        </p:blipFill>
        <p:spPr bwMode="auto">
          <a:xfrm>
            <a:off x="5171842" y="2292568"/>
            <a:ext cx="3972160" cy="274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content-mia1-1.xx.fbcdn.net/hphotos-xpa1/v/t1.0-9/268469_106376272871995_1546854057_n.jpg?oh=6b2034137617f35a68187d679a0f4f48&amp;oe=57368825"/>
          <p:cNvPicPr>
            <a:picLocks noChangeAspect="1" noChangeArrowheads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/>
          <a:stretch/>
        </p:blipFill>
        <p:spPr bwMode="auto">
          <a:xfrm>
            <a:off x="-26138" y="-8807"/>
            <a:ext cx="5197979" cy="29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154" y="2376269"/>
            <a:ext cx="2987836" cy="2676604"/>
          </a:xfrm>
          <a:prstGeom prst="rect">
            <a:avLst/>
          </a:prstGeom>
        </p:spPr>
      </p:pic>
      <p:pic>
        <p:nvPicPr>
          <p:cNvPr id="1028" name="Picture 4" descr="https://scontent-mia1-1.xx.fbcdn.net/hphotos-prn2/v/t1.0-9/540142_124586054384350_1024524098_n.jpg?oh=3bbbedb81420c5fbc2de5f2c6d72e7e4&amp;oe=5743D337"/>
          <p:cNvPicPr>
            <a:picLocks noChangeAspect="1" noChangeArrowheads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" t="15068" r="1940" b="43831"/>
          <a:stretch/>
        </p:blipFill>
        <p:spPr bwMode="auto">
          <a:xfrm>
            <a:off x="5181600" y="-16872"/>
            <a:ext cx="39624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62"/>
          <a:stretch/>
        </p:blipFill>
        <p:spPr>
          <a:xfrm>
            <a:off x="-115225" y="-13581"/>
            <a:ext cx="4230026" cy="26188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624" y="2282178"/>
            <a:ext cx="3668190" cy="2760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756" y="-323134"/>
            <a:ext cx="3471295" cy="26034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5"/>
          <a:stretch/>
        </p:blipFill>
        <p:spPr>
          <a:xfrm>
            <a:off x="-40590" y="2301225"/>
            <a:ext cx="4145300" cy="272797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 rotWithShape="1">
          <a:blip r:embed="rId69" cstate="print">
            <a:lum bright="10000"/>
            <a:extLst>
              <a:ext uri="{BEBA8EAE-BF5A-486C-A8C5-ECC9F3942E4B}">
                <a14:imgProps xmlns:a14="http://schemas.microsoft.com/office/drawing/2010/main">
                  <a14:imgLayer r:embed="rId70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5" t="18232" r="37841" b="12946"/>
          <a:stretch/>
        </p:blipFill>
        <p:spPr>
          <a:xfrm rot="5400000">
            <a:off x="3809999" y="66673"/>
            <a:ext cx="2362202" cy="22098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7371" r="10297" b="19558"/>
          <a:stretch/>
        </p:blipFill>
        <p:spPr>
          <a:xfrm>
            <a:off x="3886199" y="2285841"/>
            <a:ext cx="2209133" cy="276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52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7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75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25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75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25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25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5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250"/>
                            </p:stCondLst>
                            <p:childTnLst>
                              <p:par>
                                <p:cTn id="1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50"/>
                            </p:stCondLst>
                            <p:childTnLst>
                              <p:par>
                                <p:cTn id="1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50"/>
                            </p:stCondLst>
                            <p:childTnLst>
                              <p:par>
                                <p:cTn id="1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75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250"/>
                            </p:stCondLst>
                            <p:childTnLst>
                              <p:par>
                                <p:cTn id="1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75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50"/>
                            </p:stCondLst>
                            <p:childTnLst>
                              <p:par>
                                <p:cTn id="2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250"/>
                            </p:stCondLst>
                            <p:childTnLst>
                              <p:par>
                                <p:cTn id="2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750"/>
                            </p:stCondLst>
                            <p:childTnLst>
                              <p:par>
                                <p:cTn id="2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2250"/>
                            </p:stCondLst>
                            <p:childTnLst>
                              <p:par>
                                <p:cTn id="2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"/>
                            </p:stCondLst>
                            <p:childTnLst>
                              <p:par>
                                <p:cTn id="2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125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75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25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50"/>
                            </p:stCondLst>
                            <p:childTnLst>
                              <p:par>
                                <p:cTn id="2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50"/>
                            </p:stCondLst>
                            <p:childTnLst>
                              <p:par>
                                <p:cTn id="2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250"/>
                            </p:stCondLst>
                            <p:childTnLst>
                              <p:par>
                                <p:cTn id="2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750"/>
                            </p:stCondLst>
                            <p:childTnLst>
                              <p:par>
                                <p:cTn id="2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325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375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25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250"/>
                            </p:stCondLst>
                            <p:childTnLst>
                              <p:par>
                                <p:cTn id="3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750"/>
                            </p:stCondLst>
                            <p:childTnLst>
                              <p:par>
                                <p:cTn id="3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250"/>
                            </p:stCondLst>
                            <p:childTnLst>
                              <p:par>
                                <p:cTn id="3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9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250"/>
                            </p:stCondLst>
                            <p:childTnLst>
                              <p:par>
                                <p:cTn id="3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250"/>
                            </p:stCondLst>
                            <p:childTnLst>
                              <p:par>
                                <p:cTn id="3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2250"/>
                            </p:stCondLst>
                            <p:childTnLst>
                              <p:par>
                                <p:cTn id="3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2750"/>
                            </p:stCondLst>
                            <p:childTnLst>
                              <p:par>
                                <p:cTn id="3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7" fill="hold">
                            <p:stCondLst>
                              <p:cond delay="3250"/>
                            </p:stCondLst>
                            <p:childTnLst>
                              <p:par>
                                <p:cTn id="3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3750"/>
                            </p:stCondLst>
                            <p:childTnLst>
                              <p:par>
                                <p:cTn id="3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250"/>
                            </p:stCondLst>
                            <p:childTnLst>
                              <p:par>
                                <p:cTn id="4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1250"/>
                            </p:stCondLst>
                            <p:childTnLst>
                              <p:par>
                                <p:cTn id="4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75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25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275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3250"/>
                            </p:stCondLst>
                            <p:childTnLst>
                              <p:par>
                                <p:cTn id="4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3750"/>
                            </p:stCondLst>
                            <p:childTnLst>
                              <p:par>
                                <p:cTn id="4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1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250"/>
                            </p:stCondLst>
                            <p:childTnLst>
                              <p:par>
                                <p:cTn id="4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7" fill="hold">
                            <p:stCondLst>
                              <p:cond delay="1250"/>
                            </p:stCondLst>
                            <p:childTnLst>
                              <p:par>
                                <p:cTn id="4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1750"/>
                            </p:stCondLst>
                            <p:childTnLst>
                              <p:par>
                                <p:cTn id="4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9" fill="hold">
                            <p:stCondLst>
                              <p:cond delay="2750"/>
                            </p:stCondLst>
                            <p:childTnLst>
                              <p:par>
                                <p:cTn id="4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3" fill="hold">
                            <p:stCondLst>
                              <p:cond delay="3250"/>
                            </p:stCondLst>
                            <p:childTnLst>
                              <p:par>
                                <p:cTn id="4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3750"/>
                            </p:stCondLst>
                            <p:childTnLst>
                              <p:par>
                                <p:cTn id="4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4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7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0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9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250"/>
                            </p:stCondLst>
                            <p:childTnLst>
                              <p:par>
                                <p:cTn id="5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1250"/>
                            </p:stCondLst>
                            <p:childTnLst>
                              <p:par>
                                <p:cTn id="5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2" fill="hold">
                            <p:stCondLst>
                              <p:cond delay="1750"/>
                            </p:stCondLst>
                            <p:childTnLst>
                              <p:par>
                                <p:cTn id="5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2250"/>
                            </p:stCondLst>
                            <p:childTnLst>
                              <p:par>
                                <p:cTn id="5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2750"/>
                            </p:stCondLst>
                            <p:childTnLst>
                              <p:par>
                                <p:cTn id="5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3250"/>
                            </p:stCondLst>
                            <p:childTnLst>
                              <p:par>
                                <p:cTn id="5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3750"/>
                            </p:stCondLst>
                            <p:childTnLst>
                              <p:par>
                                <p:cTn id="5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6" fill="hold">
                            <p:stCondLst>
                              <p:cond delay="4750"/>
                            </p:stCondLst>
                            <p:childTnLst>
                              <p:par>
                                <p:cTn id="5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/>
      <p:bldP spid="45" grpId="0"/>
      <p:bldP spid="47" grpId="0"/>
      <p:bldP spid="48" grpId="0"/>
      <p:bldP spid="50" grpId="0"/>
      <p:bldP spid="52" grpId="0"/>
      <p:bldP spid="52" grpId="1"/>
      <p:bldP spid="53" grpId="0"/>
      <p:bldP spid="62" grpId="0"/>
      <p:bldP spid="64" grpId="0"/>
      <p:bldP spid="72" grpId="0"/>
      <p:bldP spid="81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Must have </a:t>
            </a:r>
            <a:r>
              <a:rPr lang="en-US" b="1" dirty="0" smtClean="0"/>
              <a:t>$82,200</a:t>
            </a:r>
            <a:r>
              <a:rPr lang="en-US" dirty="0" smtClean="0"/>
              <a:t> to cover our base/committed works</a:t>
            </a:r>
          </a:p>
          <a:p>
            <a:pPr lvl="1"/>
            <a:r>
              <a:rPr lang="en-US" dirty="0" smtClean="0"/>
              <a:t>Second highest base </a:t>
            </a:r>
            <a:r>
              <a:rPr lang="en-US" dirty="0" err="1" smtClean="0"/>
              <a:t>amt</a:t>
            </a:r>
            <a:r>
              <a:rPr lang="en-US" dirty="0" smtClean="0"/>
              <a:t> in MS history (it was $64,000 in 2015)</a:t>
            </a:r>
          </a:p>
          <a:p>
            <a:r>
              <a:rPr lang="en-US" dirty="0" err="1" smtClean="0"/>
              <a:t>Nnanna</a:t>
            </a:r>
            <a:r>
              <a:rPr lang="en-US" dirty="0" smtClean="0"/>
              <a:t> </a:t>
            </a:r>
            <a:r>
              <a:rPr lang="en-US" dirty="0" err="1" smtClean="0"/>
              <a:t>Aforji</a:t>
            </a:r>
            <a:r>
              <a:rPr lang="en-US" dirty="0" smtClean="0"/>
              <a:t> (Nigeria) – supported him since 1994</a:t>
            </a:r>
          </a:p>
          <a:p>
            <a:r>
              <a:rPr lang="en-US" dirty="0" err="1" smtClean="0"/>
              <a:t>Tamuka</a:t>
            </a:r>
            <a:r>
              <a:rPr lang="en-US" dirty="0" smtClean="0"/>
              <a:t> </a:t>
            </a:r>
            <a:r>
              <a:rPr lang="en-US" dirty="0" err="1" smtClean="0"/>
              <a:t>Arunashe</a:t>
            </a:r>
            <a:r>
              <a:rPr lang="en-US" dirty="0" smtClean="0"/>
              <a:t> (Zimbabwe) – since 1994</a:t>
            </a:r>
          </a:p>
          <a:p>
            <a:r>
              <a:rPr lang="en-US" dirty="0" smtClean="0"/>
              <a:t>Scott Shanahan (Pacific) – since 2012</a:t>
            </a:r>
          </a:p>
          <a:p>
            <a:r>
              <a:rPr lang="en-US" dirty="0" smtClean="0"/>
              <a:t>Joey Treat (Pacific) – since 2004 </a:t>
            </a:r>
            <a:r>
              <a:rPr lang="en-US" sz="2600" dirty="0" smtClean="0"/>
              <a:t>(Own TV network, 1 of 3 on island)</a:t>
            </a:r>
          </a:p>
          <a:p>
            <a:r>
              <a:rPr lang="en-US" dirty="0" smtClean="0"/>
              <a:t>Robert Martin (Pacific) – since 1989</a:t>
            </a:r>
          </a:p>
          <a:p>
            <a:r>
              <a:rPr lang="en-US" dirty="0" smtClean="0"/>
              <a:t>Mauricio </a:t>
            </a:r>
            <a:r>
              <a:rPr lang="en-US" dirty="0" err="1" smtClean="0"/>
              <a:t>Yegros</a:t>
            </a:r>
            <a:r>
              <a:rPr lang="en-US" dirty="0" smtClean="0"/>
              <a:t> (Hispanics in Coral Springs) – since May 2013</a:t>
            </a:r>
          </a:p>
          <a:p>
            <a:r>
              <a:rPr lang="en-US" dirty="0" smtClean="0"/>
              <a:t>Douglas </a:t>
            </a:r>
            <a:r>
              <a:rPr lang="en-US" dirty="0" err="1" smtClean="0"/>
              <a:t>Alvarenga</a:t>
            </a:r>
            <a:r>
              <a:rPr lang="en-US" dirty="0" smtClean="0"/>
              <a:t> (Spanish </a:t>
            </a:r>
            <a:r>
              <a:rPr lang="en-US" dirty="0" err="1" smtClean="0"/>
              <a:t>cong</a:t>
            </a:r>
            <a:r>
              <a:rPr lang="en-US" dirty="0" smtClean="0"/>
              <a:t> in LW) – decreasing support</a:t>
            </a:r>
          </a:p>
          <a:p>
            <a:r>
              <a:rPr lang="en-US" dirty="0" smtClean="0"/>
              <a:t>Troy </a:t>
            </a:r>
            <a:r>
              <a:rPr lang="en-US" dirty="0"/>
              <a:t>Spradlin (</a:t>
            </a:r>
            <a:r>
              <a:rPr lang="en-US" dirty="0" smtClean="0"/>
              <a:t>Paraguay)</a:t>
            </a:r>
          </a:p>
          <a:p>
            <a:r>
              <a:rPr lang="en-US" dirty="0" smtClean="0"/>
              <a:t>Asuncion Bible </a:t>
            </a:r>
            <a:r>
              <a:rPr lang="en-US" dirty="0"/>
              <a:t>Academy--</a:t>
            </a:r>
            <a:r>
              <a:rPr lang="en-US" dirty="0" smtClean="0"/>
              <a:t>SOP</a:t>
            </a:r>
            <a:endParaRPr lang="en-US" dirty="0"/>
          </a:p>
          <a:p>
            <a:r>
              <a:rPr lang="en-US" dirty="0" smtClean="0"/>
              <a:t>Apologetics Press – since 1986 (oversight since 2004)</a:t>
            </a:r>
          </a:p>
          <a:p>
            <a:r>
              <a:rPr lang="en-US" dirty="0" smtClean="0"/>
              <a:t>Josh Blackmer to Easter Island – TWO trips in 2016</a:t>
            </a:r>
          </a:p>
          <a:p>
            <a:r>
              <a:rPr lang="en-US" dirty="0" smtClean="0"/>
              <a:t>Sr. High Summer Mission Trip</a:t>
            </a:r>
          </a:p>
          <a:p>
            <a:r>
              <a:rPr lang="en-US" i="1" dirty="0" smtClean="0"/>
              <a:t>House to House/Heart to Heart</a:t>
            </a:r>
            <a:r>
              <a:rPr lang="en-US" dirty="0" smtClean="0"/>
              <a:t> (8k homes, diff carrier routes)</a:t>
            </a:r>
            <a:endParaRPr lang="en-US" i="1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174567" y="1911930"/>
            <a:ext cx="8969433" cy="4946069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Apologetics Press in Montgomery, AL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Professional Staff</a:t>
            </a:r>
          </a:p>
          <a:p>
            <a:pPr lvl="2">
              <a:lnSpc>
                <a:spcPct val="100000"/>
              </a:lnSpc>
            </a:pPr>
            <a:r>
              <a:rPr lang="en-US" sz="2400" b="1" dirty="0"/>
              <a:t>Four men (Dave Miller, Jeff Miller, Eric Lyons, Kyle Butt)</a:t>
            </a:r>
          </a:p>
          <a:p>
            <a:pPr lvl="2">
              <a:lnSpc>
                <a:spcPct val="100000"/>
              </a:lnSpc>
            </a:pPr>
            <a:r>
              <a:rPr lang="en-US" sz="2400" b="1" dirty="0"/>
              <a:t>Speak around the country &amp; globe (100+ places annually)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Publications</a:t>
            </a:r>
          </a:p>
          <a:p>
            <a:pPr lvl="2">
              <a:lnSpc>
                <a:spcPct val="100000"/>
              </a:lnSpc>
            </a:pPr>
            <a:r>
              <a:rPr lang="en-US" sz="2400" b="1" dirty="0"/>
              <a:t>Monthly Journals: </a:t>
            </a:r>
            <a:r>
              <a:rPr lang="en-US" sz="2400" b="1" i="1" dirty="0"/>
              <a:t>Reason &amp; Revelation </a:t>
            </a:r>
            <a:r>
              <a:rPr lang="en-US" sz="2400" b="1" dirty="0"/>
              <a:t>and </a:t>
            </a:r>
            <a:r>
              <a:rPr lang="en-US" sz="2400" b="1" i="1" dirty="0"/>
              <a:t>Discovery</a:t>
            </a:r>
          </a:p>
          <a:p>
            <a:pPr lvl="2">
              <a:lnSpc>
                <a:spcPct val="100000"/>
              </a:lnSpc>
            </a:pPr>
            <a:r>
              <a:rPr lang="en-US" sz="2400" b="1" dirty="0"/>
              <a:t>Books for adults &amp; kids  +  Tracts for adults &amp; kids</a:t>
            </a:r>
          </a:p>
          <a:p>
            <a:pPr lvl="2">
              <a:lnSpc>
                <a:spcPct val="100000"/>
              </a:lnSpc>
            </a:pPr>
            <a:r>
              <a:rPr lang="en-US" sz="2400" b="1" dirty="0"/>
              <a:t>Videos for adults &amp; kids  +  eBooks for adults &amp; kids</a:t>
            </a:r>
          </a:p>
          <a:p>
            <a:pPr lvl="2">
              <a:lnSpc>
                <a:spcPct val="100000"/>
              </a:lnSpc>
            </a:pPr>
            <a:r>
              <a:rPr lang="en-US" sz="2400" b="1" dirty="0"/>
              <a:t>Bible Class curriculum, VBS Materials, Study Courses, etc.</a:t>
            </a:r>
          </a:p>
          <a:p>
            <a:pPr lvl="1">
              <a:lnSpc>
                <a:spcPct val="100000"/>
              </a:lnSpc>
            </a:pPr>
            <a:r>
              <a:rPr lang="en-US" b="1" dirty="0"/>
              <a:t>Website (www.ApologeticsPress.org)</a:t>
            </a:r>
          </a:p>
          <a:p>
            <a:pPr lvl="2">
              <a:lnSpc>
                <a:spcPct val="100000"/>
              </a:lnSpc>
            </a:pPr>
            <a:r>
              <a:rPr lang="en-US" sz="2400" b="1" dirty="0" smtClean="0"/>
              <a:t>19,000,000</a:t>
            </a:r>
            <a:r>
              <a:rPr lang="en-US" sz="2400" b="1" dirty="0"/>
              <a:t>+ page hits </a:t>
            </a:r>
            <a:r>
              <a:rPr lang="en-US" sz="2400" b="1" dirty="0" smtClean="0"/>
              <a:t>from 230+ </a:t>
            </a:r>
            <a:r>
              <a:rPr lang="en-US" sz="2400" b="1" dirty="0"/>
              <a:t>countries</a:t>
            </a:r>
          </a:p>
          <a:p>
            <a:pPr>
              <a:lnSpc>
                <a:spcPct val="100000"/>
              </a:lnSpc>
            </a:pPr>
            <a:endParaRPr lang="en-US" b="1" dirty="0"/>
          </a:p>
          <a:p>
            <a:pPr>
              <a:lnSpc>
                <a:spcPct val="100000"/>
              </a:lnSpc>
            </a:pPr>
            <a:endParaRPr lang="en-US" b="1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957076"/>
            <a:ext cx="7886700" cy="64312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(Skipped last week)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/>
              <a:t>This will NOT be projected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622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4944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7" grpId="0" build="allAtOnce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r>
              <a:rPr lang="en-US" b="1" dirty="0" smtClean="0"/>
              <a:t>This will NOT be projected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If we give </a:t>
            </a:r>
            <a:r>
              <a:rPr lang="en-US" b="1" dirty="0" smtClean="0"/>
              <a:t>$93,700</a:t>
            </a:r>
          </a:p>
          <a:p>
            <a:pPr lvl="1"/>
            <a:r>
              <a:rPr lang="en-US" dirty="0" smtClean="0"/>
              <a:t>Sign on I-95</a:t>
            </a:r>
          </a:p>
          <a:p>
            <a:pPr lvl="1"/>
            <a:r>
              <a:rPr lang="en-US" dirty="0" smtClean="0"/>
              <a:t>Special Requests for Mission Trips</a:t>
            </a:r>
          </a:p>
          <a:p>
            <a:pPr lvl="1"/>
            <a:r>
              <a:rPr lang="en-US" dirty="0" smtClean="0"/>
              <a:t>Bibles for Easter Island</a:t>
            </a:r>
          </a:p>
          <a:p>
            <a:pPr lvl="2"/>
            <a:r>
              <a:rPr lang="en-US" sz="2800" dirty="0" smtClean="0"/>
              <a:t>Population: 5,700</a:t>
            </a:r>
          </a:p>
          <a:p>
            <a:pPr lvl="2"/>
            <a:r>
              <a:rPr lang="en-US" sz="2800" dirty="0" smtClean="0"/>
              <a:t>Stores that sell Bibles: 0</a:t>
            </a:r>
          </a:p>
          <a:p>
            <a:pPr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02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52222" r="70833" b="28889"/>
          <a:stretch/>
        </p:blipFill>
        <p:spPr>
          <a:xfrm>
            <a:off x="1447800" y="3581400"/>
            <a:ext cx="12192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4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apezoid 4"/>
          <p:cNvSpPr/>
          <p:nvPr/>
        </p:nvSpPr>
        <p:spPr>
          <a:xfrm>
            <a:off x="381000" y="1524000"/>
            <a:ext cx="8686800" cy="3500735"/>
          </a:xfrm>
          <a:prstGeom prst="trapezoid">
            <a:avLst>
              <a:gd name="adj" fmla="val 85293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14"/>
          <p:cNvGrpSpPr/>
          <p:nvPr/>
        </p:nvGrpSpPr>
        <p:grpSpPr>
          <a:xfrm>
            <a:off x="4389120" y="-457200"/>
            <a:ext cx="685800" cy="1981200"/>
            <a:chOff x="-1371600" y="1143000"/>
            <a:chExt cx="685800" cy="1981200"/>
          </a:xfrm>
        </p:grpSpPr>
        <p:sp>
          <p:nvSpPr>
            <p:cNvPr id="7" name="Rectangle 6"/>
            <p:cNvSpPr/>
            <p:nvPr/>
          </p:nvSpPr>
          <p:spPr>
            <a:xfrm>
              <a:off x="-1371600" y="2590800"/>
              <a:ext cx="685800" cy="76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-1182624" y="2057400"/>
              <a:ext cx="304800" cy="5334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-1106424" y="1143000"/>
              <a:ext cx="152400" cy="914400"/>
            </a:xfrm>
            <a:prstGeom prst="triangle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rapezoid 11"/>
            <p:cNvSpPr/>
            <p:nvPr/>
          </p:nvSpPr>
          <p:spPr>
            <a:xfrm>
              <a:off x="-1182624" y="1981200"/>
              <a:ext cx="304800" cy="228600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325880" y="2667000"/>
              <a:ext cx="585216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9" name="Picture 38" descr="Mission Sunday - without date and sub.jpg"/>
          <p:cNvPicPr>
            <a:picLocks noChangeAspect="1"/>
          </p:cNvPicPr>
          <p:nvPr/>
        </p:nvPicPr>
        <p:blipFill>
          <a:blip r:embed="rId2" cstate="print"/>
          <a:srcRect b="31429"/>
          <a:stretch>
            <a:fillRect/>
          </a:stretch>
        </p:blipFill>
        <p:spPr>
          <a:xfrm>
            <a:off x="6477000" y="0"/>
            <a:ext cx="2667000" cy="1219200"/>
          </a:xfrm>
          <a:prstGeom prst="rect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</p:pic>
      <p:cxnSp>
        <p:nvCxnSpPr>
          <p:cNvPr id="42" name="Straight Connector 41"/>
          <p:cNvCxnSpPr/>
          <p:nvPr/>
        </p:nvCxnSpPr>
        <p:spPr>
          <a:xfrm>
            <a:off x="1143000" y="4191000"/>
            <a:ext cx="7162800" cy="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-72651" y="4038600"/>
            <a:ext cx="1291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$93,700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 flipV="1">
            <a:off x="3276600" y="4191000"/>
            <a:ext cx="0" cy="838201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41910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Sign on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I-95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200400" y="41910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Special Requests</a:t>
            </a:r>
          </a:p>
          <a:p>
            <a:pPr algn="ctr"/>
            <a:r>
              <a:rPr lang="en-US" sz="2400" b="1" dirty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for Mission Trips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029200"/>
            <a:ext cx="8686800" cy="1828800"/>
          </a:xfrm>
          <a:prstGeom prst="rect">
            <a:avLst/>
          </a:prstGeom>
        </p:spPr>
      </p:pic>
      <p:cxnSp>
        <p:nvCxnSpPr>
          <p:cNvPr id="40" name="Straight Connector 39"/>
          <p:cNvCxnSpPr/>
          <p:nvPr/>
        </p:nvCxnSpPr>
        <p:spPr>
          <a:xfrm flipV="1">
            <a:off x="6172200" y="4191000"/>
            <a:ext cx="0" cy="829170"/>
          </a:xfrm>
          <a:prstGeom prst="line">
            <a:avLst/>
          </a:prstGeom>
          <a:ln w="762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6400800" y="41910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Bibles for</a:t>
            </a:r>
          </a:p>
          <a:p>
            <a:pPr algn="ctr"/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50800" dir="2700000" algn="ctr" rotWithShape="0">
                    <a:prstClr val="black"/>
                  </a:outerShdw>
                </a:effectLst>
              </a:rPr>
              <a:t>Easter Island</a:t>
            </a:r>
            <a:endParaRPr lang="en-US" sz="2400" b="1" dirty="0">
              <a:solidFill>
                <a:prstClr val="white"/>
              </a:solidFill>
              <a:effectLst>
                <a:outerShdw blurRad="50800" dist="50800" dir="2700000" algn="ctr" rotWithShape="0">
                  <a:prstClr val="black"/>
                </a:outerShdw>
              </a:effectLst>
            </a:endParaRPr>
          </a:p>
        </p:txBody>
      </p:sp>
      <p:sp>
        <p:nvSpPr>
          <p:cNvPr id="64" name="TextBox 63"/>
          <p:cNvSpPr txBox="1"/>
          <p:nvPr/>
        </p:nvSpPr>
        <p:spPr>
          <a:xfrm rot="16200000">
            <a:off x="-421333" y="5750867"/>
            <a:ext cx="1295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$82,200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62000" y="6472535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Nnanna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Aforji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(Nigeria)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495800" y="6477000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Tamuka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Arunashe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(Zimbabwe)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762000" y="61722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Scott Shanahan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95800" y="6176665"/>
            <a:ext cx="403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Joey Treat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62000" y="5867400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Robert Martin (Pacific)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495800" y="5871865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Mauricio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Yegros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(Coral Springs)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62000" y="556260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Douglas </a:t>
            </a:r>
            <a:r>
              <a:rPr lang="en-US" sz="2400" b="1" dirty="0" err="1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Alvarenga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 (LW) 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501768" y="5555903"/>
            <a:ext cx="4337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Troy Spradlin &amp; Bible Academy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495801" y="5257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Josh Blackmer to Easter Island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495800" y="4953000"/>
            <a:ext cx="4108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House to House/Heart to Heart</a:t>
            </a:r>
            <a:endParaRPr lang="en-US" sz="2400" dirty="0">
              <a:ln>
                <a:solidFill>
                  <a:prstClr val="black"/>
                </a:solidFill>
              </a:ln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62000" y="525556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Apologetics Press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773052" y="4948535"/>
            <a:ext cx="3632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50800" dist="50800" dir="2700000" algn="ctr" rotWithShape="0">
                    <a:prstClr val="white"/>
                  </a:outerShdw>
                </a:effectLst>
              </a:rPr>
              <a:t>Sr. High Mission Trip</a:t>
            </a:r>
            <a:endParaRPr lang="en-US" sz="2400" b="1" dirty="0">
              <a:solidFill>
                <a:prstClr val="black"/>
              </a:solidFill>
              <a:effectLst>
                <a:outerShdw blurRad="50800" dist="50800" dir="2700000" algn="ctr" rotWithShape="0">
                  <a:prstClr val="white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45661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4015</TotalTime>
  <Words>1615</Words>
  <Application>Microsoft Office PowerPoint</Application>
  <PresentationFormat>On-screen Show (4:3)</PresentationFormat>
  <Paragraphs>388</Paragraphs>
  <Slides>26</Slides>
  <Notes>0</Notes>
  <HiddenSlides>6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Copperplate Gothic Bold</vt:lpstr>
      <vt:lpstr>Lucida Calligraphy</vt:lpstr>
      <vt:lpstr>Neutra Text Demi Italic</vt:lpstr>
      <vt:lpstr>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This will NOT be projected</vt:lpstr>
      <vt:lpstr>(Skipped last week)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This will NOT be projected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David</cp:lastModifiedBy>
  <cp:revision>167</cp:revision>
  <cp:lastPrinted>2016-01-22T19:50:40Z</cp:lastPrinted>
  <dcterms:created xsi:type="dcterms:W3CDTF">2012-01-19T13:03:15Z</dcterms:created>
  <dcterms:modified xsi:type="dcterms:W3CDTF">2016-01-22T21:38:15Z</dcterms:modified>
</cp:coreProperties>
</file>