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5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1" y="1478168"/>
            <a:ext cx="5600700" cy="654049"/>
          </a:xfrm>
          <a:solidFill>
            <a:schemeClr val="bg1"/>
          </a:solidFill>
          <a:effectLst>
            <a:glow rad="101600">
              <a:schemeClr val="accent1">
                <a:lumMod val="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>
              <a:defRPr sz="44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327565"/>
            <a:ext cx="8743950" cy="4530436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929812"/>
            <a:ext cx="8743950" cy="3928189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336-1BCE-41BF-904D-213081BFB67A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"/>
          <a:stretch/>
        </p:blipFill>
        <p:spPr>
          <a:xfrm>
            <a:off x="0" y="0"/>
            <a:ext cx="917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8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1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r="1151"/>
          <a:stretch/>
        </p:blipFill>
        <p:spPr>
          <a:xfrm>
            <a:off x="0" y="0"/>
            <a:ext cx="916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6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r="1685"/>
          <a:stretch/>
        </p:blipFill>
        <p:spPr>
          <a:xfrm>
            <a:off x="-9526" y="0"/>
            <a:ext cx="9182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5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/>
          <a:stretch/>
        </p:blipFill>
        <p:spPr>
          <a:xfrm>
            <a:off x="-1" y="0"/>
            <a:ext cx="915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47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/>
          <a:stretch/>
        </p:blipFill>
        <p:spPr>
          <a:xfrm>
            <a:off x="0" y="0"/>
            <a:ext cx="915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9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"/>
          <a:stretch/>
        </p:blipFill>
        <p:spPr>
          <a:xfrm>
            <a:off x="-1" y="0"/>
            <a:ext cx="9163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33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/>
          <a:stretch/>
        </p:blipFill>
        <p:spPr>
          <a:xfrm>
            <a:off x="0" y="0"/>
            <a:ext cx="9146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3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/>
          <a:stretch/>
        </p:blipFill>
        <p:spPr>
          <a:xfrm>
            <a:off x="0" y="0"/>
            <a:ext cx="9149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4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3249"/>
          <a:stretch/>
        </p:blipFill>
        <p:spPr>
          <a:xfrm>
            <a:off x="-1" y="0"/>
            <a:ext cx="917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/>
          <a:stretch/>
        </p:blipFill>
        <p:spPr>
          <a:xfrm>
            <a:off x="-1" y="0"/>
            <a:ext cx="9160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2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955"/>
          <a:stretch/>
        </p:blipFill>
        <p:spPr>
          <a:xfrm>
            <a:off x="0" y="0"/>
            <a:ext cx="917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08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615" y="1403351"/>
            <a:ext cx="1414895" cy="654049"/>
          </a:xfrm>
        </p:spPr>
        <p:txBody>
          <a:bodyPr/>
          <a:lstStyle/>
          <a:p>
            <a:r>
              <a:rPr lang="en-US" dirty="0" smtClean="0"/>
              <a:t>Sin!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God </a:t>
            </a:r>
            <a:r>
              <a:rPr lang="en-US" dirty="0"/>
              <a:t>has simple rules and He tells us what they are (Josh. 6:17-19)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is to “act unfaithfully” (7:1)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is to “sin” = “miss the mark” (7:11)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is to “transgress” = “cross over the line” (7:11)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7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699" y="1403351"/>
            <a:ext cx="2305051" cy="654049"/>
          </a:xfrm>
        </p:spPr>
        <p:txBody>
          <a:bodyPr/>
          <a:lstStyle/>
          <a:p>
            <a:r>
              <a:rPr lang="en-US" dirty="0" smtClean="0"/>
              <a:t>Serious!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Redefining </a:t>
            </a:r>
            <a:r>
              <a:rPr lang="en-US" dirty="0"/>
              <a:t>God’s terms is serious (7:21~6:18-19; cf. Isa. 5:20)</a:t>
            </a:r>
          </a:p>
          <a:p>
            <a:r>
              <a:rPr lang="en-US" dirty="0" smtClean="0"/>
              <a:t>Stealing </a:t>
            </a:r>
            <a:r>
              <a:rPr lang="en-US" dirty="0"/>
              <a:t>what belongs to God is serious (7:11; cf. 1 Cor. 4:2; 6:20)</a:t>
            </a:r>
          </a:p>
          <a:p>
            <a:r>
              <a:rPr lang="en-US" dirty="0" smtClean="0"/>
              <a:t>Hiding </a:t>
            </a:r>
            <a:r>
              <a:rPr lang="en-US" dirty="0"/>
              <a:t>something from God is serious (7:21; cf. Heb. 4:13; </a:t>
            </a:r>
            <a:r>
              <a:rPr lang="en-US" dirty="0" err="1"/>
              <a:t>Ecc</a:t>
            </a:r>
            <a:r>
              <a:rPr lang="en-US" dirty="0"/>
              <a:t>. 12:14</a:t>
            </a:r>
            <a:r>
              <a:rPr lang="en-US" dirty="0" smtClean="0"/>
              <a:t>)</a:t>
            </a:r>
          </a:p>
          <a:p>
            <a:r>
              <a:rPr lang="en-US" dirty="0"/>
              <a:t>“Be sure your sin will find you out” (Num. 32:23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00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0" y="1403351"/>
            <a:ext cx="5098473" cy="654049"/>
          </a:xfrm>
        </p:spPr>
        <p:txBody>
          <a:bodyPr/>
          <a:lstStyle/>
          <a:p>
            <a:r>
              <a:rPr lang="en-US" dirty="0" smtClean="0"/>
              <a:t>Socially-Destructive!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whole nation was affected by </a:t>
            </a:r>
            <a:r>
              <a:rPr lang="en-US" dirty="0" err="1"/>
              <a:t>Achan’s</a:t>
            </a:r>
            <a:r>
              <a:rPr lang="en-US" dirty="0"/>
              <a:t> sin </a:t>
            </a:r>
            <a:r>
              <a:rPr lang="en-US" dirty="0" smtClean="0"/>
              <a:t>(7:1</a:t>
            </a:r>
            <a:r>
              <a:rPr lang="en-US" dirty="0"/>
              <a:t>, </a:t>
            </a:r>
            <a:r>
              <a:rPr lang="en-US" dirty="0" smtClean="0"/>
              <a:t>5, 11-12)</a:t>
            </a:r>
            <a:endParaRPr lang="en-US" dirty="0"/>
          </a:p>
          <a:p>
            <a:r>
              <a:rPr lang="en-US" dirty="0" smtClean="0"/>
              <a:t>Disobeying </a:t>
            </a:r>
            <a:r>
              <a:rPr lang="en-US" dirty="0"/>
              <a:t>God hurts my </a:t>
            </a:r>
            <a:r>
              <a:rPr lang="en-US" dirty="0" smtClean="0"/>
              <a:t>brethren (7:2-5</a:t>
            </a:r>
            <a:r>
              <a:rPr lang="en-US" dirty="0"/>
              <a:t>, 11-12; cf. 1 Cor. 5)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hurts my friends </a:t>
            </a:r>
            <a:r>
              <a:rPr lang="en-US" dirty="0" smtClean="0"/>
              <a:t>(7:5</a:t>
            </a:r>
            <a:r>
              <a:rPr lang="en-US" dirty="0"/>
              <a:t>; cf. 1 Cor. 15:33; Ex. 23:2) </a:t>
            </a:r>
          </a:p>
          <a:p>
            <a:r>
              <a:rPr lang="en-US" dirty="0" smtClean="0"/>
              <a:t>Disobeying </a:t>
            </a:r>
            <a:r>
              <a:rPr lang="en-US" dirty="0"/>
              <a:t>God hurts my </a:t>
            </a:r>
            <a:r>
              <a:rPr lang="en-US" dirty="0" smtClean="0"/>
              <a:t>spiritual leaders (</a:t>
            </a:r>
            <a:r>
              <a:rPr lang="en-US" dirty="0"/>
              <a:t>7:6-10; cf. Heb. 13:17)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hurts my family (7:24-26; cf. </a:t>
            </a:r>
            <a:r>
              <a:rPr lang="en-US" dirty="0" smtClean="0"/>
              <a:t>Heb. 12:15)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69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76" y="1403351"/>
            <a:ext cx="4613564" cy="654049"/>
          </a:xfrm>
        </p:spPr>
        <p:txBody>
          <a:bodyPr/>
          <a:lstStyle/>
          <a:p>
            <a:r>
              <a:rPr lang="en-US" dirty="0" smtClean="0"/>
              <a:t>Self-Incriminating!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" y="2327565"/>
            <a:ext cx="8905875" cy="4530436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Be sure your sin will find you out” (Num. 32:23)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arouses the Lord’s anger against me (7:1)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causes the Lord to not be with me anymore (7:12)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causes me to lose to the enemy and not be able to win (7:12)</a:t>
            </a:r>
          </a:p>
          <a:p>
            <a:r>
              <a:rPr lang="en-US" dirty="0" smtClean="0"/>
              <a:t>Disobeying </a:t>
            </a:r>
            <a:r>
              <a:rPr lang="en-US" dirty="0"/>
              <a:t>God will lead to spiritual and eternal death (7:15, 24-26)</a:t>
            </a:r>
          </a:p>
        </p:txBody>
      </p:sp>
    </p:spTree>
    <p:extLst>
      <p:ext uri="{BB962C8B-B14F-4D97-AF65-F5344CB8AC3E}">
        <p14:creationId xmlns:p14="http://schemas.microsoft.com/office/powerpoint/2010/main" val="2623149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531" y="2929812"/>
            <a:ext cx="8515544" cy="3928189"/>
          </a:xfrm>
        </p:spPr>
        <p:txBody>
          <a:bodyPr/>
          <a:lstStyle/>
          <a:p>
            <a:r>
              <a:rPr lang="en-US" dirty="0" smtClean="0"/>
              <a:t>Believe Jesus is God’s Son – John 20:30-31</a:t>
            </a:r>
          </a:p>
          <a:p>
            <a:r>
              <a:rPr lang="en-US" dirty="0" smtClean="0"/>
              <a:t>Repent of your sins and turn to God – Acts 2:38</a:t>
            </a:r>
          </a:p>
          <a:p>
            <a:r>
              <a:rPr lang="en-US" dirty="0" smtClean="0"/>
              <a:t>Confess your faith in Jesus – Romans 10:9-10</a:t>
            </a:r>
          </a:p>
          <a:p>
            <a:r>
              <a:rPr lang="en-US" dirty="0" smtClean="0"/>
              <a:t>Be immersed into Christ – Galatians 3:27</a:t>
            </a:r>
          </a:p>
          <a:p>
            <a:pPr lvl="1"/>
            <a:r>
              <a:rPr lang="en-US" dirty="0" smtClean="0"/>
              <a:t>God will forgive all of your sins – Acts 22:16</a:t>
            </a:r>
          </a:p>
          <a:p>
            <a:pPr lvl="1"/>
            <a:r>
              <a:rPr lang="en-US" dirty="0" smtClean="0"/>
              <a:t>God will add you to His church – Acts 2:47</a:t>
            </a:r>
          </a:p>
          <a:p>
            <a:pPr lvl="1"/>
            <a:r>
              <a:rPr lang="en-US" dirty="0" smtClean="0"/>
              <a:t>God will register you in heaven – Hebrews 12:23</a:t>
            </a:r>
          </a:p>
          <a:p>
            <a:r>
              <a:rPr lang="en-US" dirty="0" smtClean="0"/>
              <a:t>Faithfully obey His will – Hebrews 5:9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25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1" b="8502"/>
          <a:stretch/>
        </p:blipFill>
        <p:spPr>
          <a:xfrm>
            <a:off x="0" y="0"/>
            <a:ext cx="9160778" cy="68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"/>
          <a:stretch/>
        </p:blipFill>
        <p:spPr>
          <a:xfrm>
            <a:off x="0" y="0"/>
            <a:ext cx="9160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8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1062"/>
          <a:stretch/>
        </p:blipFill>
        <p:spPr>
          <a:xfrm>
            <a:off x="0" y="-1"/>
            <a:ext cx="91607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36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10145" r="61890" b="55146"/>
          <a:stretch/>
        </p:blipFill>
        <p:spPr>
          <a:xfrm>
            <a:off x="1" y="0"/>
            <a:ext cx="9144000" cy="68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2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"/>
          <a:stretch/>
        </p:blipFill>
        <p:spPr>
          <a:xfrm>
            <a:off x="-1" y="0"/>
            <a:ext cx="9143009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4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/>
          <a:stretch/>
        </p:blipFill>
        <p:spPr>
          <a:xfrm>
            <a:off x="0" y="0"/>
            <a:ext cx="917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8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"/>
          <a:stretch/>
        </p:blipFill>
        <p:spPr>
          <a:xfrm>
            <a:off x="-1" y="0"/>
            <a:ext cx="9163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0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357</Words>
  <Application>Microsoft Office PowerPoint</Application>
  <PresentationFormat>On-screen Show (4:3)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Sin!</vt:lpstr>
      <vt:lpstr>Serious!</vt:lpstr>
      <vt:lpstr>Socially-Destructive!</vt:lpstr>
      <vt:lpstr>Self-Incriminating!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14</cp:revision>
  <dcterms:created xsi:type="dcterms:W3CDTF">2016-01-16T20:57:20Z</dcterms:created>
  <dcterms:modified xsi:type="dcterms:W3CDTF">2016-01-17T21:06:12Z</dcterms:modified>
</cp:coreProperties>
</file>