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A8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5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72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61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73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54" y="1047404"/>
            <a:ext cx="6101542" cy="5674072"/>
          </a:xfrm>
        </p:spPr>
        <p:txBody>
          <a:bodyPr/>
          <a:lstStyle>
            <a:lvl1pPr>
              <a:defRPr b="1"/>
            </a:lvl1pPr>
            <a:lvl2pPr marL="573088" indent="-287338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9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67" y="1911930"/>
            <a:ext cx="8836429" cy="4946069"/>
          </a:xfrm>
        </p:spPr>
        <p:txBody>
          <a:bodyPr/>
          <a:lstStyle>
            <a:lvl1pPr>
              <a:defRPr b="1">
                <a:ln w="6350">
                  <a:solidFill>
                    <a:schemeClr val="bg1"/>
                  </a:solidFill>
                </a:ln>
                <a:solidFill>
                  <a:srgbClr val="990033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1pPr>
            <a:lvl2pPr marL="573088" indent="-287338">
              <a:buFont typeface="Calibri" panose="020F0502020204030204" pitchFamily="34" charset="0"/>
              <a:buChar char="−"/>
              <a:defRPr b="1">
                <a:solidFill>
                  <a:srgbClr val="325A8C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22564" y="955965"/>
            <a:ext cx="821436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1136345"/>
            <a:ext cx="7886700" cy="643124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2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54" y="1047404"/>
            <a:ext cx="6101542" cy="5674072"/>
          </a:xfrm>
        </p:spPr>
        <p:txBody>
          <a:bodyPr/>
          <a:lstStyle>
            <a:lvl1pPr>
              <a:defRPr b="1"/>
            </a:lvl1pPr>
            <a:lvl2pPr marL="573088" indent="-287338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3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9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7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6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0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BE3F7-7726-41BE-BCE7-1A22932AEE7F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12B09-7C33-4126-90C4-2ACE315D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4" r:id="rId4"/>
    <p:sldLayoutId id="2147483673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5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4567" y="1911930"/>
            <a:ext cx="8969433" cy="49460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Easter Island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Josh made the first trip in November 2010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First convert on the Island, </a:t>
            </a:r>
            <a:r>
              <a:rPr lang="en-US" dirty="0" err="1" smtClean="0"/>
              <a:t>Piki</a:t>
            </a:r>
            <a:r>
              <a:rPr lang="en-US" dirty="0" smtClean="0"/>
              <a:t>, in April 2014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 smtClean="0"/>
              <a:t>Piki’s</a:t>
            </a:r>
            <a:r>
              <a:rPr lang="en-US" dirty="0" smtClean="0"/>
              <a:t> adult son, Uri, converted in August 2014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Josh has made 8 trips, continuing to preach and encourage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Works to PBL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3" b="27143"/>
          <a:stretch/>
        </p:blipFill>
        <p:spPr>
          <a:xfrm>
            <a:off x="6174526" y="4236035"/>
            <a:ext cx="2780412" cy="2621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r="30200"/>
          <a:stretch/>
        </p:blipFill>
        <p:spPr>
          <a:xfrm rot="5400000">
            <a:off x="767806" y="4381876"/>
            <a:ext cx="2629588" cy="2338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22826" r="43368" b="17747"/>
          <a:stretch/>
        </p:blipFill>
        <p:spPr>
          <a:xfrm rot="5400000">
            <a:off x="3412182" y="4294145"/>
            <a:ext cx="2629588" cy="25141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36098" y="1779470"/>
            <a:ext cx="2307902" cy="1735518"/>
            <a:chOff x="6836098" y="1779470"/>
            <a:chExt cx="2307902" cy="173551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36098" y="1779470"/>
              <a:ext cx="2307902" cy="1735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62976" t="66680" r="10125" b="11569"/>
            <a:stretch/>
          </p:blipFill>
          <p:spPr bwMode="auto">
            <a:xfrm>
              <a:off x="8494114" y="3137483"/>
              <a:ext cx="620786" cy="377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528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4505429"/>
            <a:ext cx="2968238" cy="222617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4567" y="1911930"/>
            <a:ext cx="8969433" cy="49460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Asuncion Bible Academy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smtClean="0"/>
              <a:t>Adult Mission Trip to Paraguay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Sr. High Mission Trip to Indiana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HD Video Production Equipment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Highlights in 2015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1577" r="6366" b="7277"/>
          <a:stretch/>
        </p:blipFill>
        <p:spPr>
          <a:xfrm>
            <a:off x="6020460" y="3889285"/>
            <a:ext cx="2927724" cy="1759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2" y="4505429"/>
            <a:ext cx="3264648" cy="2226179"/>
          </a:xfrm>
          <a:prstGeom prst="rect">
            <a:avLst/>
          </a:prstGeom>
        </p:spPr>
      </p:pic>
      <p:pic>
        <p:nvPicPr>
          <p:cNvPr id="14" name="Picture 2" descr="10404257_10205506814488409_2011615291664168008_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8939"/>
          <a:stretch>
            <a:fillRect/>
          </a:stretch>
        </p:blipFill>
        <p:spPr bwMode="auto">
          <a:xfrm>
            <a:off x="6020460" y="1953706"/>
            <a:ext cx="2913926" cy="17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6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2793534" y="1182847"/>
            <a:ext cx="5914238" cy="24328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Today, Let Us Raise Our Ebenezer</a:t>
            </a:r>
          </a:p>
          <a:p>
            <a:pPr marL="569913">
              <a:lnSpc>
                <a:spcPct val="85000"/>
              </a:lnSpc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Thus far the Lord has helped us!</a:t>
            </a:r>
          </a:p>
          <a:p>
            <a:pPr marL="569913">
              <a:lnSpc>
                <a:spcPct val="85000"/>
              </a:lnSpc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Thus “far-ward” He will help us!</a:t>
            </a:r>
          </a:p>
        </p:txBody>
      </p:sp>
    </p:spTree>
    <p:extLst>
      <p:ext uri="{BB962C8B-B14F-4D97-AF65-F5344CB8AC3E}">
        <p14:creationId xmlns:p14="http://schemas.microsoft.com/office/powerpoint/2010/main" val="27388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54" y="1157680"/>
            <a:ext cx="6101542" cy="5563795"/>
          </a:xfrm>
        </p:spPr>
        <p:txBody>
          <a:bodyPr/>
          <a:lstStyle/>
          <a:p>
            <a:pPr>
              <a:lnSpc>
                <a:spcPct val="120000"/>
              </a:lnSpc>
              <a:tabLst>
                <a:tab pos="4114800" algn="l"/>
              </a:tabLst>
            </a:pPr>
            <a:r>
              <a:rPr lang="en-US" dirty="0"/>
              <a:t>Believe in Jesus </a:t>
            </a:r>
            <a:r>
              <a:rPr lang="en-US" dirty="0" smtClean="0"/>
              <a:t>Christ	</a:t>
            </a:r>
            <a:r>
              <a:rPr lang="en-US" dirty="0" smtClean="0">
                <a:solidFill>
                  <a:srgbClr val="325A8C"/>
                </a:solidFill>
              </a:rPr>
              <a:t>John </a:t>
            </a:r>
            <a:r>
              <a:rPr lang="en-US" dirty="0">
                <a:solidFill>
                  <a:srgbClr val="325A8C"/>
                </a:solidFill>
              </a:rPr>
              <a:t>3:16</a:t>
            </a:r>
          </a:p>
          <a:p>
            <a:pPr>
              <a:lnSpc>
                <a:spcPct val="120000"/>
              </a:lnSpc>
              <a:tabLst>
                <a:tab pos="4114800" algn="l"/>
              </a:tabLst>
            </a:pPr>
            <a:r>
              <a:rPr lang="en-US" dirty="0"/>
              <a:t>Repent—decide to </a:t>
            </a:r>
            <a:r>
              <a:rPr lang="en-US" dirty="0" smtClean="0"/>
              <a:t>obey	</a:t>
            </a:r>
            <a:r>
              <a:rPr lang="en-US" dirty="0" smtClean="0">
                <a:solidFill>
                  <a:srgbClr val="325A8C"/>
                </a:solidFill>
              </a:rPr>
              <a:t>Acts </a:t>
            </a:r>
            <a:r>
              <a:rPr lang="en-US" dirty="0">
                <a:solidFill>
                  <a:srgbClr val="325A8C"/>
                </a:solidFill>
              </a:rPr>
              <a:t>17:30</a:t>
            </a:r>
          </a:p>
          <a:p>
            <a:pPr>
              <a:lnSpc>
                <a:spcPct val="120000"/>
              </a:lnSpc>
              <a:tabLst>
                <a:tab pos="4114800" algn="l"/>
              </a:tabLst>
            </a:pPr>
            <a:r>
              <a:rPr lang="en-US" dirty="0"/>
              <a:t>Confess </a:t>
            </a:r>
            <a:r>
              <a:rPr lang="en-US" dirty="0" smtClean="0"/>
              <a:t>Christ	</a:t>
            </a:r>
            <a:r>
              <a:rPr lang="en-US" dirty="0" smtClean="0">
                <a:solidFill>
                  <a:srgbClr val="325A8C"/>
                </a:solidFill>
              </a:rPr>
              <a:t>Rom</a:t>
            </a:r>
            <a:r>
              <a:rPr lang="en-US" dirty="0">
                <a:solidFill>
                  <a:srgbClr val="325A8C"/>
                </a:solidFill>
              </a:rPr>
              <a:t>. 10:9</a:t>
            </a:r>
          </a:p>
          <a:p>
            <a:pPr>
              <a:lnSpc>
                <a:spcPct val="120000"/>
              </a:lnSpc>
              <a:tabLst>
                <a:tab pos="4114800" algn="l"/>
              </a:tabLst>
            </a:pPr>
            <a:r>
              <a:rPr lang="en-US" dirty="0"/>
              <a:t>Baptized to be </a:t>
            </a:r>
            <a:r>
              <a:rPr lang="en-US" dirty="0" smtClean="0"/>
              <a:t>saved	</a:t>
            </a:r>
            <a:r>
              <a:rPr lang="en-US" dirty="0" smtClean="0">
                <a:solidFill>
                  <a:srgbClr val="325A8C"/>
                </a:solidFill>
              </a:rPr>
              <a:t>Acts </a:t>
            </a:r>
            <a:r>
              <a:rPr lang="en-US" dirty="0">
                <a:solidFill>
                  <a:srgbClr val="325A8C"/>
                </a:solidFill>
              </a:rPr>
              <a:t>22:16</a:t>
            </a:r>
          </a:p>
          <a:p>
            <a:pPr marL="0" indent="0" algn="ctr">
              <a:lnSpc>
                <a:spcPct val="120000"/>
              </a:lnSpc>
              <a:buNone/>
              <a:tabLst>
                <a:tab pos="4114800" algn="l"/>
              </a:tabLst>
            </a:pPr>
            <a:r>
              <a:rPr lang="en-US" dirty="0"/>
              <a:t>Added to His kingdom, His church</a:t>
            </a:r>
          </a:p>
          <a:p>
            <a:pPr>
              <a:lnSpc>
                <a:spcPct val="120000"/>
              </a:lnSpc>
              <a:tabLst>
                <a:tab pos="4114800" algn="l"/>
              </a:tabLst>
            </a:pPr>
            <a:r>
              <a:rPr lang="en-US" dirty="0"/>
              <a:t>Be faithful until </a:t>
            </a:r>
            <a:r>
              <a:rPr lang="en-US" dirty="0" smtClean="0"/>
              <a:t>death	</a:t>
            </a:r>
            <a:r>
              <a:rPr lang="en-US" dirty="0" smtClean="0">
                <a:solidFill>
                  <a:srgbClr val="325A8C"/>
                </a:solidFill>
              </a:rPr>
              <a:t>Rev</a:t>
            </a:r>
            <a:r>
              <a:rPr lang="en-US" dirty="0">
                <a:solidFill>
                  <a:srgbClr val="325A8C"/>
                </a:solidFill>
              </a:rPr>
              <a:t>. </a:t>
            </a:r>
            <a:r>
              <a:rPr lang="en-US" dirty="0" smtClean="0">
                <a:solidFill>
                  <a:srgbClr val="325A8C"/>
                </a:solidFill>
              </a:rPr>
              <a:t>2:10</a:t>
            </a:r>
            <a:endParaRPr lang="en-US" dirty="0">
              <a:solidFill>
                <a:srgbClr val="325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86291" y="938347"/>
            <a:ext cx="5051698" cy="2677308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dirty="0" smtClean="0"/>
              <a:t>God’s People and Stones</a:t>
            </a:r>
          </a:p>
          <a:p>
            <a:pPr>
              <a:lnSpc>
                <a:spcPct val="85000"/>
              </a:lnSpc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Jacob at Bethel – Gen. 28:18-19</a:t>
            </a:r>
          </a:p>
          <a:p>
            <a:pPr>
              <a:lnSpc>
                <a:spcPct val="85000"/>
              </a:lnSpc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Jacob at </a:t>
            </a:r>
            <a:r>
              <a:rPr lang="en-US" sz="2600" dirty="0" err="1" smtClean="0">
                <a:solidFill>
                  <a:schemeClr val="accent5">
                    <a:lumMod val="50000"/>
                  </a:schemeClr>
                </a:solidFill>
              </a:rPr>
              <a:t>Mizpah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 – Gen. 31:48-49</a:t>
            </a:r>
          </a:p>
          <a:p>
            <a:pPr>
              <a:lnSpc>
                <a:spcPct val="85000"/>
              </a:lnSpc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Joshua at Jordan – Josh. 4:20-24</a:t>
            </a:r>
          </a:p>
          <a:p>
            <a:pPr>
              <a:lnSpc>
                <a:spcPct val="85000"/>
              </a:lnSpc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</a:rPr>
              <a:t>Samuel at Ebenezer – 1 Sam. 7:12</a:t>
            </a:r>
          </a:p>
        </p:txBody>
      </p:sp>
    </p:spTree>
    <p:extLst>
      <p:ext uri="{BB962C8B-B14F-4D97-AF65-F5344CB8AC3E}">
        <p14:creationId xmlns:p14="http://schemas.microsoft.com/office/powerpoint/2010/main" val="4319485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527108" y="1783360"/>
            <a:ext cx="7543800" cy="3493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" y="4770607"/>
            <a:ext cx="910056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  <a:endParaRPr lang="en-US" sz="3400" b="1" cap="none" spc="0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25000"/>
          <a:stretch>
            <a:fillRect/>
          </a:stretch>
        </p:blipFill>
        <p:spPr>
          <a:xfrm>
            <a:off x="0" y="1191236"/>
            <a:ext cx="4267200" cy="21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5800" y="1343636"/>
            <a:ext cx="42234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12 Years of </a:t>
            </a:r>
            <a:endParaRPr lang="en-US" sz="48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5450" y="2105636"/>
            <a:ext cx="44999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Sacrificial Giving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2943836"/>
            <a:ext cx="769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/>
              <a:t>2004 – 2015</a:t>
            </a:r>
          </a:p>
          <a:p>
            <a:pPr>
              <a:lnSpc>
                <a:spcPct val="150000"/>
              </a:lnSpc>
              <a:tabLst>
                <a:tab pos="4403725" algn="l"/>
              </a:tabLst>
            </a:pPr>
            <a:r>
              <a:rPr lang="en-US" sz="3200" b="1" dirty="0" smtClean="0"/>
              <a:t>Last Year’s Contribution	</a:t>
            </a:r>
            <a: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   126,496.04</a:t>
            </a:r>
            <a:endParaRPr lang="en-US" sz="3200" b="1" dirty="0" smtClean="0"/>
          </a:p>
          <a:p>
            <a:pPr>
              <a:lnSpc>
                <a:spcPct val="150000"/>
              </a:lnSpc>
              <a:tabLst>
                <a:tab pos="4403725" algn="l"/>
              </a:tabLst>
            </a:pPr>
            <a:r>
              <a:rPr lang="en-US" sz="3200" b="1" dirty="0" smtClean="0"/>
              <a:t>Average Contribution	</a:t>
            </a:r>
            <a: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   117,541.63</a:t>
            </a:r>
            <a:endParaRPr lang="en-US" sz="4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tabLst>
                <a:tab pos="4403725" algn="l"/>
              </a:tabLst>
            </a:pPr>
            <a:r>
              <a:rPr lang="en-US" sz="3200" b="1" dirty="0" smtClean="0"/>
              <a:t>Total Contribution	</a:t>
            </a:r>
            <a:r>
              <a:rPr 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1,410,499.61</a:t>
            </a:r>
            <a:endParaRPr lang="en-US" sz="4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5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Daily Radio Program (2002-2007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Reaching a potential 2,000,000 </a:t>
            </a:r>
            <a:r>
              <a:rPr lang="en-US" dirty="0"/>
              <a:t>People</a:t>
            </a:r>
          </a:p>
          <a:p>
            <a:r>
              <a:rPr lang="en-US" dirty="0"/>
              <a:t>Television Program (2005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Reaching a potential </a:t>
            </a:r>
            <a:r>
              <a:rPr lang="en-US" dirty="0" smtClean="0"/>
              <a:t>300,000 </a:t>
            </a:r>
            <a:r>
              <a:rPr lang="en-US" dirty="0"/>
              <a:t>Homes</a:t>
            </a:r>
          </a:p>
          <a:p>
            <a:r>
              <a:rPr lang="en-US" dirty="0"/>
              <a:t>TV Spot Ads (2006-2007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Reaching a potential </a:t>
            </a:r>
            <a:r>
              <a:rPr lang="en-US" dirty="0" smtClean="0"/>
              <a:t>300,000 </a:t>
            </a:r>
            <a:r>
              <a:rPr lang="en-US" dirty="0"/>
              <a:t>Homes</a:t>
            </a:r>
          </a:p>
          <a:p>
            <a:r>
              <a:rPr lang="en-US" dirty="0"/>
              <a:t>“Plan of Salvation” </a:t>
            </a:r>
            <a:r>
              <a:rPr lang="en-US" dirty="0" err="1"/>
              <a:t>Mailout</a:t>
            </a:r>
            <a:r>
              <a:rPr lang="en-US" dirty="0"/>
              <a:t> (2007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Reaching 50,000 </a:t>
            </a:r>
            <a:r>
              <a:rPr lang="en-US" dirty="0"/>
              <a:t>Homes</a:t>
            </a:r>
          </a:p>
          <a:p>
            <a:r>
              <a:rPr lang="en-US" dirty="0" smtClean="0"/>
              <a:t>Spanish </a:t>
            </a:r>
            <a:r>
              <a:rPr lang="en-US" dirty="0"/>
              <a:t>Work at PBL (2003-2010)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Local Efforts in Early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House to House/Heart to Heart</a:t>
            </a:r>
            <a:r>
              <a:rPr lang="en-US" dirty="0"/>
              <a:t> (</a:t>
            </a:r>
            <a:r>
              <a:rPr lang="en-US" dirty="0" smtClean="0"/>
              <a:t>12 Years)</a:t>
            </a:r>
          </a:p>
          <a:p>
            <a:pPr lvl="1"/>
            <a:r>
              <a:rPr lang="en-US" dirty="0" smtClean="0"/>
              <a:t>Mailing Out 980,000</a:t>
            </a:r>
            <a:r>
              <a:rPr lang="en-US" dirty="0"/>
              <a:t>+ Pieces</a:t>
            </a:r>
          </a:p>
          <a:p>
            <a:r>
              <a:rPr lang="en-US" dirty="0" smtClean="0"/>
              <a:t>Sr</a:t>
            </a:r>
            <a:r>
              <a:rPr lang="en-US" dirty="0"/>
              <a:t>. High Mission </a:t>
            </a:r>
            <a:r>
              <a:rPr lang="en-US" dirty="0" smtClean="0"/>
              <a:t>Trips</a:t>
            </a:r>
          </a:p>
          <a:p>
            <a:pPr lvl="1"/>
            <a:r>
              <a:rPr lang="en-US" dirty="0" smtClean="0"/>
              <a:t>16 Congregations </a:t>
            </a:r>
            <a:r>
              <a:rPr lang="en-US" dirty="0"/>
              <a:t>in </a:t>
            </a:r>
            <a:r>
              <a:rPr lang="en-US" dirty="0" smtClean="0"/>
              <a:t>10 </a:t>
            </a:r>
            <a:r>
              <a:rPr lang="en-US" dirty="0"/>
              <a:t>states with </a:t>
            </a:r>
            <a:r>
              <a:rPr lang="en-US" dirty="0" smtClean="0"/>
              <a:t>50+ PBL teens</a:t>
            </a:r>
            <a:endParaRPr lang="en-US" dirty="0"/>
          </a:p>
          <a:p>
            <a:r>
              <a:rPr lang="en-US" dirty="0"/>
              <a:t>Outreach via I-95 (banners, sign, </a:t>
            </a:r>
            <a:r>
              <a:rPr lang="en-US" dirty="0" smtClean="0"/>
              <a:t>etc.)</a:t>
            </a:r>
          </a:p>
          <a:p>
            <a:pPr lvl="1"/>
            <a:r>
              <a:rPr lang="en-US" dirty="0" smtClean="0"/>
              <a:t>Reaching 500,000+ Travelers Daily</a:t>
            </a:r>
            <a:endParaRPr lang="en-US" dirty="0"/>
          </a:p>
          <a:p>
            <a:r>
              <a:rPr lang="en-US" dirty="0" smtClean="0"/>
              <a:t>New </a:t>
            </a:r>
            <a:r>
              <a:rPr lang="en-US" dirty="0"/>
              <a:t>Bible tracts and car magnets/plates 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Ongoing Local 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4567" y="1911930"/>
            <a:ext cx="8969433" cy="49460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13 Full-Time Missionaries in 26 Countries on 4 Continents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Nnanna</a:t>
            </a:r>
            <a:r>
              <a:rPr lang="en-US" dirty="0"/>
              <a:t> </a:t>
            </a:r>
            <a:r>
              <a:rPr lang="en-US" dirty="0" err="1"/>
              <a:t>Aforji</a:t>
            </a:r>
            <a:r>
              <a:rPr lang="en-US" dirty="0"/>
              <a:t> </a:t>
            </a:r>
            <a:r>
              <a:rPr lang="en-US" b="0" dirty="0"/>
              <a:t>(Nigeria)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Tamuka</a:t>
            </a:r>
            <a:r>
              <a:rPr lang="en-US" dirty="0"/>
              <a:t> </a:t>
            </a:r>
            <a:r>
              <a:rPr lang="en-US" dirty="0" err="1"/>
              <a:t>Arunashe</a:t>
            </a:r>
            <a:r>
              <a:rPr lang="en-US" dirty="0"/>
              <a:t> </a:t>
            </a:r>
            <a:r>
              <a:rPr lang="en-US" b="0" dirty="0"/>
              <a:t>(Zimbabwe)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Josh Blackmer </a:t>
            </a:r>
            <a:r>
              <a:rPr lang="en-US" b="0" dirty="0"/>
              <a:t>(Paraguay)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Chris Fry </a:t>
            </a:r>
            <a:r>
              <a:rPr lang="en-US" b="0" dirty="0"/>
              <a:t>(Paraguay)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Junot</a:t>
            </a:r>
            <a:r>
              <a:rPr lang="en-US" dirty="0"/>
              <a:t> Joseph </a:t>
            </a:r>
            <a:r>
              <a:rPr lang="en-US" b="0" dirty="0"/>
              <a:t>(Miami)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Ray Leonard </a:t>
            </a:r>
            <a:r>
              <a:rPr lang="en-US" b="0" dirty="0"/>
              <a:t>(South Africa)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Robert Martin </a:t>
            </a:r>
            <a:r>
              <a:rPr lang="en-US" b="0" dirty="0"/>
              <a:t>(Pacific Islands)</a:t>
            </a:r>
          </a:p>
          <a:p>
            <a:pPr>
              <a:lnSpc>
                <a:spcPct val="100000"/>
              </a:lnSpc>
            </a:pPr>
            <a:r>
              <a:rPr lang="en-US" dirty="0"/>
              <a:t>Dozens of Mission Trips to 25+ Countries on 6 Continents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Adult Groups from PBL to Bahamas, Paraguay, Peru, Trinidad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College Student Mission Trips all over the globe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 Mission Points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11567" y="2397774"/>
            <a:ext cx="4432433" cy="2628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lvl="1" indent="-287338">
              <a:spcBef>
                <a:spcPts val="500"/>
              </a:spcBef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rgbClr val="325A8C"/>
                </a:solidFill>
              </a:rPr>
              <a:t>Jason Quashie </a:t>
            </a:r>
            <a:r>
              <a:rPr lang="en-US" sz="2400" dirty="0">
                <a:solidFill>
                  <a:srgbClr val="325A8C"/>
                </a:solidFill>
              </a:rPr>
              <a:t>(Bahamas)</a:t>
            </a:r>
          </a:p>
          <a:p>
            <a:pPr marL="573088" lvl="1" indent="-287338">
              <a:spcBef>
                <a:spcPts val="500"/>
              </a:spcBef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rgbClr val="325A8C"/>
                </a:solidFill>
              </a:rPr>
              <a:t>Scott Shanahan </a:t>
            </a:r>
            <a:r>
              <a:rPr lang="en-US" sz="2400" dirty="0">
                <a:solidFill>
                  <a:srgbClr val="325A8C"/>
                </a:solidFill>
              </a:rPr>
              <a:t>(</a:t>
            </a:r>
            <a:r>
              <a:rPr lang="en-US" sz="2400" dirty="0" smtClean="0">
                <a:solidFill>
                  <a:srgbClr val="325A8C"/>
                </a:solidFill>
              </a:rPr>
              <a:t>Pacific </a:t>
            </a:r>
            <a:r>
              <a:rPr lang="en-US" sz="2400" dirty="0" err="1" smtClean="0">
                <a:solidFill>
                  <a:srgbClr val="325A8C"/>
                </a:solidFill>
              </a:rPr>
              <a:t>Isl</a:t>
            </a:r>
            <a:r>
              <a:rPr lang="en-US" sz="2400" dirty="0" smtClean="0">
                <a:solidFill>
                  <a:srgbClr val="325A8C"/>
                </a:solidFill>
              </a:rPr>
              <a:t>)</a:t>
            </a:r>
            <a:endParaRPr lang="en-US" sz="2400" dirty="0">
              <a:solidFill>
                <a:srgbClr val="325A8C"/>
              </a:solidFill>
            </a:endParaRPr>
          </a:p>
          <a:p>
            <a:pPr marL="573088" lvl="1" indent="-287338">
              <a:spcBef>
                <a:spcPts val="500"/>
              </a:spcBef>
              <a:buFont typeface="Calibri" panose="020F0502020204030204" pitchFamily="34" charset="0"/>
              <a:buChar char="−"/>
            </a:pPr>
            <a:r>
              <a:rPr lang="en-US" sz="2400" b="1" dirty="0" err="1">
                <a:solidFill>
                  <a:srgbClr val="325A8C"/>
                </a:solidFill>
              </a:rPr>
              <a:t>Surendra</a:t>
            </a:r>
            <a:r>
              <a:rPr lang="en-US" sz="2400" b="1" dirty="0">
                <a:solidFill>
                  <a:srgbClr val="325A8C"/>
                </a:solidFill>
              </a:rPr>
              <a:t> Singh </a:t>
            </a:r>
            <a:r>
              <a:rPr lang="en-US" sz="2400" dirty="0">
                <a:solidFill>
                  <a:srgbClr val="325A8C"/>
                </a:solidFill>
              </a:rPr>
              <a:t>(Trinidad)</a:t>
            </a:r>
          </a:p>
          <a:p>
            <a:pPr marL="573088" lvl="1" indent="-287338">
              <a:spcBef>
                <a:spcPts val="500"/>
              </a:spcBef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rgbClr val="325A8C"/>
                </a:solidFill>
              </a:rPr>
              <a:t>Troy Spradlin </a:t>
            </a:r>
            <a:r>
              <a:rPr lang="en-US" sz="2400" dirty="0">
                <a:solidFill>
                  <a:srgbClr val="325A8C"/>
                </a:solidFill>
              </a:rPr>
              <a:t>(Paraguay)</a:t>
            </a:r>
          </a:p>
          <a:p>
            <a:pPr marL="573088" lvl="1" indent="-287338">
              <a:spcBef>
                <a:spcPts val="500"/>
              </a:spcBef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rgbClr val="325A8C"/>
                </a:solidFill>
              </a:rPr>
              <a:t>Joey Treat </a:t>
            </a:r>
            <a:r>
              <a:rPr lang="en-US" sz="2400" dirty="0">
                <a:solidFill>
                  <a:srgbClr val="325A8C"/>
                </a:solidFill>
              </a:rPr>
              <a:t>(Pacific Islands)</a:t>
            </a:r>
          </a:p>
          <a:p>
            <a:pPr marL="573088" lvl="1" indent="-287338">
              <a:spcBef>
                <a:spcPts val="500"/>
              </a:spcBef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rgbClr val="325A8C"/>
                </a:solidFill>
              </a:rPr>
              <a:t>Mauricio </a:t>
            </a:r>
            <a:r>
              <a:rPr lang="en-US" sz="2400" b="1" dirty="0" err="1">
                <a:solidFill>
                  <a:srgbClr val="325A8C"/>
                </a:solidFill>
              </a:rPr>
              <a:t>Yegros</a:t>
            </a:r>
            <a:r>
              <a:rPr lang="en-US" sz="2400" b="1" dirty="0">
                <a:solidFill>
                  <a:srgbClr val="325A8C"/>
                </a:solidFill>
              </a:rPr>
              <a:t> </a:t>
            </a:r>
            <a:r>
              <a:rPr lang="en-US" sz="2400" dirty="0">
                <a:solidFill>
                  <a:srgbClr val="325A8C"/>
                </a:solidFill>
              </a:rPr>
              <a:t>(Miami)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121" y="1985003"/>
            <a:ext cx="4572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53457" y="1985003"/>
            <a:ext cx="4572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30897" y="1985003"/>
            <a:ext cx="3048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2442" y="5552673"/>
            <a:ext cx="1131465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71503" y="5552673"/>
            <a:ext cx="603169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40967" y="5552673"/>
            <a:ext cx="3048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2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25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7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25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75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2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75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75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25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64" y="1097180"/>
            <a:ext cx="2029968" cy="187452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4567" y="1911930"/>
            <a:ext cx="8969433" cy="49460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Apologetics Press in Montgomery, AL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Professional Staff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Four men (Dave Miller, Jeff Miller, Eric Lyons, Kyle Butt)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Speak around the country &amp; globe (100+ places annually)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Publications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Monthly Journals: </a:t>
            </a:r>
            <a:r>
              <a:rPr lang="en-US" sz="2400" i="1" dirty="0"/>
              <a:t>Reason &amp; Revelation </a:t>
            </a:r>
            <a:r>
              <a:rPr lang="en-US" sz="2400" dirty="0"/>
              <a:t>and </a:t>
            </a:r>
            <a:r>
              <a:rPr lang="en-US" sz="2400" i="1" dirty="0"/>
              <a:t>Discovery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Books for adults &amp; kids  +  Tracts for adults &amp; kids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Videos for adults &amp; kids  +  eBooks for adults &amp; kids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Bible Class curriculum, VBS Materials, Study Courses, etc.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Website (www.ApologeticsPress.org)</a:t>
            </a:r>
          </a:p>
          <a:p>
            <a:pPr lvl="2">
              <a:lnSpc>
                <a:spcPct val="100000"/>
              </a:lnSpc>
            </a:pPr>
            <a:r>
              <a:rPr lang="en-US" sz="2400" dirty="0" smtClean="0"/>
              <a:t>19,000,000</a:t>
            </a:r>
            <a:r>
              <a:rPr lang="en-US" sz="2400" dirty="0"/>
              <a:t>+ page hits </a:t>
            </a:r>
            <a:r>
              <a:rPr lang="en-US" sz="2400" dirty="0" smtClean="0"/>
              <a:t>from 230+ </a:t>
            </a:r>
            <a:r>
              <a:rPr lang="en-US" sz="2400" dirty="0"/>
              <a:t>countries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Works to PBL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38" y="1229696"/>
            <a:ext cx="2816358" cy="399593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4567" y="1911930"/>
            <a:ext cx="8969433" cy="49460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Asuncion, Paraguay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Chris &amp; Vickie Fry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sz="2400" dirty="0" smtClean="0"/>
              <a:t>First team went down in September 2003</a:t>
            </a:r>
          </a:p>
          <a:p>
            <a:pPr lvl="2">
              <a:lnSpc>
                <a:spcPct val="100000"/>
              </a:lnSpc>
            </a:pPr>
            <a:r>
              <a:rPr lang="en-US" sz="2400" dirty="0" smtClean="0"/>
              <a:t>Chris &amp; Vickie returned in February 2011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Josh &amp; Cara Blackmer (and Josiah &amp; Vivian)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sz="2400" dirty="0" smtClean="0"/>
              <a:t>Moved down in September 2009</a:t>
            </a:r>
          </a:p>
          <a:p>
            <a:pPr lvl="2">
              <a:lnSpc>
                <a:spcPct val="100000"/>
              </a:lnSpc>
            </a:pPr>
            <a:r>
              <a:rPr lang="en-US" sz="2400" dirty="0" smtClean="0"/>
              <a:t>Labored for 5 years, returning to PBL in August 2014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Troy &amp; Andrea Spradlin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sz="2400" dirty="0" smtClean="0"/>
              <a:t>Moved down in February 2010</a:t>
            </a:r>
          </a:p>
          <a:p>
            <a:pPr lvl="2">
              <a:lnSpc>
                <a:spcPct val="100000"/>
              </a:lnSpc>
            </a:pPr>
            <a:r>
              <a:rPr lang="en-US" sz="2400" dirty="0" smtClean="0"/>
              <a:t>Still laboring with church and academy</a:t>
            </a:r>
          </a:p>
          <a:p>
            <a:pPr lvl="2">
              <a:lnSpc>
                <a:spcPct val="100000"/>
              </a:lnSpc>
            </a:pPr>
            <a:r>
              <a:rPr lang="en-US" sz="2400" dirty="0" smtClean="0"/>
              <a:t>Plan to return to the States in 2017</a:t>
            </a:r>
            <a:endParaRPr lang="en-US" sz="24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Works to PBL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542</Words>
  <Application>Microsoft Office PowerPoint</Application>
  <PresentationFormat>On-screen Show (4:3)</PresentationFormat>
  <Paragraphs>93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Copperplate Gothic Bold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Some Local Efforts in Early Years</vt:lpstr>
      <vt:lpstr>Ongoing Local Efforts</vt:lpstr>
      <vt:lpstr>Specific Mission Points</vt:lpstr>
      <vt:lpstr>Special Works to PBL</vt:lpstr>
      <vt:lpstr>Special Works to PBL</vt:lpstr>
      <vt:lpstr>Special Works to PBL</vt:lpstr>
      <vt:lpstr>New Highlights in 2015</vt:lpstr>
      <vt:lpstr>PowerPoint Presentation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24</cp:revision>
  <dcterms:created xsi:type="dcterms:W3CDTF">2016-01-15T04:12:02Z</dcterms:created>
  <dcterms:modified xsi:type="dcterms:W3CDTF">2016-01-17T12:56:55Z</dcterms:modified>
</cp:coreProperties>
</file>