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02" autoAdjust="0"/>
    <p:restoredTop sz="94660"/>
  </p:normalViewPr>
  <p:slideViewPr>
    <p:cSldViewPr snapToGrid="0">
      <p:cViewPr>
        <p:scale>
          <a:sx n="110" d="100"/>
          <a:sy n="110" d="100"/>
        </p:scale>
        <p:origin x="756" y="20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891841-4587-4BA1-BF90-E2C973A0826E}" type="datetimeFigureOut">
              <a:rPr lang="en-US" smtClean="0"/>
              <a:t>11/8/2015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A93B65-B5AA-46E8-B51E-C40F933EF4CD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8" y="0"/>
            <a:ext cx="913994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67302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891841-4587-4BA1-BF90-E2C973A0826E}" type="datetimeFigureOut">
              <a:rPr lang="en-US" smtClean="0"/>
              <a:t>11/8/2015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A93B65-B5AA-46E8-B51E-C40F933EF4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57244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891841-4587-4BA1-BF90-E2C973A0826E}" type="datetimeFigureOut">
              <a:rPr lang="en-US" smtClean="0"/>
              <a:t>11/8/2015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A93B65-B5AA-46E8-B51E-C40F933EF4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82090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8" y="0"/>
            <a:ext cx="9139943" cy="6858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8" y="0"/>
            <a:ext cx="9139943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2385" y="955964"/>
            <a:ext cx="8370917" cy="515389"/>
          </a:xfrm>
        </p:spPr>
        <p:txBody>
          <a:bodyPr>
            <a:noAutofit/>
          </a:bodyPr>
          <a:lstStyle>
            <a:lvl1pPr algn="ctr">
              <a:defRPr sz="3800" b="1">
                <a:solidFill>
                  <a:schemeClr val="bg1"/>
                </a:solidFill>
                <a:effectLst>
                  <a:outerShdw blurRad="50800" dist="50800" dir="2700000" algn="ctr" rotWithShape="0">
                    <a:schemeClr val="tx1"/>
                  </a:outerShdw>
                </a:effectLst>
                <a:latin typeface="+mn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2755" y="1683026"/>
            <a:ext cx="8836429" cy="5174974"/>
          </a:xfrm>
        </p:spPr>
        <p:txBody>
          <a:bodyPr/>
          <a:lstStyle>
            <a:lvl1pPr>
              <a:defRPr b="1">
                <a:solidFill>
                  <a:schemeClr val="bg1"/>
                </a:solidFill>
                <a:effectLst>
                  <a:outerShdw blurRad="50800" dist="50800" dir="2700000" algn="ctr" rotWithShape="0">
                    <a:schemeClr val="tx1"/>
                  </a:outerShdw>
                </a:effectLst>
              </a:defRPr>
            </a:lvl1pPr>
            <a:lvl2pPr marL="622300" indent="-288925">
              <a:buFont typeface="Calibri" panose="020F0502020204030204" pitchFamily="34" charset="0"/>
              <a:buChar char="−"/>
              <a:defRPr b="1">
                <a:solidFill>
                  <a:schemeClr val="bg1"/>
                </a:solidFill>
                <a:effectLst>
                  <a:outerShdw blurRad="50800" dist="50800" dir="2700000" algn="ctr" rotWithShape="0">
                    <a:schemeClr val="tx1"/>
                  </a:outerShdw>
                </a:effectLst>
              </a:defRPr>
            </a:lvl2pPr>
            <a:lvl3pPr marL="1033463" indent="-228600">
              <a:defRPr b="1">
                <a:solidFill>
                  <a:schemeClr val="bg1"/>
                </a:solidFill>
                <a:effectLst>
                  <a:outerShdw blurRad="50800" dist="50800" dir="2700000" algn="ctr" rotWithShape="0">
                    <a:schemeClr val="tx1"/>
                  </a:outerShdw>
                </a:effectLst>
              </a:defRPr>
            </a:lvl3pPr>
            <a:lvl4pPr>
              <a:defRPr b="1">
                <a:solidFill>
                  <a:schemeClr val="bg1"/>
                </a:solidFill>
                <a:effectLst>
                  <a:outerShdw blurRad="50800" dist="50800" dir="2700000" algn="ctr" rotWithShape="0">
                    <a:schemeClr val="tx1"/>
                  </a:outerShdw>
                </a:effectLst>
              </a:defRPr>
            </a:lvl4pPr>
            <a:lvl5pPr>
              <a:defRPr b="1">
                <a:solidFill>
                  <a:schemeClr val="bg1"/>
                </a:solidFill>
                <a:effectLst>
                  <a:outerShdw blurRad="50800" dist="50800" dir="2700000" algn="ctr" rotWithShape="0">
                    <a:schemeClr val="tx1"/>
                  </a:outerShdw>
                </a:effectLst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48454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891841-4587-4BA1-BF90-E2C973A0826E}" type="datetimeFigureOut">
              <a:rPr lang="en-US" smtClean="0"/>
              <a:t>11/8/2015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A93B65-B5AA-46E8-B51E-C40F933EF4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13745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891841-4587-4BA1-BF90-E2C973A0826E}" type="datetimeFigureOut">
              <a:rPr lang="en-US" smtClean="0"/>
              <a:t>11/8/2015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A93B65-B5AA-46E8-B51E-C40F933EF4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09748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891841-4587-4BA1-BF90-E2C973A0826E}" type="datetimeFigureOut">
              <a:rPr lang="en-US" smtClean="0"/>
              <a:t>11/8/2015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A93B65-B5AA-46E8-B51E-C40F933EF4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40353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891841-4587-4BA1-BF90-E2C973A0826E}" type="datetimeFigureOut">
              <a:rPr lang="en-US" smtClean="0"/>
              <a:t>11/8/2015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A93B65-B5AA-46E8-B51E-C40F933EF4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57996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891841-4587-4BA1-BF90-E2C973A0826E}" type="datetimeFigureOut">
              <a:rPr lang="en-US" smtClean="0"/>
              <a:t>11/8/2015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A93B65-B5AA-46E8-B51E-C40F933EF4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98697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891841-4587-4BA1-BF90-E2C973A0826E}" type="datetimeFigureOut">
              <a:rPr lang="en-US" smtClean="0"/>
              <a:t>11/8/2015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A93B65-B5AA-46E8-B51E-C40F933EF4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27441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891841-4587-4BA1-BF90-E2C973A0826E}" type="datetimeFigureOut">
              <a:rPr lang="en-US" smtClean="0"/>
              <a:t>11/8/2015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A93B65-B5AA-46E8-B51E-C40F933EF4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6292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891841-4587-4BA1-BF90-E2C973A0826E}" type="datetimeFigureOut">
              <a:rPr lang="en-US" smtClean="0"/>
              <a:t>11/8/2015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A93B65-B5AA-46E8-B51E-C40F933EF4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97494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616677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Define the Key Terms of Salvation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Salvation = Man’s desperate need, God’s dynamite </a:t>
            </a:r>
            <a:r>
              <a:rPr lang="en-US" dirty="0" smtClean="0"/>
              <a:t>gift</a:t>
            </a:r>
          </a:p>
          <a:p>
            <a:pPr lvl="1"/>
            <a:r>
              <a:rPr lang="en-US" dirty="0" smtClean="0"/>
              <a:t>The result of having been saved from sins</a:t>
            </a:r>
          </a:p>
          <a:p>
            <a:pPr lvl="1"/>
            <a:r>
              <a:rPr lang="en-US" dirty="0" smtClean="0"/>
              <a:t>The term “Salvation” is all-inclusive and involves:</a:t>
            </a:r>
          </a:p>
          <a:p>
            <a:pPr lvl="2"/>
            <a:r>
              <a:rPr lang="en-US" dirty="0" smtClean="0"/>
              <a:t>Freedom </a:t>
            </a:r>
            <a:r>
              <a:rPr lang="en-US" dirty="0"/>
              <a:t>from the bondage of </a:t>
            </a:r>
            <a:r>
              <a:rPr lang="en-US" dirty="0" smtClean="0"/>
              <a:t>sin</a:t>
            </a:r>
            <a:endParaRPr lang="en-US" dirty="0"/>
          </a:p>
          <a:p>
            <a:pPr lvl="2"/>
            <a:r>
              <a:rPr lang="en-US" dirty="0" smtClean="0"/>
              <a:t>Pardon </a:t>
            </a:r>
            <a:r>
              <a:rPr lang="en-US" dirty="0"/>
              <a:t>from the guilt of sin</a:t>
            </a:r>
          </a:p>
          <a:p>
            <a:pPr lvl="2"/>
            <a:r>
              <a:rPr lang="en-US" dirty="0" smtClean="0"/>
              <a:t>Cleansing </a:t>
            </a:r>
            <a:r>
              <a:rPr lang="en-US" dirty="0"/>
              <a:t>from the filth of </a:t>
            </a:r>
            <a:r>
              <a:rPr lang="en-US" dirty="0" smtClean="0"/>
              <a:t>sin</a:t>
            </a:r>
            <a:endParaRPr lang="en-US" dirty="0"/>
          </a:p>
          <a:p>
            <a:pPr lvl="2"/>
            <a:r>
              <a:rPr lang="en-US" dirty="0" smtClean="0"/>
              <a:t>Forgiveness </a:t>
            </a:r>
            <a:r>
              <a:rPr lang="en-US" dirty="0"/>
              <a:t>from the debt of sin</a:t>
            </a:r>
          </a:p>
          <a:p>
            <a:pPr lvl="2"/>
            <a:r>
              <a:rPr lang="en-US" dirty="0" smtClean="0"/>
              <a:t>Being </a:t>
            </a:r>
            <a:r>
              <a:rPr lang="en-US" dirty="0"/>
              <a:t>made holy (sanctified) in the eyes of God</a:t>
            </a:r>
          </a:p>
          <a:p>
            <a:pPr lvl="2"/>
            <a:r>
              <a:rPr lang="en-US" dirty="0" smtClean="0"/>
              <a:t>No </a:t>
            </a:r>
            <a:r>
              <a:rPr lang="en-US" dirty="0"/>
              <a:t>longer being dead in sin and being separated from God</a:t>
            </a:r>
          </a:p>
          <a:p>
            <a:pPr lvl="2"/>
            <a:r>
              <a:rPr lang="en-US" dirty="0" smtClean="0"/>
              <a:t>Being </a:t>
            </a:r>
            <a:r>
              <a:rPr lang="en-US" dirty="0"/>
              <a:t>back in a right relationship with God</a:t>
            </a:r>
          </a:p>
          <a:p>
            <a:pPr lvl="2"/>
            <a:r>
              <a:rPr lang="en-US" dirty="0" smtClean="0"/>
              <a:t>Deliverance </a:t>
            </a:r>
            <a:r>
              <a:rPr lang="en-US" dirty="0"/>
              <a:t>from the ultimate consequence of sin</a:t>
            </a:r>
          </a:p>
          <a:p>
            <a:pPr lvl="2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6087091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"/>
                            </p:stCondLst>
                            <p:childTnLst>
                              <p:par>
                                <p:cTn id="3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500"/>
                            </p:stCondLst>
                            <p:childTnLst>
                              <p:par>
                                <p:cTn id="3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000"/>
                            </p:stCondLst>
                            <p:childTnLst>
                              <p:par>
                                <p:cTn id="4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500"/>
                            </p:stCondLst>
                            <p:childTnLst>
                              <p:par>
                                <p:cTn id="4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3000"/>
                            </p:stCondLst>
                            <p:childTnLst>
                              <p:par>
                                <p:cTn id="5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3500"/>
                            </p:stCondLst>
                            <p:childTnLst>
                              <p:par>
                                <p:cTn id="5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Define the Key Terms of Salvation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Grace </a:t>
            </a:r>
            <a:r>
              <a:rPr lang="en-US" dirty="0" smtClean="0"/>
              <a:t>= </a:t>
            </a:r>
            <a:r>
              <a:rPr lang="en-US" dirty="0" smtClean="0"/>
              <a:t>God’s part in the salvation plan</a:t>
            </a:r>
          </a:p>
          <a:p>
            <a:pPr lvl="1"/>
            <a:r>
              <a:rPr lang="en-US" dirty="0" smtClean="0"/>
              <a:t>Gratuitous </a:t>
            </a:r>
            <a:r>
              <a:rPr lang="en-US" dirty="0" err="1" smtClean="0"/>
              <a:t>lovingkindness</a:t>
            </a:r>
            <a:r>
              <a:rPr lang="en-US" dirty="0" smtClean="0"/>
              <a:t>; undeserved &amp; “</a:t>
            </a:r>
            <a:r>
              <a:rPr lang="en-US" dirty="0" err="1" smtClean="0"/>
              <a:t>unearnable</a:t>
            </a:r>
            <a:r>
              <a:rPr lang="en-US" dirty="0" smtClean="0"/>
              <a:t>” favor</a:t>
            </a:r>
          </a:p>
          <a:p>
            <a:pPr lvl="1"/>
            <a:r>
              <a:rPr lang="en-US" dirty="0" smtClean="0"/>
              <a:t>The term “Grace” is all-inclusive and involves:</a:t>
            </a:r>
          </a:p>
          <a:p>
            <a:pPr lvl="2"/>
            <a:r>
              <a:rPr lang="en-US" dirty="0" smtClean="0"/>
              <a:t>The </a:t>
            </a:r>
            <a:r>
              <a:rPr lang="en-US" dirty="0"/>
              <a:t>eternal scheme of God that saves us </a:t>
            </a:r>
            <a:r>
              <a:rPr lang="en-US" dirty="0" smtClean="0"/>
              <a:t>(Gal. 4:4-5)</a:t>
            </a:r>
            <a:endParaRPr lang="en-US" dirty="0"/>
          </a:p>
          <a:p>
            <a:pPr lvl="2"/>
            <a:r>
              <a:rPr lang="en-US" dirty="0" smtClean="0"/>
              <a:t>The </a:t>
            </a:r>
            <a:r>
              <a:rPr lang="en-US" dirty="0"/>
              <a:t>love of God that saves us (John 3:16; 1 John 4:10)</a:t>
            </a:r>
          </a:p>
          <a:p>
            <a:pPr lvl="2"/>
            <a:r>
              <a:rPr lang="en-US" dirty="0" smtClean="0"/>
              <a:t>The </a:t>
            </a:r>
            <a:r>
              <a:rPr lang="en-US" dirty="0"/>
              <a:t>death of Christ on the cross that saves us (Rom. 5:10; Heb. 9:15)</a:t>
            </a:r>
          </a:p>
          <a:p>
            <a:pPr lvl="2"/>
            <a:r>
              <a:rPr lang="en-US" dirty="0" smtClean="0"/>
              <a:t>The </a:t>
            </a:r>
            <a:r>
              <a:rPr lang="en-US" dirty="0"/>
              <a:t>blood of Christ that saves us (Rom. 5:9; Eph. 1:7; Rev. 1:5)</a:t>
            </a:r>
          </a:p>
          <a:p>
            <a:pPr lvl="2"/>
            <a:r>
              <a:rPr lang="en-US" dirty="0" smtClean="0"/>
              <a:t>The </a:t>
            </a:r>
            <a:r>
              <a:rPr lang="en-US" dirty="0"/>
              <a:t>gospel of Christ that saves us (Rom. 1:16; 1 Cor. 15:1-2)</a:t>
            </a:r>
          </a:p>
          <a:p>
            <a:pPr lvl="2"/>
            <a:r>
              <a:rPr lang="en-US" i="1" dirty="0" smtClean="0"/>
              <a:t>Just because all </a:t>
            </a:r>
            <a:r>
              <a:rPr lang="en-US" i="1" dirty="0"/>
              <a:t>of these are not mentioned </a:t>
            </a:r>
            <a:r>
              <a:rPr lang="en-US" i="1" dirty="0" smtClean="0"/>
              <a:t/>
            </a:r>
            <a:br>
              <a:rPr lang="en-US" i="1" dirty="0" smtClean="0"/>
            </a:br>
            <a:r>
              <a:rPr lang="en-US" i="1" dirty="0" smtClean="0"/>
              <a:t>does </a:t>
            </a:r>
            <a:r>
              <a:rPr lang="en-US" i="1" dirty="0"/>
              <a:t>not mean they’re not included!</a:t>
            </a:r>
            <a:endParaRPr lang="en-US" i="1" dirty="0" smtClean="0"/>
          </a:p>
        </p:txBody>
      </p:sp>
    </p:spTree>
    <p:extLst>
      <p:ext uri="{BB962C8B-B14F-4D97-AF65-F5344CB8AC3E}">
        <p14:creationId xmlns:p14="http://schemas.microsoft.com/office/powerpoint/2010/main" val="30194298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Define the Key Terms of Salvation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Faith = Man’s part in the salvation plan</a:t>
            </a:r>
          </a:p>
          <a:p>
            <a:pPr lvl="1"/>
            <a:r>
              <a:rPr lang="en-US" dirty="0" smtClean="0"/>
              <a:t>The </a:t>
            </a:r>
            <a:r>
              <a:rPr lang="en-US" dirty="0"/>
              <a:t>willingness to trust and obey God without ever seeing Him</a:t>
            </a:r>
            <a:endParaRPr lang="en-US" dirty="0" smtClean="0"/>
          </a:p>
          <a:p>
            <a:pPr lvl="1"/>
            <a:r>
              <a:rPr lang="en-US" dirty="0" smtClean="0"/>
              <a:t>The term “Faith” is all-inclusive and involves:</a:t>
            </a:r>
          </a:p>
          <a:p>
            <a:pPr lvl="2"/>
            <a:r>
              <a:rPr lang="en-US" dirty="0" smtClean="0"/>
              <a:t>Mental </a:t>
            </a:r>
            <a:r>
              <a:rPr lang="en-US" dirty="0"/>
              <a:t>acknowledgement of facts (Heb. 11:1-3)</a:t>
            </a:r>
          </a:p>
          <a:p>
            <a:pPr lvl="2"/>
            <a:r>
              <a:rPr lang="en-US" dirty="0" smtClean="0"/>
              <a:t>Acceptance </a:t>
            </a:r>
            <a:r>
              <a:rPr lang="en-US" dirty="0"/>
              <a:t>of Scriptural testimony (Rom. 10:17)</a:t>
            </a:r>
          </a:p>
          <a:p>
            <a:pPr lvl="2"/>
            <a:r>
              <a:rPr lang="en-US" dirty="0" smtClean="0"/>
              <a:t>Emotional </a:t>
            </a:r>
            <a:r>
              <a:rPr lang="en-US" dirty="0"/>
              <a:t>feeling in response to truth (</a:t>
            </a:r>
            <a:r>
              <a:rPr lang="en-US" dirty="0" smtClean="0"/>
              <a:t>Acts </a:t>
            </a:r>
            <a:r>
              <a:rPr lang="en-US" dirty="0"/>
              <a:t>2:37)</a:t>
            </a:r>
          </a:p>
          <a:p>
            <a:pPr lvl="2"/>
            <a:r>
              <a:rPr lang="en-US" dirty="0" smtClean="0"/>
              <a:t>A </a:t>
            </a:r>
            <a:r>
              <a:rPr lang="en-US" dirty="0"/>
              <a:t>disposition of trust in God (1 Tim. 4:10)</a:t>
            </a:r>
          </a:p>
          <a:p>
            <a:pPr lvl="2"/>
            <a:r>
              <a:rPr lang="en-US" dirty="0" smtClean="0"/>
              <a:t>A </a:t>
            </a:r>
            <a:r>
              <a:rPr lang="en-US" dirty="0"/>
              <a:t>response to Divinely-imposed </a:t>
            </a:r>
            <a:r>
              <a:rPr lang="en-US" dirty="0" smtClean="0"/>
              <a:t>conditions (Josh. 6:1-5; Heb. 11:30)</a:t>
            </a:r>
          </a:p>
          <a:p>
            <a:pPr lvl="2"/>
            <a:r>
              <a:rPr lang="en-US" dirty="0" smtClean="0"/>
              <a:t>Obedience </a:t>
            </a:r>
            <a:r>
              <a:rPr lang="en-US" dirty="0"/>
              <a:t>to the will of God (</a:t>
            </a:r>
            <a:r>
              <a:rPr lang="en-US" dirty="0" smtClean="0"/>
              <a:t>John </a:t>
            </a:r>
            <a:r>
              <a:rPr lang="en-US" dirty="0"/>
              <a:t>3:36; Heb. 3:18-19; 5:9; Acts 16:34</a:t>
            </a:r>
            <a:r>
              <a:rPr lang="en-US" dirty="0" smtClean="0"/>
              <a:t>)</a:t>
            </a:r>
          </a:p>
          <a:p>
            <a:pPr lvl="2"/>
            <a:r>
              <a:rPr lang="en-US" i="1" dirty="0"/>
              <a:t>Just because all of these are not mentioned </a:t>
            </a:r>
            <a:br>
              <a:rPr lang="en-US" i="1" dirty="0"/>
            </a:br>
            <a:r>
              <a:rPr lang="en-US" i="1" dirty="0"/>
              <a:t>does not mean they’re not included</a:t>
            </a:r>
            <a:r>
              <a:rPr lang="en-US" i="1" dirty="0" smtClean="0"/>
              <a:t>!</a:t>
            </a:r>
            <a:endParaRPr lang="en-US" dirty="0"/>
          </a:p>
          <a:p>
            <a:pPr lvl="2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2680164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Define the </a:t>
            </a:r>
            <a:r>
              <a:rPr lang="en-US" dirty="0" smtClean="0"/>
              <a:t>Precise Moment of </a:t>
            </a:r>
            <a:r>
              <a:rPr lang="en-US" dirty="0" smtClean="0"/>
              <a:t>Salvation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Ephesians </a:t>
            </a:r>
            <a:r>
              <a:rPr lang="en-US" dirty="0"/>
              <a:t>2:8 does not teach salvation by grace </a:t>
            </a:r>
            <a:r>
              <a:rPr lang="en-US" dirty="0" smtClean="0"/>
              <a:t>alone</a:t>
            </a:r>
          </a:p>
          <a:p>
            <a:r>
              <a:rPr lang="en-US" dirty="0" smtClean="0"/>
              <a:t>Ephesians </a:t>
            </a:r>
            <a:r>
              <a:rPr lang="en-US" dirty="0"/>
              <a:t>2:8 does not teach salvation by faith </a:t>
            </a:r>
            <a:r>
              <a:rPr lang="en-US" dirty="0" smtClean="0"/>
              <a:t>alone</a:t>
            </a:r>
          </a:p>
          <a:p>
            <a:r>
              <a:rPr lang="en-US" dirty="0" smtClean="0"/>
              <a:t>The </a:t>
            </a:r>
            <a:r>
              <a:rPr lang="en-US" dirty="0"/>
              <a:t>Ephesians “heard the word of truth” (Eph. 1:13) </a:t>
            </a:r>
            <a:endParaRPr lang="en-US" dirty="0" smtClean="0"/>
          </a:p>
          <a:p>
            <a:pPr lvl="1"/>
            <a:r>
              <a:rPr lang="en-US" dirty="0" smtClean="0"/>
              <a:t>Hearing is essential </a:t>
            </a:r>
            <a:r>
              <a:rPr lang="en-US" dirty="0"/>
              <a:t>(Rom. 10:14-17)!  Saved yet?</a:t>
            </a:r>
          </a:p>
          <a:p>
            <a:r>
              <a:rPr lang="en-US" dirty="0" smtClean="0"/>
              <a:t>The </a:t>
            </a:r>
            <a:r>
              <a:rPr lang="en-US" dirty="0"/>
              <a:t>Ephesians “believed” </a:t>
            </a:r>
            <a:r>
              <a:rPr lang="en-US" dirty="0" smtClean="0"/>
              <a:t>(</a:t>
            </a:r>
            <a:r>
              <a:rPr lang="en-US" dirty="0"/>
              <a:t>Eph. 1:13 + Acts 19:1-5, 18)</a:t>
            </a:r>
          </a:p>
          <a:p>
            <a:pPr lvl="1"/>
            <a:r>
              <a:rPr lang="en-US" dirty="0" smtClean="0"/>
              <a:t>Believing is essential </a:t>
            </a:r>
            <a:r>
              <a:rPr lang="en-US" dirty="0"/>
              <a:t>(Acts 16:31; Rom. 10:9)!  Saved yet?</a:t>
            </a:r>
          </a:p>
          <a:p>
            <a:r>
              <a:rPr lang="en-US" dirty="0" smtClean="0"/>
              <a:t>The </a:t>
            </a:r>
            <a:r>
              <a:rPr lang="en-US" dirty="0"/>
              <a:t>Ephesians “repented” of their </a:t>
            </a:r>
            <a:r>
              <a:rPr lang="en-US" dirty="0" smtClean="0"/>
              <a:t>sins (Acts </a:t>
            </a:r>
            <a:r>
              <a:rPr lang="en-US" dirty="0"/>
              <a:t>20:21)</a:t>
            </a:r>
          </a:p>
          <a:p>
            <a:pPr lvl="1"/>
            <a:r>
              <a:rPr lang="en-US" dirty="0" smtClean="0"/>
              <a:t>Repenting is essential </a:t>
            </a:r>
            <a:r>
              <a:rPr lang="en-US" dirty="0"/>
              <a:t>(Acts 17:30; Luke 13:3)!  Saved yet</a:t>
            </a:r>
            <a:r>
              <a:rPr lang="en-US" dirty="0" smtClean="0"/>
              <a:t>?</a:t>
            </a:r>
          </a:p>
          <a:p>
            <a:r>
              <a:rPr lang="en-US" dirty="0" smtClean="0"/>
              <a:t>The Ephesians were “baptized”</a:t>
            </a:r>
          </a:p>
          <a:p>
            <a:pPr lvl="1"/>
            <a:r>
              <a:rPr lang="en-US" dirty="0" smtClean="0"/>
              <a:t>Why?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83358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Define the </a:t>
            </a:r>
            <a:r>
              <a:rPr lang="en-US" dirty="0" smtClean="0"/>
              <a:t>Precise Moment of </a:t>
            </a:r>
            <a:r>
              <a:rPr lang="en-US" dirty="0" smtClean="0"/>
              <a:t>Salvation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They were “baptized into the name of the Lord Jesus” (Acts 19:5; cf. Matt. 28:19)</a:t>
            </a:r>
          </a:p>
          <a:p>
            <a:pPr lvl="1"/>
            <a:r>
              <a:rPr lang="en-US" dirty="0" smtClean="0"/>
              <a:t>Baptized into the possession of and protection of Christ</a:t>
            </a:r>
          </a:p>
          <a:p>
            <a:pPr lvl="1"/>
            <a:r>
              <a:rPr lang="en-US" dirty="0" smtClean="0"/>
              <a:t>A NEW RELATIONSHIP!  But when?  Before baptism?</a:t>
            </a:r>
          </a:p>
          <a:p>
            <a:pPr lvl="1"/>
            <a:r>
              <a:rPr lang="en-US" dirty="0" smtClean="0"/>
              <a:t>They did not belong to Christ until baptized!</a:t>
            </a:r>
          </a:p>
          <a:p>
            <a:pPr lvl="1"/>
            <a:r>
              <a:rPr lang="en-US" dirty="0" smtClean="0"/>
              <a:t>Ephesians 2:8 includes baptism!</a:t>
            </a:r>
          </a:p>
          <a:p>
            <a:r>
              <a:rPr lang="en-US" dirty="0" smtClean="0"/>
              <a:t>They were “cleansed with the washing of water by the word” (Eph. 5:25-26)</a:t>
            </a:r>
          </a:p>
          <a:p>
            <a:pPr lvl="1"/>
            <a:r>
              <a:rPr lang="en-US" dirty="0" smtClean="0"/>
              <a:t>Baptized in order to have sins washed away</a:t>
            </a:r>
          </a:p>
          <a:p>
            <a:pPr lvl="1"/>
            <a:r>
              <a:rPr lang="en-US" dirty="0" smtClean="0"/>
              <a:t>A NEW CONDITION!  But when?  Before baptism?</a:t>
            </a:r>
          </a:p>
          <a:p>
            <a:pPr lvl="1"/>
            <a:r>
              <a:rPr lang="en-US" dirty="0" smtClean="0"/>
              <a:t>They were not clean in the eyes of God until baptized!</a:t>
            </a:r>
          </a:p>
          <a:p>
            <a:pPr lvl="1"/>
            <a:r>
              <a:rPr lang="en-US" dirty="0"/>
              <a:t>Ephesians 2:8 includes </a:t>
            </a:r>
            <a:r>
              <a:rPr lang="en-US" dirty="0" smtClean="0"/>
              <a:t>baptism</a:t>
            </a:r>
            <a:r>
              <a:rPr lang="en-US" dirty="0"/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21248125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"/>
                            </p:stCondLst>
                            <p:childTnLst>
                              <p:par>
                                <p:cTn id="4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Define the </a:t>
            </a:r>
            <a:r>
              <a:rPr lang="en-US" dirty="0" smtClean="0"/>
              <a:t>Precise Moment of </a:t>
            </a:r>
            <a:r>
              <a:rPr lang="en-US" dirty="0" smtClean="0"/>
              <a:t>Salvation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They were “made alive with Christ” in baptism (Eph. 2:4-6; cf. Col. 2:12-13)</a:t>
            </a:r>
          </a:p>
          <a:p>
            <a:pPr lvl="1"/>
            <a:r>
              <a:rPr lang="en-US" dirty="0" smtClean="0"/>
              <a:t>Baptized in order to be raised from the dead to life in Christ</a:t>
            </a:r>
          </a:p>
          <a:p>
            <a:pPr lvl="1"/>
            <a:r>
              <a:rPr lang="en-US" dirty="0" smtClean="0"/>
              <a:t>A NEW LIFE!  But when?  Before baptism?</a:t>
            </a:r>
          </a:p>
          <a:p>
            <a:pPr lvl="1"/>
            <a:r>
              <a:rPr lang="en-US" dirty="0" smtClean="0"/>
              <a:t>They were not alive in Christ until baptized!</a:t>
            </a:r>
          </a:p>
          <a:p>
            <a:pPr lvl="1"/>
            <a:r>
              <a:rPr lang="en-US" dirty="0"/>
              <a:t>Ephesians 2:8 includes baptism</a:t>
            </a:r>
            <a:r>
              <a:rPr lang="en-US" dirty="0" smtClean="0"/>
              <a:t>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22115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779</TotalTime>
  <Words>624</Words>
  <Application>Microsoft Office PowerPoint</Application>
  <PresentationFormat>On-screen Show (4:3)</PresentationFormat>
  <Paragraphs>61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Office Theme</vt:lpstr>
      <vt:lpstr>PowerPoint Presentation</vt:lpstr>
      <vt:lpstr>Define the Key Terms of Salvation</vt:lpstr>
      <vt:lpstr>Define the Key Terms of Salvation</vt:lpstr>
      <vt:lpstr>Define the Key Terms of Salvation</vt:lpstr>
      <vt:lpstr>Define the Precise Moment of Salvation</vt:lpstr>
      <vt:lpstr>Define the Precise Moment of Salvation</vt:lpstr>
      <vt:lpstr>Define the Precise Moment of Salvation</vt:lpstr>
    </vt:vector>
  </TitlesOfParts>
  <Company>Palm Beach Lakes church of Christ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David</dc:creator>
  <cp:lastModifiedBy>David</cp:lastModifiedBy>
  <cp:revision>12</cp:revision>
  <dcterms:created xsi:type="dcterms:W3CDTF">2015-11-08T02:07:09Z</dcterms:created>
  <dcterms:modified xsi:type="dcterms:W3CDTF">2015-11-08T21:15:25Z</dcterms:modified>
</cp:coreProperties>
</file>