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05B"/>
    <a:srgbClr val="FFD525"/>
    <a:srgbClr val="FFCC00"/>
    <a:srgbClr val="02254F"/>
    <a:srgbClr val="F3B520"/>
    <a:srgbClr val="EDB53E"/>
    <a:srgbClr val="F597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8460-0223-42D5-A671-44AA59203520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706A2-C52C-446D-B606-FA58D1243E5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95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8460-0223-42D5-A671-44AA59203520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706A2-C52C-446D-B606-FA58D124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26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8460-0223-42D5-A671-44AA59203520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706A2-C52C-446D-B606-FA58D124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7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007" y="2701636"/>
            <a:ext cx="8797983" cy="41563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85800" indent="-287338">
              <a:buFont typeface="Calibri" panose="020F0502020204030204" pitchFamily="34" charset="0"/>
              <a:buChar char="−"/>
              <a:defRPr b="1">
                <a:solidFill>
                  <a:srgbClr val="FFE05B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99753" y="1313409"/>
            <a:ext cx="6301047" cy="1338347"/>
          </a:xfrm>
          <a:solidFill>
            <a:srgbClr val="F3B520"/>
          </a:solidFill>
          <a:effectLst>
            <a:softEdge rad="127000"/>
          </a:effectLst>
        </p:spPr>
        <p:txBody>
          <a:bodyPr anchor="ctr" anchorCtr="0"/>
          <a:lstStyle>
            <a:lvl1pPr marL="0" indent="0" algn="ctr">
              <a:buNone/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8154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8460-0223-42D5-A671-44AA59203520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706A2-C52C-446D-B606-FA58D124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76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8460-0223-42D5-A671-44AA59203520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706A2-C52C-446D-B606-FA58D124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1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8460-0223-42D5-A671-44AA59203520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706A2-C52C-446D-B606-FA58D124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8460-0223-42D5-A671-44AA59203520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706A2-C52C-446D-B606-FA58D124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12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8460-0223-42D5-A671-44AA59203520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706A2-C52C-446D-B606-FA58D124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6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8460-0223-42D5-A671-44AA59203520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706A2-C52C-446D-B606-FA58D124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39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8460-0223-42D5-A671-44AA59203520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706A2-C52C-446D-B606-FA58D124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2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98460-0223-42D5-A671-44AA59203520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706A2-C52C-446D-B606-FA58D124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8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688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007" y="2701636"/>
            <a:ext cx="8877993" cy="4156363"/>
          </a:xfrm>
        </p:spPr>
        <p:txBody>
          <a:bodyPr/>
          <a:lstStyle/>
          <a:p>
            <a:r>
              <a:rPr lang="en-US" dirty="0" smtClean="0"/>
              <a:t>He did not believe in Jesus (7:36, 44-46, 39)</a:t>
            </a:r>
          </a:p>
          <a:p>
            <a:r>
              <a:rPr lang="en-US" dirty="0" smtClean="0"/>
              <a:t>But, he believed in himself </a:t>
            </a:r>
          </a:p>
          <a:p>
            <a:r>
              <a:rPr lang="en-US" dirty="0" smtClean="0"/>
              <a:t>Self-sufficiency shuts a man off from God</a:t>
            </a:r>
          </a:p>
          <a:p>
            <a:pPr lvl="1"/>
            <a:r>
              <a:rPr lang="en-US" dirty="0" smtClean="0"/>
              <a:t>Feels no sin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sees no need for Jesus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receives no forgiveness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expresses no love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The self-sufficient is love-deficient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500"/>
              </a:spcBef>
            </a:pPr>
            <a:r>
              <a:rPr lang="en-US" sz="3000" dirty="0" smtClean="0"/>
              <a:t>The Self-Sufficient Host:</a:t>
            </a:r>
          </a:p>
          <a:p>
            <a:pPr>
              <a:spcBef>
                <a:spcPts val="500"/>
              </a:spcBef>
            </a:pPr>
            <a:r>
              <a:rPr lang="en-US" sz="3200" dirty="0" smtClean="0"/>
              <a:t>Love Deficient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49652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007" y="2701636"/>
            <a:ext cx="8877993" cy="4156363"/>
          </a:xfrm>
        </p:spPr>
        <p:txBody>
          <a:bodyPr/>
          <a:lstStyle/>
          <a:p>
            <a:r>
              <a:rPr lang="en-US" dirty="0" smtClean="0"/>
              <a:t>She believed whole-heartedly in Jesus (7:37-38, 44-46)</a:t>
            </a:r>
          </a:p>
          <a:p>
            <a:r>
              <a:rPr lang="en-US" dirty="0" smtClean="0"/>
              <a:t>She was not concerned about herself</a:t>
            </a:r>
          </a:p>
          <a:p>
            <a:r>
              <a:rPr lang="en-US" dirty="0" smtClean="0"/>
              <a:t>Passionate-penitence draws a man nigh unto God</a:t>
            </a:r>
          </a:p>
          <a:p>
            <a:pPr lvl="1"/>
            <a:r>
              <a:rPr lang="en-US" dirty="0" smtClean="0"/>
              <a:t>Feels sin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sees need for Jesus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receives forgiveness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expresses love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The passionately-penitent is love-exuberant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500"/>
              </a:spcBef>
            </a:pPr>
            <a:r>
              <a:rPr lang="en-US" sz="3000" dirty="0" smtClean="0"/>
              <a:t>The Passionately-Penitent Woman:</a:t>
            </a:r>
          </a:p>
          <a:p>
            <a:pPr>
              <a:spcBef>
                <a:spcPts val="500"/>
              </a:spcBef>
            </a:pPr>
            <a:r>
              <a:rPr lang="en-US" sz="3200" dirty="0" smtClean="0"/>
              <a:t>Love Exuberant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60569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007" y="2701636"/>
            <a:ext cx="8877993" cy="4156363"/>
          </a:xfrm>
        </p:spPr>
        <p:txBody>
          <a:bodyPr/>
          <a:lstStyle/>
          <a:p>
            <a:r>
              <a:rPr lang="en-US" dirty="0" smtClean="0"/>
              <a:t>Jesus is no respecter of persons (7:36-39; 5:29; 19:5)</a:t>
            </a:r>
          </a:p>
          <a:p>
            <a:r>
              <a:rPr lang="en-US" dirty="0" smtClean="0"/>
              <a:t>Jesus knows the hearts and lives of all (7:39-40; Jn. 2:25)</a:t>
            </a:r>
          </a:p>
          <a:p>
            <a:r>
              <a:rPr lang="en-US" dirty="0" smtClean="0"/>
              <a:t>Jesus has the power to forgive sins (7:47-48; 5:21, 24)</a:t>
            </a:r>
          </a:p>
          <a:p>
            <a:r>
              <a:rPr lang="en-US" dirty="0" smtClean="0"/>
              <a:t>Jesus saves those who have “faith working through love” (7:50; Gal. 5:6; Jas. 2:22)</a:t>
            </a:r>
          </a:p>
          <a:p>
            <a:r>
              <a:rPr lang="en-US" dirty="0" smtClean="0"/>
              <a:t>The bountifully-benevolent Savior is love-preeminent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500"/>
              </a:spcBef>
            </a:pPr>
            <a:r>
              <a:rPr lang="en-US" sz="3000" dirty="0" smtClean="0"/>
              <a:t>The Bountifully-Benevolent Savior:</a:t>
            </a:r>
          </a:p>
          <a:p>
            <a:pPr>
              <a:spcBef>
                <a:spcPts val="500"/>
              </a:spcBef>
            </a:pPr>
            <a:r>
              <a:rPr lang="en-US" sz="3200" dirty="0" smtClean="0"/>
              <a:t>Love Preeminent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8047053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007" y="2701636"/>
            <a:ext cx="8877993" cy="4156363"/>
          </a:xfrm>
        </p:spPr>
        <p:txBody>
          <a:bodyPr>
            <a:normAutofit/>
          </a:bodyPr>
          <a:lstStyle/>
          <a:p>
            <a:r>
              <a:rPr lang="en-US" sz="2700" dirty="0" smtClean="0"/>
              <a:t>All have sinned, therefore, all are in debt (7:41; Ro. 3:23)</a:t>
            </a:r>
          </a:p>
          <a:p>
            <a:r>
              <a:rPr lang="en-US" sz="2700" dirty="0" smtClean="0"/>
              <a:t>No man can pay his debt (7:42; Eph. 2:8-9)</a:t>
            </a:r>
          </a:p>
          <a:p>
            <a:r>
              <a:rPr lang="en-US" sz="2700" dirty="0" smtClean="0"/>
              <a:t>The focus is not on the amount but awareness </a:t>
            </a:r>
            <a:r>
              <a:rPr lang="en-US" sz="2700" dirty="0"/>
              <a:t>of sin </a:t>
            </a:r>
            <a:endParaRPr lang="en-US" sz="2700" dirty="0" smtClean="0"/>
          </a:p>
          <a:p>
            <a:r>
              <a:rPr lang="en-US" sz="2700" dirty="0" smtClean="0"/>
              <a:t>Jesus is worthy of our deepest, enduring, manifested love</a:t>
            </a:r>
          </a:p>
          <a:p>
            <a:r>
              <a:rPr lang="en-US" sz="2700" dirty="0" smtClean="0"/>
              <a:t>What would your love do for Jesus?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500"/>
              </a:spcBef>
            </a:pPr>
            <a:r>
              <a:rPr lang="en-US" sz="3000" dirty="0" smtClean="0"/>
              <a:t>The Refreshingly-Relevant Parable:</a:t>
            </a:r>
          </a:p>
          <a:p>
            <a:pPr>
              <a:spcBef>
                <a:spcPts val="500"/>
              </a:spcBef>
            </a:pPr>
            <a:r>
              <a:rPr lang="en-US" sz="3200" dirty="0" smtClean="0"/>
              <a:t>Love Assessment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826587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007" y="2701636"/>
            <a:ext cx="8877993" cy="4156363"/>
          </a:xfrm>
        </p:spPr>
        <p:txBody>
          <a:bodyPr/>
          <a:lstStyle/>
          <a:p>
            <a:r>
              <a:rPr lang="en-US" dirty="0" smtClean="0"/>
              <a:t>Believe Jesus is God’s Son – John 8:24</a:t>
            </a:r>
          </a:p>
          <a:p>
            <a:r>
              <a:rPr lang="en-US" dirty="0" smtClean="0"/>
              <a:t>Repent of your sins and turn to God – Acts 17:30</a:t>
            </a:r>
          </a:p>
          <a:p>
            <a:r>
              <a:rPr lang="en-US" dirty="0" smtClean="0"/>
              <a:t>Confess your faith in Jesus – Romans 10:9-10</a:t>
            </a:r>
          </a:p>
          <a:p>
            <a:r>
              <a:rPr lang="en-US" dirty="0" smtClean="0"/>
              <a:t>Be immersed into Christ – Acts 22:16</a:t>
            </a:r>
          </a:p>
          <a:p>
            <a:pPr lvl="1"/>
            <a:r>
              <a:rPr lang="en-US" dirty="0" smtClean="0"/>
              <a:t>God will forgive you of all sins – 1 Peter 3:21</a:t>
            </a:r>
          </a:p>
          <a:p>
            <a:pPr lvl="1"/>
            <a:r>
              <a:rPr lang="en-US" dirty="0" smtClean="0"/>
              <a:t>God will add you to His church – Acts 2:47</a:t>
            </a:r>
          </a:p>
          <a:p>
            <a:pPr lvl="1"/>
            <a:r>
              <a:rPr lang="en-US" dirty="0" smtClean="0"/>
              <a:t>God will enroll you in heaven – Hebrews 12:23</a:t>
            </a:r>
          </a:p>
          <a:p>
            <a:r>
              <a:rPr lang="en-US" dirty="0" smtClean="0"/>
              <a:t>Live a life of loving obedience – John 14:15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ts val="500"/>
              </a:spcBef>
            </a:pPr>
            <a:r>
              <a:rPr lang="en-US" sz="4000" dirty="0" smtClean="0"/>
              <a:t>Salvation Is a Gift of Love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380406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</TotalTime>
  <Words>288</Words>
  <Application>Microsoft Office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9</cp:revision>
  <dcterms:created xsi:type="dcterms:W3CDTF">2015-10-11T17:33:42Z</dcterms:created>
  <dcterms:modified xsi:type="dcterms:W3CDTF">2015-10-11T19:38:20Z</dcterms:modified>
</cp:coreProperties>
</file>