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57BD-72DC-4731-BF04-C21EB9005BD0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AF9D-ABE1-4C07-AFF7-71B852DC412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758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57BD-72DC-4731-BF04-C21EB9005BD0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AF9D-ABE1-4C07-AFF7-71B852DC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46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57BD-72DC-4731-BF04-C21EB9005BD0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AF9D-ABE1-4C07-AFF7-71B852DC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57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57BD-72DC-4731-BF04-C21EB9005BD0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AF9D-ABE1-4C07-AFF7-71B852DC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60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57BD-72DC-4731-BF04-C21EB9005BD0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AF9D-ABE1-4C07-AFF7-71B852DC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91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57BD-72DC-4731-BF04-C21EB9005BD0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AF9D-ABE1-4C07-AFF7-71B852DC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76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1" y="3050772"/>
            <a:ext cx="8927869" cy="3807228"/>
          </a:xfrm>
        </p:spPr>
        <p:txBody>
          <a:bodyPr/>
          <a:lstStyle>
            <a:lvl1pPr>
              <a:defRPr b="1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85800" indent="-287338">
              <a:buFont typeface="Calibri" panose="020F0502020204030204" pitchFamily="34" charset="0"/>
              <a:buChar char="−"/>
              <a:defRPr b="1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56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1" y="3050772"/>
            <a:ext cx="8927869" cy="3807228"/>
          </a:xfrm>
        </p:spPr>
        <p:txBody>
          <a:bodyPr/>
          <a:lstStyle>
            <a:lvl1pPr>
              <a:defRPr b="1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85800" indent="-287338">
              <a:buFont typeface="Calibri" panose="020F0502020204030204" pitchFamily="34" charset="0"/>
              <a:buChar char="−"/>
              <a:defRPr b="1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43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1" y="3050772"/>
            <a:ext cx="8927869" cy="3807228"/>
          </a:xfrm>
        </p:spPr>
        <p:txBody>
          <a:bodyPr/>
          <a:lstStyle>
            <a:lvl1pPr>
              <a:defRPr b="1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85800" indent="-287338">
              <a:buFont typeface="Calibri" panose="020F0502020204030204" pitchFamily="34" charset="0"/>
              <a:buChar char="−"/>
              <a:defRPr b="1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854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1" y="1920240"/>
            <a:ext cx="8927869" cy="4937760"/>
          </a:xfrm>
        </p:spPr>
        <p:txBody>
          <a:bodyPr/>
          <a:lstStyle>
            <a:lvl1pPr>
              <a:defRPr b="1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85800" indent="-287338">
              <a:buFont typeface="Calibri" panose="020F0502020204030204" pitchFamily="34" charset="0"/>
              <a:buChar char="−"/>
              <a:defRPr b="1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082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57BD-72DC-4731-BF04-C21EB9005BD0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AF9D-ABE1-4C07-AFF7-71B852DC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01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57BD-72DC-4731-BF04-C21EB9005BD0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AF9D-ABE1-4C07-AFF7-71B852DC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5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57BD-72DC-4731-BF04-C21EB9005BD0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AF9D-ABE1-4C07-AFF7-71B852DC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57BD-72DC-4731-BF04-C21EB9005BD0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AF9D-ABE1-4C07-AFF7-71B852DC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1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C57BD-72DC-4731-BF04-C21EB9005BD0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DAF9D-ABE1-4C07-AFF7-71B852DC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27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940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6131" y="3050772"/>
            <a:ext cx="8927869" cy="3807228"/>
          </a:xfrm>
        </p:spPr>
        <p:txBody>
          <a:bodyPr>
            <a:normAutofit/>
          </a:bodyPr>
          <a:lstStyle/>
          <a:p>
            <a:r>
              <a:rPr lang="en-US" sz="2500" dirty="0" smtClean="0"/>
              <a:t>God sets the priority of the </a:t>
            </a:r>
            <a:r>
              <a:rPr lang="en-US" sz="2500" dirty="0"/>
              <a:t>marriage relationship </a:t>
            </a:r>
            <a:r>
              <a:rPr lang="en-US" sz="2500" dirty="0" smtClean="0"/>
              <a:t>(Eph</a:t>
            </a:r>
            <a:r>
              <a:rPr lang="en-US" sz="2500" dirty="0"/>
              <a:t>. 5:23-33)</a:t>
            </a:r>
          </a:p>
          <a:p>
            <a:r>
              <a:rPr lang="en-US" sz="2500" dirty="0" smtClean="0"/>
              <a:t>Your </a:t>
            </a:r>
            <a:r>
              <a:rPr lang="en-US" sz="2500" dirty="0"/>
              <a:t>marriage and your spouse are more important than </a:t>
            </a:r>
            <a:r>
              <a:rPr lang="en-US" sz="2500" dirty="0" smtClean="0"/>
              <a:t>your:</a:t>
            </a:r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endParaRPr lang="en-US" sz="2500" dirty="0" smtClean="0"/>
          </a:p>
          <a:p>
            <a:r>
              <a:rPr lang="en-US" sz="2500" dirty="0" smtClean="0"/>
              <a:t>None of these should relegate your marriage to second place</a:t>
            </a:r>
            <a:endParaRPr lang="en-US" sz="2500" dirty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687313" y="3916237"/>
            <a:ext cx="8927869" cy="2501342"/>
          </a:xfrm>
          <a:prstGeom prst="rect">
            <a:avLst/>
          </a:prstGeom>
        </p:spPr>
        <p:txBody>
          <a:bodyPr vert="horz" lIns="91440" tIns="45720" rIns="91440" bIns="45720" numCol="4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87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b="1" kern="120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n>
                  <a:noFill/>
                </a:ln>
              </a:rPr>
              <a:t>Ambitions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n>
                  <a:noFill/>
                </a:ln>
              </a:rPr>
              <a:t>Belongings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n>
                  <a:noFill/>
                </a:ln>
              </a:rPr>
              <a:t>Computer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n>
                  <a:noFill/>
                </a:ln>
              </a:rPr>
              <a:t>Dollars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n>
                  <a:noFill/>
                </a:ln>
              </a:rPr>
              <a:t>Education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n>
                  <a:noFill/>
                </a:ln>
              </a:rPr>
              <a:t>Friends &amp; Family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>
                <a:ln>
                  <a:noFill/>
                </a:ln>
              </a:rPr>
              <a:t>Game(s</a:t>
            </a:r>
            <a:r>
              <a:rPr lang="en-US" sz="2200" dirty="0">
                <a:ln>
                  <a:noFill/>
                </a:ln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n>
                  <a:noFill/>
                </a:ln>
              </a:rPr>
              <a:t>Hobbies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n>
                  <a:noFill/>
                </a:ln>
              </a:rPr>
              <a:t>Idiosyncrasies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n>
                  <a:noFill/>
                </a:ln>
              </a:rPr>
              <a:t>Job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n>
                  <a:noFill/>
                </a:ln>
              </a:rPr>
              <a:t>Kids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n>
                  <a:noFill/>
                </a:ln>
              </a:rPr>
              <a:t>Life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n>
                  <a:noFill/>
                </a:ln>
              </a:rPr>
              <a:t>Mobile Device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n>
                  <a:noFill/>
                </a:ln>
              </a:rPr>
              <a:t>Name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n>
                  <a:noFill/>
                </a:ln>
              </a:rPr>
              <a:t>Online Activities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n>
                  <a:noFill/>
                </a:ln>
              </a:rPr>
              <a:t>Parents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n>
                  <a:noFill/>
                </a:ln>
              </a:rPr>
              <a:t>Quilting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n>
                  <a:noFill/>
                </a:ln>
              </a:rPr>
              <a:t>Recreation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n>
                  <a:noFill/>
                </a:ln>
              </a:rPr>
              <a:t>Social Media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n>
                  <a:noFill/>
                </a:ln>
              </a:rPr>
              <a:t>Television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n>
                  <a:noFill/>
                </a:ln>
              </a:rPr>
              <a:t>Unpaid Bills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n>
                  <a:noFill/>
                </a:ln>
              </a:rPr>
              <a:t>Video Games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n>
                  <a:noFill/>
                </a:ln>
              </a:rPr>
              <a:t>Workout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n>
                  <a:noFill/>
                </a:ln>
              </a:rPr>
              <a:t>Xylophone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n>
                  <a:noFill/>
                </a:ln>
              </a:rPr>
              <a:t>Yoga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n>
                  <a:noFill/>
                </a:ln>
              </a:rPr>
              <a:t>Zoom-Zoom</a:t>
            </a:r>
          </a:p>
        </p:txBody>
      </p:sp>
    </p:spTree>
    <p:extLst>
      <p:ext uri="{BB962C8B-B14F-4D97-AF65-F5344CB8AC3E}">
        <p14:creationId xmlns:p14="http://schemas.microsoft.com/office/powerpoint/2010/main" val="171047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Married </a:t>
            </a:r>
            <a:r>
              <a:rPr lang="en-US" dirty="0"/>
              <a:t>couples are to be glued, cemented, welded </a:t>
            </a:r>
            <a:r>
              <a:rPr lang="en-US" dirty="0" smtClean="0"/>
              <a:t>together </a:t>
            </a:r>
            <a:r>
              <a:rPr lang="en-US" sz="2700" dirty="0" smtClean="0"/>
              <a:t>(same Hebrew word in </a:t>
            </a:r>
            <a:r>
              <a:rPr lang="en-US" sz="2700" dirty="0"/>
              <a:t>2 </a:t>
            </a:r>
            <a:r>
              <a:rPr lang="en-US" sz="2700" dirty="0" smtClean="0"/>
              <a:t>Kgs. </a:t>
            </a:r>
            <a:r>
              <a:rPr lang="en-US" sz="2700" dirty="0"/>
              <a:t>5:27; Job 41:17, </a:t>
            </a:r>
            <a:r>
              <a:rPr lang="en-US" sz="2700" dirty="0" smtClean="0"/>
              <a:t>23)</a:t>
            </a:r>
            <a:endParaRPr lang="en-US" sz="2700" dirty="0"/>
          </a:p>
          <a:p>
            <a:r>
              <a:rPr lang="en-US" dirty="0" smtClean="0"/>
              <a:t>God </a:t>
            </a:r>
            <a:r>
              <a:rPr lang="en-US" dirty="0"/>
              <a:t>specifies the glue that holds marriages together = agape love (Col. 3:12-14)</a:t>
            </a:r>
          </a:p>
          <a:p>
            <a:r>
              <a:rPr lang="en-US" dirty="0" smtClean="0"/>
              <a:t>Agape </a:t>
            </a:r>
            <a:r>
              <a:rPr lang="en-US" dirty="0"/>
              <a:t>love is a personal choice to unselfishly and unconditionally seek </a:t>
            </a:r>
            <a:r>
              <a:rPr lang="en-US" dirty="0" smtClean="0"/>
              <a:t>to fulfill </a:t>
            </a:r>
            <a:r>
              <a:rPr lang="en-US" dirty="0"/>
              <a:t>what is best for another</a:t>
            </a:r>
          </a:p>
          <a:p>
            <a:r>
              <a:rPr lang="en-US" dirty="0" smtClean="0"/>
              <a:t>The </a:t>
            </a:r>
            <a:r>
              <a:rPr lang="en-US" dirty="0"/>
              <a:t>epoxy strength of a married couple practicing agape love never fails (</a:t>
            </a:r>
            <a:r>
              <a:rPr lang="en-US" dirty="0" smtClean="0"/>
              <a:t>1 Cor. 13:4-7)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66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God unites husband and wife as one (Matt. 19:4-6)</a:t>
            </a:r>
          </a:p>
          <a:p>
            <a:r>
              <a:rPr lang="en-US" sz="2600" dirty="0" smtClean="0"/>
              <a:t>Husband </a:t>
            </a:r>
            <a:r>
              <a:rPr lang="en-US" sz="2600" dirty="0"/>
              <a:t>and wife are one physically – in body – one energy</a:t>
            </a:r>
          </a:p>
          <a:p>
            <a:r>
              <a:rPr lang="en-US" sz="2600" dirty="0" smtClean="0"/>
              <a:t>Husband </a:t>
            </a:r>
            <a:r>
              <a:rPr lang="en-US" sz="2600" dirty="0"/>
              <a:t>and wife are one emotionally – in heart – one spirit</a:t>
            </a:r>
          </a:p>
          <a:p>
            <a:r>
              <a:rPr lang="en-US" sz="2600" dirty="0" smtClean="0"/>
              <a:t>Husband </a:t>
            </a:r>
            <a:r>
              <a:rPr lang="en-US" sz="2600" dirty="0"/>
              <a:t>and wife are one mentally – in mind – one </a:t>
            </a:r>
            <a:r>
              <a:rPr lang="en-US" sz="2600" dirty="0" smtClean="0"/>
              <a:t>focus</a:t>
            </a:r>
            <a:endParaRPr lang="en-US" sz="2600" dirty="0"/>
          </a:p>
          <a:p>
            <a:r>
              <a:rPr lang="en-US" sz="2600" dirty="0" smtClean="0"/>
              <a:t>Husband </a:t>
            </a:r>
            <a:r>
              <a:rPr lang="en-US" sz="2600" dirty="0"/>
              <a:t>and wife are one spiritually – in soul – one </a:t>
            </a:r>
            <a:r>
              <a:rPr lang="en-US" sz="2600" dirty="0" smtClean="0"/>
              <a:t>hope</a:t>
            </a:r>
          </a:p>
          <a:p>
            <a:r>
              <a:rPr lang="en-US" sz="2600" dirty="0" smtClean="0"/>
              <a:t>“They are no longer two but one…Let not man separate!”</a:t>
            </a:r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28438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dirty="0" smtClean="0"/>
              <a:t>Believe Jesus is God’s Son – John 8:24</a:t>
            </a:r>
          </a:p>
          <a:p>
            <a:pPr>
              <a:lnSpc>
                <a:spcPct val="100000"/>
              </a:lnSpc>
            </a:pPr>
            <a:r>
              <a:rPr lang="en-US" sz="3000" dirty="0" smtClean="0"/>
              <a:t>Repent from sins and turn to God – Acts 17:30</a:t>
            </a:r>
          </a:p>
          <a:p>
            <a:pPr>
              <a:lnSpc>
                <a:spcPct val="100000"/>
              </a:lnSpc>
            </a:pPr>
            <a:r>
              <a:rPr lang="en-US" sz="3000" dirty="0" smtClean="0"/>
              <a:t>Confess your faith in Jesus – Romans 10:9</a:t>
            </a:r>
          </a:p>
          <a:p>
            <a:pPr>
              <a:lnSpc>
                <a:spcPct val="100000"/>
              </a:lnSpc>
            </a:pPr>
            <a:r>
              <a:rPr lang="en-US" sz="3000" dirty="0" smtClean="0"/>
              <a:t>Be immersed into Christ – Acts 22:16</a:t>
            </a:r>
          </a:p>
          <a:p>
            <a:pPr lvl="1">
              <a:lnSpc>
                <a:spcPct val="100000"/>
              </a:lnSpc>
            </a:pPr>
            <a:r>
              <a:rPr lang="en-US" sz="2600" dirty="0" smtClean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sz="2600" dirty="0" smtClean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sz="2600" dirty="0" smtClean="0"/>
              <a:t>God will register your name in heaven – Hebrews 12:23</a:t>
            </a:r>
          </a:p>
          <a:p>
            <a:pPr>
              <a:lnSpc>
                <a:spcPct val="100000"/>
              </a:lnSpc>
            </a:pPr>
            <a:r>
              <a:rPr lang="en-US" sz="3000" dirty="0" smtClean="0"/>
              <a:t>Walk daily in one accord with Christ – 1 John 1:7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88470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2118</TotalTime>
  <Words>292</Words>
  <Application>Microsoft Office PowerPoint</Application>
  <PresentationFormat>On-screen Show (4:3)</PresentationFormat>
  <Paragraphs>52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22</cp:revision>
  <dcterms:created xsi:type="dcterms:W3CDTF">2015-09-04T15:33:51Z</dcterms:created>
  <dcterms:modified xsi:type="dcterms:W3CDTF">2015-09-06T12:44:44Z</dcterms:modified>
</cp:coreProperties>
</file>