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A92"/>
    <a:srgbClr val="F73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1110064"/>
            <a:ext cx="8844741" cy="1134371"/>
          </a:xfrm>
        </p:spPr>
        <p:txBody>
          <a:bodyPr>
            <a:normAutofit/>
          </a:bodyPr>
          <a:lstStyle>
            <a:lvl1pPr>
              <a:defRPr sz="3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344189"/>
            <a:ext cx="8844741" cy="4513810"/>
          </a:xfrm>
        </p:spPr>
        <p:txBody>
          <a:bodyPr/>
          <a:lstStyle>
            <a:lvl1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9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4517-E1F8-4C34-9EAC-D7756A9DFC70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3267-457A-4522-BE23-74B37AF2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8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169" y="1627464"/>
            <a:ext cx="4764947" cy="198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ea typeface="+mj-ea"/>
                <a:cs typeface="+mj-cs"/>
              </a:rPr>
              <a:t>Since </a:t>
            </a:r>
            <a:r>
              <a:rPr lang="en-US" sz="3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ea typeface="+mj-ea"/>
                <a:cs typeface="+mj-cs"/>
              </a:rPr>
              <a:t>1973,</a:t>
            </a:r>
          </a:p>
          <a:p>
            <a:pPr>
              <a:lnSpc>
                <a:spcPct val="110000"/>
              </a:lnSpc>
            </a:pPr>
            <a:r>
              <a:rPr lang="en-US" sz="3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ea typeface="+mj-ea"/>
                <a:cs typeface="+mj-cs"/>
              </a:rPr>
              <a:t>~ 58 million abortions</a:t>
            </a:r>
          </a:p>
          <a:p>
            <a:pPr>
              <a:lnSpc>
                <a:spcPct val="110000"/>
              </a:lnSpc>
            </a:pPr>
            <a:r>
              <a:rPr lang="en-US" sz="3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ea typeface="+mj-ea"/>
                <a:cs typeface="+mj-cs"/>
              </a:rPr>
              <a:t>in United States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169" y="4095226"/>
            <a:ext cx="4865614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ea typeface="+mj-ea"/>
                <a:cs typeface="+mj-cs"/>
              </a:rPr>
              <a:t>Since </a:t>
            </a:r>
            <a:r>
              <a:rPr lang="en-US" sz="3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ea typeface="+mj-ea"/>
                <a:cs typeface="+mj-cs"/>
              </a:rPr>
              <a:t>1980,</a:t>
            </a:r>
          </a:p>
          <a:p>
            <a:pPr>
              <a:lnSpc>
                <a:spcPct val="110000"/>
              </a:lnSpc>
            </a:pPr>
            <a:r>
              <a:rPr lang="en-US" sz="3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ea typeface="+mj-ea"/>
                <a:cs typeface="+mj-cs"/>
              </a:rPr>
              <a:t>~ 1.3 billion abortions</a:t>
            </a:r>
          </a:p>
          <a:p>
            <a:pPr>
              <a:lnSpc>
                <a:spcPct val="110000"/>
              </a:lnSpc>
            </a:pPr>
            <a:r>
              <a:rPr lang="en-US" sz="3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ea typeface="+mj-ea"/>
                <a:cs typeface="+mj-cs"/>
              </a:rPr>
              <a:t>in the world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0507" y="1728132"/>
            <a:ext cx="3934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Estimated (approx.) for 2015: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1.09 million this year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3,000 per day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125 per hour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 per minute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1783" y="4178326"/>
            <a:ext cx="3934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Estimated (approx.) for 2015: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41 million this year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112,000 per day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4,600 per hour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77 per minute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00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1110064"/>
            <a:ext cx="8927870" cy="1134371"/>
          </a:xfrm>
        </p:spPr>
        <p:txBody>
          <a:bodyPr>
            <a:normAutofit/>
          </a:bodyPr>
          <a:lstStyle/>
          <a:p>
            <a:r>
              <a:rPr lang="en-US" dirty="0" smtClean="0"/>
              <a:t>Biology Makes It Clear:</a:t>
            </a:r>
            <a:br>
              <a:rPr lang="en-US" dirty="0" smtClean="0"/>
            </a:br>
            <a:r>
              <a:rPr lang="en-US" dirty="0" smtClean="0"/>
              <a:t>There Is a Living Human Baby in the Womb!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1:  </a:t>
            </a:r>
            <a:r>
              <a:rPr lang="en-US" dirty="0"/>
              <a:t>At </a:t>
            </a:r>
            <a:r>
              <a:rPr lang="en-US" dirty="0" smtClean="0"/>
              <a:t>conception/fertilization, </a:t>
            </a:r>
            <a:r>
              <a:rPr lang="en-US" dirty="0"/>
              <a:t>a unique organism comes into </a:t>
            </a:r>
            <a:r>
              <a:rPr lang="en-US" dirty="0" smtClean="0"/>
              <a:t>existence, with </a:t>
            </a:r>
            <a:r>
              <a:rPr lang="en-US" dirty="0" smtClean="0"/>
              <a:t>23 </a:t>
            </a:r>
            <a:r>
              <a:rPr lang="en-US" dirty="0"/>
              <a:t>pairs of chromosomes &amp; approx. 50,000 genes from each parent, containing the complex genetic </a:t>
            </a:r>
            <a:r>
              <a:rPr lang="en-US" dirty="0" smtClean="0"/>
              <a:t>blueprint (DNA) </a:t>
            </a:r>
            <a:r>
              <a:rPr lang="en-US" dirty="0"/>
              <a:t>for every detail of human </a:t>
            </a:r>
            <a:r>
              <a:rPr lang="en-US" dirty="0" smtClean="0"/>
              <a:t>development.  </a:t>
            </a:r>
            <a:r>
              <a:rPr lang="en-US" dirty="0"/>
              <a:t>The first cell soon divides into two and </a:t>
            </a:r>
            <a:r>
              <a:rPr lang="en-US" dirty="0" smtClean="0"/>
              <a:t>then again and then again, etc.</a:t>
            </a:r>
            <a:endParaRPr lang="en-US" dirty="0"/>
          </a:p>
          <a:p>
            <a:r>
              <a:rPr lang="en-US" dirty="0" smtClean="0"/>
              <a:t>Day 16:  Foundations </a:t>
            </a:r>
            <a:r>
              <a:rPr lang="en-US" dirty="0"/>
              <a:t>of the brain, spinal cord &amp; nervous system are laid</a:t>
            </a:r>
          </a:p>
          <a:p>
            <a:r>
              <a:rPr lang="en-US" dirty="0" smtClean="0"/>
              <a:t>Day 18:  Heart </a:t>
            </a:r>
            <a:r>
              <a:rPr lang="en-US" dirty="0"/>
              <a:t>begins to beat with the baby’s own </a:t>
            </a:r>
            <a:r>
              <a:rPr lang="en-US" dirty="0" smtClean="0"/>
              <a:t>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1110064"/>
            <a:ext cx="8927870" cy="1134371"/>
          </a:xfrm>
        </p:spPr>
        <p:txBody>
          <a:bodyPr>
            <a:normAutofit/>
          </a:bodyPr>
          <a:lstStyle/>
          <a:p>
            <a:r>
              <a:rPr lang="en-US" dirty="0" smtClean="0"/>
              <a:t>Biology Makes It Clear:</a:t>
            </a:r>
            <a:br>
              <a:rPr lang="en-US" dirty="0" smtClean="0"/>
            </a:br>
            <a:r>
              <a:rPr lang="en-US" dirty="0" smtClean="0"/>
              <a:t>There Is a Living Human Baby in the Womb!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Week 4:  Lungs begin to form; arms &amp; legs begin to appear, along with mouth &amp; nose</a:t>
            </a:r>
          </a:p>
          <a:p>
            <a:r>
              <a:rPr lang="en-US" dirty="0" smtClean="0"/>
              <a:t>Week 5:  Eyes</a:t>
            </a:r>
            <a:r>
              <a:rPr lang="en-US" dirty="0"/>
              <a:t>, hands, kidneys begin to develop</a:t>
            </a:r>
          </a:p>
          <a:p>
            <a:r>
              <a:rPr lang="en-US" dirty="0" smtClean="0"/>
              <a:t>Week 6:  Brain </a:t>
            </a:r>
            <a:r>
              <a:rPr lang="en-US" dirty="0"/>
              <a:t>waves detectable; skeleton is formed; 99% of muscles are present; mouth and lips present; making first </a:t>
            </a:r>
            <a:r>
              <a:rPr lang="en-US" dirty="0" smtClean="0"/>
              <a:t>movements</a:t>
            </a:r>
          </a:p>
          <a:p>
            <a:r>
              <a:rPr lang="en-US" dirty="0" smtClean="0"/>
              <a:t>Week 7:  Eyelids</a:t>
            </a:r>
            <a:r>
              <a:rPr lang="en-US" dirty="0"/>
              <a:t>, toes form; nose is distinct; baby kicks, swims, frowns, turns head, opens mouth, </a:t>
            </a:r>
            <a:r>
              <a:rPr lang="en-US" dirty="0" smtClean="0"/>
              <a:t>hiccups</a:t>
            </a:r>
          </a:p>
          <a:p>
            <a:r>
              <a:rPr lang="en-US" dirty="0" smtClean="0"/>
              <a:t>Week 8:  Every </a:t>
            </a:r>
            <a:r>
              <a:rPr lang="en-US" dirty="0"/>
              <a:t>organ and body system is in place; bones begin to replace cartilage; liver, kidneys and heart are </a:t>
            </a:r>
            <a:r>
              <a:rPr lang="en-US" dirty="0" smtClean="0"/>
              <a:t>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1110064"/>
            <a:ext cx="8927870" cy="1134371"/>
          </a:xfrm>
        </p:spPr>
        <p:txBody>
          <a:bodyPr>
            <a:normAutofit/>
          </a:bodyPr>
          <a:lstStyle/>
          <a:p>
            <a:r>
              <a:rPr lang="en-US" dirty="0" smtClean="0"/>
              <a:t>Biology Makes It Clear:</a:t>
            </a:r>
            <a:br>
              <a:rPr lang="en-US" dirty="0" smtClean="0"/>
            </a:br>
            <a:r>
              <a:rPr lang="en-US" dirty="0" smtClean="0"/>
              <a:t>There Is a Living Human Baby in the Womb!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Week 9:  Eyelids open/close</a:t>
            </a:r>
            <a:r>
              <a:rPr lang="en-US" dirty="0"/>
              <a:t>; genitalia appears; thyroid gland turns on; baby can grasp objects placed in hand; sucks thumb</a:t>
            </a:r>
          </a:p>
          <a:p>
            <a:r>
              <a:rPr lang="en-US" dirty="0" smtClean="0"/>
              <a:t>Week 10:  Body </a:t>
            </a:r>
            <a:r>
              <a:rPr lang="en-US" dirty="0"/>
              <a:t>is sensitive to touch; teeth begin to form; fingerprints &amp; fingernails begin to form</a:t>
            </a:r>
          </a:p>
          <a:p>
            <a:r>
              <a:rPr lang="en-US" dirty="0" smtClean="0"/>
              <a:t>Week 11:  All </a:t>
            </a:r>
            <a:r>
              <a:rPr lang="en-US" dirty="0"/>
              <a:t>organ systems functioning; baby can “breathe” and swallow; stomach muscles functioning; vocal chords form; making complex facial expressions</a:t>
            </a:r>
          </a:p>
          <a:p>
            <a:r>
              <a:rPr lang="en-US" dirty="0" smtClean="0"/>
              <a:t>Week 12:  The </a:t>
            </a:r>
            <a:r>
              <a:rPr lang="en-US" dirty="0"/>
              <a:t>baby has all of the parts necessary to experience pain, including the nerves and spinal cord</a:t>
            </a:r>
          </a:p>
          <a:p>
            <a:r>
              <a:rPr lang="en-US" dirty="0" smtClean="0"/>
              <a:t>Week 13:  Taste </a:t>
            </a:r>
            <a:r>
              <a:rPr lang="en-US" dirty="0"/>
              <a:t>buds are developing; teeth are growing</a:t>
            </a:r>
          </a:p>
        </p:txBody>
      </p:sp>
    </p:spTree>
    <p:extLst>
      <p:ext uri="{BB962C8B-B14F-4D97-AF65-F5344CB8AC3E}">
        <p14:creationId xmlns:p14="http://schemas.microsoft.com/office/powerpoint/2010/main" val="341324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1110064"/>
            <a:ext cx="8927870" cy="1134371"/>
          </a:xfrm>
        </p:spPr>
        <p:txBody>
          <a:bodyPr>
            <a:normAutofit/>
          </a:bodyPr>
          <a:lstStyle/>
          <a:p>
            <a:r>
              <a:rPr lang="en-US" dirty="0" smtClean="0"/>
              <a:t>The Bible Makes It Clear:</a:t>
            </a:r>
            <a:br>
              <a:rPr lang="en-US" dirty="0" smtClean="0"/>
            </a:br>
            <a:r>
              <a:rPr lang="en-US" dirty="0" smtClean="0"/>
              <a:t>There Is a Living Human Baby in the Womb!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ENGINEERS Life in the </a:t>
            </a:r>
            <a:r>
              <a:rPr lang="en-US" dirty="0" smtClean="0"/>
              <a:t>Womb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knew, saw &amp; formed David when he was still in the womb (Psa. 139:13-16)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knew &amp; consecrated Jeremiah when he was still in the womb (Jer. 1:5)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called and named Isaiah when he was still in the womb (Isa. 49:1)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fashioned &amp; gave life to Job when he was still in the womb (Job 10:8-12)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3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22609" y="4766344"/>
            <a:ext cx="703277" cy="336959"/>
          </a:xfrm>
          <a:prstGeom prst="rect">
            <a:avLst/>
          </a:prstGeom>
          <a:solidFill>
            <a:srgbClr val="F73D42"/>
          </a:solidFill>
          <a:ln>
            <a:solidFill>
              <a:schemeClr val="bg1"/>
            </a:solidFill>
          </a:ln>
          <a:effectLst>
            <a:outerShdw blurRad="50800" dist="254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13796" y="5721289"/>
            <a:ext cx="729372" cy="336959"/>
          </a:xfrm>
          <a:prstGeom prst="rect">
            <a:avLst/>
          </a:prstGeom>
          <a:solidFill>
            <a:srgbClr val="F73D42"/>
          </a:solidFill>
          <a:ln>
            <a:solidFill>
              <a:schemeClr val="bg1"/>
            </a:solidFill>
          </a:ln>
          <a:effectLst>
            <a:outerShdw blurRad="50800" dist="254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03908" y="6056850"/>
            <a:ext cx="896224" cy="336959"/>
          </a:xfrm>
          <a:prstGeom prst="rect">
            <a:avLst/>
          </a:prstGeom>
          <a:solidFill>
            <a:srgbClr val="F73D42"/>
          </a:solidFill>
          <a:ln>
            <a:solidFill>
              <a:schemeClr val="bg1"/>
            </a:solidFill>
          </a:ln>
          <a:effectLst>
            <a:outerShdw blurRad="50800" dist="254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8646" y="3103927"/>
            <a:ext cx="1115736" cy="336958"/>
          </a:xfrm>
          <a:prstGeom prst="rect">
            <a:avLst/>
          </a:prstGeom>
          <a:solidFill>
            <a:srgbClr val="F73D42"/>
          </a:solidFill>
          <a:ln>
            <a:solidFill>
              <a:schemeClr val="bg1"/>
            </a:solidFill>
          </a:ln>
          <a:effectLst>
            <a:outerShdw blurRad="50800" dist="254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18620" y="3758268"/>
            <a:ext cx="1115736" cy="335560"/>
          </a:xfrm>
          <a:prstGeom prst="rect">
            <a:avLst/>
          </a:prstGeom>
          <a:solidFill>
            <a:srgbClr val="F73D42"/>
          </a:solidFill>
          <a:ln>
            <a:solidFill>
              <a:schemeClr val="bg1"/>
            </a:solidFill>
          </a:ln>
          <a:effectLst>
            <a:outerShdw blurRad="50800" dist="254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1110064"/>
            <a:ext cx="8927870" cy="1134371"/>
          </a:xfrm>
        </p:spPr>
        <p:txBody>
          <a:bodyPr>
            <a:normAutofit/>
          </a:bodyPr>
          <a:lstStyle/>
          <a:p>
            <a:r>
              <a:rPr lang="en-US" dirty="0" smtClean="0"/>
              <a:t>The Bible Makes It Clear:</a:t>
            </a:r>
            <a:br>
              <a:rPr lang="en-US" dirty="0" smtClean="0"/>
            </a:br>
            <a:r>
              <a:rPr lang="en-US" dirty="0" smtClean="0"/>
              <a:t>There Is a Living Human Baby in the Womb!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 EQUATES Life Out of the Womb </a:t>
            </a:r>
            <a:r>
              <a:rPr lang="en-US" dirty="0" smtClean="0"/>
              <a:t>&amp; </a:t>
            </a:r>
            <a:r>
              <a:rPr lang="en-US" dirty="0"/>
              <a:t>Life in the Womb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Old Testament:</a:t>
            </a:r>
          </a:p>
          <a:p>
            <a:pPr lvl="2"/>
            <a:r>
              <a:rPr lang="en-US" sz="2400" dirty="0" smtClean="0"/>
              <a:t>“</a:t>
            </a:r>
            <a:r>
              <a:rPr lang="en-US" sz="2400" dirty="0"/>
              <a:t>The children struggled together within” Rebekah (Gen. 25:22-24).</a:t>
            </a:r>
          </a:p>
          <a:p>
            <a:pPr lvl="2"/>
            <a:r>
              <a:rPr lang="en-US" sz="2400" dirty="0" smtClean="0"/>
              <a:t>“</a:t>
            </a:r>
            <a:r>
              <a:rPr lang="en-US" sz="2400" dirty="0"/>
              <a:t>Indeed </a:t>
            </a:r>
            <a:r>
              <a:rPr lang="en-US" sz="2400" dirty="0" err="1"/>
              <a:t>Milcah</a:t>
            </a:r>
            <a:r>
              <a:rPr lang="en-US" sz="2400" dirty="0"/>
              <a:t> also has borne children to your brother </a:t>
            </a:r>
            <a:r>
              <a:rPr lang="en-US" sz="2400" dirty="0" err="1"/>
              <a:t>Nahor</a:t>
            </a:r>
            <a:r>
              <a:rPr lang="en-US" sz="2400" dirty="0"/>
              <a:t>” </a:t>
            </a:r>
            <a:r>
              <a:rPr lang="en-US" sz="2400" dirty="0" smtClean="0"/>
              <a:t>(Gen. 22:20).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New Testament:</a:t>
            </a:r>
          </a:p>
          <a:p>
            <a:pPr lvl="2"/>
            <a:r>
              <a:rPr lang="en-US" sz="2400" dirty="0" smtClean="0"/>
              <a:t>“</a:t>
            </a:r>
            <a:r>
              <a:rPr lang="en-US" sz="2400" dirty="0"/>
              <a:t>When Elizabeth heard the greeting of Mary, that the babe leaped in </a:t>
            </a:r>
            <a:r>
              <a:rPr lang="en-US" sz="2400" dirty="0" smtClean="0"/>
              <a:t>her </a:t>
            </a:r>
            <a:r>
              <a:rPr lang="en-US" sz="2400" dirty="0"/>
              <a:t>womb” (Luke 1:41, 44).</a:t>
            </a:r>
          </a:p>
          <a:p>
            <a:pPr lvl="2"/>
            <a:r>
              <a:rPr lang="en-US" sz="2400" dirty="0" smtClean="0"/>
              <a:t>“</a:t>
            </a:r>
            <a:r>
              <a:rPr lang="en-US" sz="2400" dirty="0"/>
              <a:t>They came with haste and found Mary and Joseph, and the Babe lying in a manger” (Luke 2:12, 16).</a:t>
            </a:r>
          </a:p>
          <a:p>
            <a:pPr lvl="2"/>
            <a:r>
              <a:rPr lang="en-US" sz="2400" dirty="0" smtClean="0"/>
              <a:t>“They </a:t>
            </a:r>
            <a:r>
              <a:rPr lang="en-US" sz="2400" dirty="0"/>
              <a:t>were bringing even their babies to Him so that He would touch them” (Luke 18:15).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3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1110064"/>
            <a:ext cx="8927870" cy="1134371"/>
          </a:xfrm>
        </p:spPr>
        <p:txBody>
          <a:bodyPr>
            <a:normAutofit/>
          </a:bodyPr>
          <a:lstStyle/>
          <a:p>
            <a:r>
              <a:rPr lang="en-US" dirty="0" smtClean="0"/>
              <a:t>The Bible Makes It Clear:</a:t>
            </a:r>
            <a:br>
              <a:rPr lang="en-US" dirty="0" smtClean="0"/>
            </a:br>
            <a:r>
              <a:rPr lang="en-US" dirty="0" smtClean="0"/>
              <a:t>There Is a Living Human Baby in the Womb!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ESTABLISHES There Is Life in the Womb</a:t>
            </a:r>
            <a:endParaRPr lang="en-US" dirty="0" smtClean="0"/>
          </a:p>
          <a:p>
            <a:pPr lvl="1"/>
            <a:r>
              <a:rPr lang="en-US" dirty="0" smtClean="0"/>
              <a:t>Life </a:t>
            </a:r>
            <a:r>
              <a:rPr lang="en-US" dirty="0"/>
              <a:t>is identified in the womb:</a:t>
            </a:r>
          </a:p>
          <a:p>
            <a:pPr lvl="2"/>
            <a:r>
              <a:rPr lang="en-US" sz="2400" dirty="0" smtClean="0"/>
              <a:t>By growth, separate from mother (</a:t>
            </a:r>
            <a:r>
              <a:rPr lang="en-US" sz="2400" dirty="0" err="1"/>
              <a:t>Ecc</a:t>
            </a:r>
            <a:r>
              <a:rPr lang="en-US" sz="2400" dirty="0"/>
              <a:t>. 11:5)</a:t>
            </a:r>
          </a:p>
          <a:p>
            <a:pPr lvl="2"/>
            <a:r>
              <a:rPr lang="en-US" sz="2400" dirty="0" smtClean="0"/>
              <a:t>By movement, separate from mother </a:t>
            </a:r>
            <a:r>
              <a:rPr lang="en-US" sz="2400" dirty="0"/>
              <a:t>(Gen. 25:21-22; 38:27-30; </a:t>
            </a:r>
            <a:r>
              <a:rPr lang="en-US" sz="2400" dirty="0" smtClean="0"/>
              <a:t>Luke </a:t>
            </a:r>
            <a:r>
              <a:rPr lang="en-US" sz="2400" dirty="0"/>
              <a:t>1:36-44)</a:t>
            </a:r>
          </a:p>
          <a:p>
            <a:pPr lvl="2"/>
            <a:r>
              <a:rPr lang="en-US" sz="2400" dirty="0" smtClean="0"/>
              <a:t>By blood, separate from mother </a:t>
            </a:r>
            <a:r>
              <a:rPr lang="en-US" sz="2400" dirty="0"/>
              <a:t>(Lev. 17:11-14)</a:t>
            </a:r>
          </a:p>
          <a:p>
            <a:pPr lvl="2"/>
            <a:r>
              <a:rPr lang="en-US" sz="2400" dirty="0" smtClean="0"/>
              <a:t>As </a:t>
            </a:r>
            <a:r>
              <a:rPr lang="en-US" sz="2400" dirty="0"/>
              <a:t>a “child” (Matt. 1:18; Luke 2:5</a:t>
            </a:r>
            <a:r>
              <a:rPr lang="en-US" sz="2400" dirty="0" smtClean="0"/>
              <a:t>)</a:t>
            </a:r>
            <a:endParaRPr lang="en-US" sz="2400" dirty="0"/>
          </a:p>
          <a:p>
            <a:pPr lvl="2"/>
            <a:r>
              <a:rPr lang="en-US" sz="2400" dirty="0" smtClean="0"/>
              <a:t>As </a:t>
            </a:r>
            <a:r>
              <a:rPr lang="en-US" sz="2400" dirty="0"/>
              <a:t>a “life” (Ex. 21:23)</a:t>
            </a:r>
          </a:p>
          <a:p>
            <a:pPr lvl="2"/>
            <a:r>
              <a:rPr lang="en-US" sz="2400" dirty="0" smtClean="0"/>
              <a:t>From </a:t>
            </a:r>
            <a:r>
              <a:rPr lang="en-US" sz="2400" dirty="0"/>
              <a:t>conception (Luke 1:36; Matt. 1:20)</a:t>
            </a:r>
          </a:p>
        </p:txBody>
      </p:sp>
    </p:spTree>
    <p:extLst>
      <p:ext uri="{BB962C8B-B14F-4D97-AF65-F5344CB8AC3E}">
        <p14:creationId xmlns:p14="http://schemas.microsoft.com/office/powerpoint/2010/main" val="31920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1110065"/>
            <a:ext cx="8927870" cy="731988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948070"/>
            <a:ext cx="8844741" cy="4909929"/>
          </a:xfrm>
        </p:spPr>
        <p:txBody>
          <a:bodyPr>
            <a:normAutofit/>
          </a:bodyPr>
          <a:lstStyle/>
          <a:p>
            <a:r>
              <a:rPr lang="en-US" dirty="0" smtClean="0"/>
              <a:t>Both </a:t>
            </a:r>
            <a:r>
              <a:rPr lang="en-US" dirty="0"/>
              <a:t>Biology and the Bible clearly prove there is life in the </a:t>
            </a:r>
            <a:r>
              <a:rPr lang="en-US" dirty="0" smtClean="0"/>
              <a:t>womb from conception</a:t>
            </a:r>
            <a:endParaRPr lang="en-US" dirty="0"/>
          </a:p>
          <a:p>
            <a:r>
              <a:rPr lang="en-US" dirty="0" smtClean="0"/>
              <a:t>Abortion </a:t>
            </a:r>
            <a:r>
              <a:rPr lang="en-US" dirty="0"/>
              <a:t>(at any stage) is, therefore, the </a:t>
            </a:r>
            <a:r>
              <a:rPr lang="en-US" dirty="0" smtClean="0"/>
              <a:t>premeditated terminating/destroying/murdering </a:t>
            </a:r>
            <a:r>
              <a:rPr lang="en-US" dirty="0"/>
              <a:t>of human life </a:t>
            </a:r>
          </a:p>
          <a:p>
            <a:r>
              <a:rPr lang="en-US" dirty="0" smtClean="0"/>
              <a:t>Four things </a:t>
            </a:r>
            <a:r>
              <a:rPr lang="en-US" dirty="0"/>
              <a:t>to remember about God: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hates the shedding of innocent blood (Prov. 6:16-19)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will punish eternally those </a:t>
            </a:r>
            <a:r>
              <a:rPr lang="en-US" dirty="0" smtClean="0"/>
              <a:t>guilty </a:t>
            </a:r>
            <a:r>
              <a:rPr lang="en-US" dirty="0"/>
              <a:t>of murder (Rev. 21:8)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eager and willing to forgive (Psa. </a:t>
            </a:r>
            <a:r>
              <a:rPr lang="en-US" dirty="0" smtClean="0"/>
              <a:t>86:5; </a:t>
            </a:r>
            <a:r>
              <a:rPr lang="en-US" dirty="0"/>
              <a:t>1 John 1:9)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expects His people to stand up for righteousness (Prov. 14:34; Eph. 6:10-14)</a:t>
            </a:r>
          </a:p>
        </p:txBody>
      </p:sp>
    </p:spTree>
    <p:extLst>
      <p:ext uri="{BB962C8B-B14F-4D97-AF65-F5344CB8AC3E}">
        <p14:creationId xmlns:p14="http://schemas.microsoft.com/office/powerpoint/2010/main" val="113336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771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Biology Makes It Clear: There Is a Living Human Baby in the Womb!</vt:lpstr>
      <vt:lpstr>Biology Makes It Clear: There Is a Living Human Baby in the Womb!</vt:lpstr>
      <vt:lpstr>Biology Makes It Clear: There Is a Living Human Baby in the Womb!</vt:lpstr>
      <vt:lpstr>The Bible Makes It Clear: There Is a Living Human Baby in the Womb!</vt:lpstr>
      <vt:lpstr>The Bible Makes It Clear: There Is a Living Human Baby in the Womb!</vt:lpstr>
      <vt:lpstr>The Bible Makes It Clear: There Is a Living Human Baby in the Womb!</vt:lpstr>
      <vt:lpstr>Conclusion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19</cp:revision>
  <dcterms:created xsi:type="dcterms:W3CDTF">2015-08-08T20:12:54Z</dcterms:created>
  <dcterms:modified xsi:type="dcterms:W3CDTF">2015-08-09T20:23:21Z</dcterms:modified>
</cp:coreProperties>
</file>