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8" r:id="rId2"/>
    <p:sldId id="259" r:id="rId3"/>
    <p:sldId id="265" r:id="rId4"/>
    <p:sldId id="266" r:id="rId5"/>
    <p:sldId id="267" r:id="rId6"/>
    <p:sldId id="260" r:id="rId7"/>
    <p:sldId id="261" r:id="rId8"/>
    <p:sldId id="264" r:id="rId9"/>
    <p:sldId id="262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48"/>
    <a:srgbClr val="009EB1"/>
    <a:srgbClr val="007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1481-3F6C-43B4-9FAB-C012714F657B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77302-C590-4275-8038-1BA2FBEE1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58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593571"/>
            <a:ext cx="8595360" cy="3898667"/>
          </a:xfrm>
        </p:spPr>
        <p:txBody>
          <a:bodyPr/>
          <a:lstStyle>
            <a:lvl1pPr>
              <a:defRPr sz="2600"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41069" y="1961804"/>
            <a:ext cx="8603673" cy="548640"/>
          </a:xfrm>
          <a:solidFill>
            <a:srgbClr val="009EB1"/>
          </a:solidFill>
          <a:ln w="19050">
            <a:solidFill>
              <a:srgbClr val="001B48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13" y="2078181"/>
            <a:ext cx="6766559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078181"/>
            <a:ext cx="6724996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7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2078181"/>
            <a:ext cx="8395854" cy="4414059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F67D-ED09-40CF-B981-33540AE0F2B7}" type="datetimeFigureOut">
              <a:rPr lang="en-US" smtClean="0"/>
              <a:t>8/8/2015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Singing </a:t>
            </a:r>
            <a:r>
              <a:rPr lang="en-US" dirty="0"/>
              <a:t>is done “when you come together” (1 Cor. 14:26)</a:t>
            </a:r>
          </a:p>
          <a:p>
            <a:r>
              <a:rPr lang="en-US" dirty="0" smtClean="0"/>
              <a:t>Singing </a:t>
            </a:r>
            <a:r>
              <a:rPr lang="en-US" dirty="0"/>
              <a:t>is done “in the midst of the assembly” (Heb. 2:12)</a:t>
            </a:r>
          </a:p>
          <a:p>
            <a:r>
              <a:rPr lang="en-US" dirty="0" smtClean="0"/>
              <a:t>Singing </a:t>
            </a:r>
            <a:r>
              <a:rPr lang="en-US" dirty="0"/>
              <a:t>is done “to one another” (Eph. 5:19)</a:t>
            </a:r>
          </a:p>
          <a:p>
            <a:r>
              <a:rPr lang="en-US" dirty="0" smtClean="0"/>
              <a:t>Singing </a:t>
            </a:r>
            <a:r>
              <a:rPr lang="en-US" dirty="0"/>
              <a:t>is done “to the Lord” (Eph. 5:19; Col. 3:16</a:t>
            </a:r>
            <a:r>
              <a:rPr lang="en-US" dirty="0" smtClean="0"/>
              <a:t>)</a:t>
            </a:r>
          </a:p>
          <a:p>
            <a:r>
              <a:rPr lang="en-US" dirty="0"/>
              <a:t>Singing is a “sacrifice of praise to God” (Heb. 13:15)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0" dirty="0" smtClean="0"/>
              <a:t>Singing Has a Prescribed Place in N.T. Worship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657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Praise God (Heb. 13:15)</a:t>
            </a:r>
          </a:p>
          <a:p>
            <a:pPr lvl="1"/>
            <a:r>
              <a:rPr lang="en-US" dirty="0"/>
              <a:t>Express our adoration to God (</a:t>
            </a:r>
            <a:r>
              <a:rPr lang="en-US" dirty="0" smtClean="0"/>
              <a:t>Psa. </a:t>
            </a:r>
            <a:r>
              <a:rPr lang="en-US" dirty="0"/>
              <a:t>18:1-3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Express our joy to God (Jas. 5:13)</a:t>
            </a:r>
          </a:p>
          <a:p>
            <a:pPr lvl="1"/>
            <a:r>
              <a:rPr lang="en-US" dirty="0"/>
              <a:t>Express our thanksgiving to God (Eph. 5:20)</a:t>
            </a:r>
          </a:p>
          <a:p>
            <a:pPr lvl="1"/>
            <a:r>
              <a:rPr lang="en-US" dirty="0"/>
              <a:t>Express our commitment to God (Acts 16:25)</a:t>
            </a:r>
          </a:p>
          <a:p>
            <a:pPr lvl="1"/>
            <a:r>
              <a:rPr lang="en-US" dirty="0"/>
              <a:t>Express our needs to God (Matt. 26:30; Mark 14:26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0" dirty="0" smtClean="0"/>
              <a:t>Singing Has a Powerful Purpose in N.T. Worship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0706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Praise God (Heb. 13:15)</a:t>
            </a:r>
          </a:p>
          <a:p>
            <a:r>
              <a:rPr lang="en-US" dirty="0" smtClean="0"/>
              <a:t>Influence One Another (Eph. 5:19)</a:t>
            </a:r>
          </a:p>
          <a:p>
            <a:pPr lvl="1"/>
            <a:r>
              <a:rPr lang="en-US" dirty="0"/>
              <a:t>Teach one another (Col. 3:16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Edify one another (1 Cor. 14:26-33)</a:t>
            </a:r>
          </a:p>
          <a:p>
            <a:pPr lvl="1"/>
            <a:r>
              <a:rPr lang="en-US" dirty="0"/>
              <a:t>Admonish one another (Col. 3:16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Unite with one another (Eph. 5:19; Col. 3:16)</a:t>
            </a:r>
          </a:p>
          <a:p>
            <a:pPr lvl="1"/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0" dirty="0" smtClean="0"/>
              <a:t>Singing Has a Powerful Purpose in N.T. Worship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3913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8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58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8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88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124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7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157" end="2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Praise God (Heb. 13:15)</a:t>
            </a:r>
          </a:p>
          <a:p>
            <a:r>
              <a:rPr lang="en-US" dirty="0" smtClean="0"/>
              <a:t>Influence One Another (Eph. 5:19)</a:t>
            </a:r>
          </a:p>
          <a:p>
            <a:r>
              <a:rPr lang="en-US" dirty="0" smtClean="0"/>
              <a:t>Affects Me Personally (Rom. 15:9; 1 Cor. 14:15)</a:t>
            </a:r>
          </a:p>
          <a:p>
            <a:pPr lvl="1"/>
            <a:r>
              <a:rPr lang="en-US" dirty="0" smtClean="0"/>
              <a:t>Reminds </a:t>
            </a:r>
            <a:r>
              <a:rPr lang="en-US" dirty="0"/>
              <a:t>me that there is a </a:t>
            </a:r>
            <a:r>
              <a:rPr lang="en-US" dirty="0" smtClean="0"/>
              <a:t>God and He loves me</a:t>
            </a:r>
            <a:endParaRPr lang="en-US" dirty="0"/>
          </a:p>
          <a:p>
            <a:pPr lvl="1"/>
            <a:r>
              <a:rPr lang="en-US" dirty="0" smtClean="0"/>
              <a:t>Reminds </a:t>
            </a:r>
            <a:r>
              <a:rPr lang="en-US" dirty="0"/>
              <a:t>me what Jesus did for </a:t>
            </a:r>
            <a:r>
              <a:rPr lang="en-US" dirty="0" smtClean="0"/>
              <a:t>me</a:t>
            </a:r>
            <a:endParaRPr lang="en-US" dirty="0"/>
          </a:p>
          <a:p>
            <a:pPr lvl="1"/>
            <a:r>
              <a:rPr lang="en-US" dirty="0" smtClean="0"/>
              <a:t>Draws </a:t>
            </a:r>
            <a:r>
              <a:rPr lang="en-US" dirty="0"/>
              <a:t>me closer to my </a:t>
            </a:r>
            <a:r>
              <a:rPr lang="en-US" dirty="0" smtClean="0"/>
              <a:t>God</a:t>
            </a:r>
          </a:p>
          <a:p>
            <a:pPr lvl="1"/>
            <a:r>
              <a:rPr lang="en-US" dirty="0" smtClean="0"/>
              <a:t>Comforts </a:t>
            </a:r>
            <a:r>
              <a:rPr lang="en-US" dirty="0"/>
              <a:t>me in my </a:t>
            </a:r>
            <a:r>
              <a:rPr lang="en-US" dirty="0" smtClean="0"/>
              <a:t>sorrow</a:t>
            </a:r>
            <a:endParaRPr lang="en-US" dirty="0"/>
          </a:p>
          <a:p>
            <a:pPr lvl="1"/>
            <a:r>
              <a:rPr lang="en-US" dirty="0" smtClean="0"/>
              <a:t>Encourages </a:t>
            </a:r>
            <a:r>
              <a:rPr lang="en-US" dirty="0"/>
              <a:t>me in my service </a:t>
            </a:r>
            <a:endParaRPr lang="en-US" dirty="0" smtClean="0"/>
          </a:p>
          <a:p>
            <a:pPr lvl="1"/>
            <a:r>
              <a:rPr lang="en-US" dirty="0" smtClean="0"/>
              <a:t>Strengthens me in my faith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i="0" dirty="0" smtClean="0"/>
              <a:t>Singing Has a Powerful Purpose in N.T. Worship</a:t>
            </a:r>
            <a:endParaRPr lang="en-US" i="0" dirty="0"/>
          </a:p>
        </p:txBody>
      </p:sp>
      <p:sp>
        <p:nvSpPr>
          <p:cNvPr id="5" name="Rectangle 4"/>
          <p:cNvSpPr/>
          <p:nvPr/>
        </p:nvSpPr>
        <p:spPr>
          <a:xfrm>
            <a:off x="4450364" y="5155331"/>
            <a:ext cx="4572000" cy="1217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1825" lvl="1" indent="-2905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 smtClean="0">
                <a:solidFill>
                  <a:srgbClr val="007382"/>
                </a:solidFill>
              </a:rPr>
              <a:t>Consecrates </a:t>
            </a:r>
            <a:r>
              <a:rPr lang="en-US" sz="2400" b="1" dirty="0">
                <a:solidFill>
                  <a:srgbClr val="007382"/>
                </a:solidFill>
              </a:rPr>
              <a:t>me in my service</a:t>
            </a:r>
          </a:p>
          <a:p>
            <a:pPr marL="631825" lvl="1" indent="-2905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>
                <a:solidFill>
                  <a:srgbClr val="007382"/>
                </a:solidFill>
              </a:rPr>
              <a:t>Reinforces me in my hope</a:t>
            </a:r>
          </a:p>
          <a:p>
            <a:pPr marL="631825" lvl="1" indent="-290513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</a:pPr>
            <a:r>
              <a:rPr lang="en-US" sz="2400" b="1" dirty="0">
                <a:solidFill>
                  <a:srgbClr val="007382"/>
                </a:solidFill>
              </a:rPr>
              <a:t>Prepares me for heaven </a:t>
            </a:r>
          </a:p>
        </p:txBody>
      </p:sp>
    </p:spTree>
    <p:extLst>
      <p:ext uri="{BB962C8B-B14F-4D97-AF65-F5344CB8AC3E}">
        <p14:creationId xmlns:p14="http://schemas.microsoft.com/office/powerpoint/2010/main" val="293685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Sing</a:t>
            </a:r>
            <a:endParaRPr lang="en-US" sz="2400" dirty="0"/>
          </a:p>
          <a:p>
            <a:r>
              <a:rPr lang="en-US" sz="2400" dirty="0" smtClean="0"/>
              <a:t>Sing “</a:t>
            </a:r>
            <a:r>
              <a:rPr lang="en-US" sz="2400" dirty="0"/>
              <a:t>to the Lord” (Eph. 5:19) – </a:t>
            </a:r>
            <a:r>
              <a:rPr lang="en-US" sz="2400" dirty="0" smtClean="0"/>
              <a:t>keep </a:t>
            </a:r>
            <a:r>
              <a:rPr lang="en-US" sz="2400" dirty="0"/>
              <a:t>your </a:t>
            </a:r>
            <a:r>
              <a:rPr lang="en-US" sz="2400" dirty="0" smtClean="0"/>
              <a:t>focus on Him</a:t>
            </a:r>
            <a:endParaRPr lang="en-US" sz="2400" dirty="0"/>
          </a:p>
          <a:p>
            <a:r>
              <a:rPr lang="en-US" sz="2400" dirty="0" smtClean="0"/>
              <a:t>Sing (and listen) “to </a:t>
            </a:r>
            <a:r>
              <a:rPr lang="en-US" sz="2400" dirty="0"/>
              <a:t>one another” </a:t>
            </a:r>
            <a:r>
              <a:rPr lang="en-US" sz="2400" dirty="0" smtClean="0"/>
              <a:t>(</a:t>
            </a:r>
            <a:r>
              <a:rPr lang="en-US" sz="2400" dirty="0"/>
              <a:t>Eph. 5:19)</a:t>
            </a:r>
          </a:p>
          <a:p>
            <a:r>
              <a:rPr lang="en-US" sz="2400" dirty="0" smtClean="0"/>
              <a:t>Sing </a:t>
            </a:r>
            <a:r>
              <a:rPr lang="en-US" sz="2400" dirty="0"/>
              <a:t>“with the spirit” (1 Cor. 14:15) </a:t>
            </a:r>
            <a:r>
              <a:rPr lang="en-US" sz="2400" dirty="0" smtClean="0"/>
              <a:t>– sincere &amp; fervent</a:t>
            </a:r>
            <a:endParaRPr lang="en-US" sz="2400" dirty="0"/>
          </a:p>
          <a:p>
            <a:r>
              <a:rPr lang="en-US" sz="2400" dirty="0" smtClean="0"/>
              <a:t>Sing </a:t>
            </a:r>
            <a:r>
              <a:rPr lang="en-US" sz="2400" dirty="0"/>
              <a:t>“with the understanding” (1 Cor. 14:15) – </a:t>
            </a:r>
            <a:r>
              <a:rPr lang="en-US" sz="2400" dirty="0" smtClean="0"/>
              <a:t>of words   </a:t>
            </a:r>
            <a:endParaRPr lang="en-US" sz="2400" dirty="0"/>
          </a:p>
          <a:p>
            <a:r>
              <a:rPr lang="en-US" sz="2400" dirty="0" smtClean="0"/>
              <a:t>Sing </a:t>
            </a:r>
            <a:r>
              <a:rPr lang="en-US" sz="2400" dirty="0"/>
              <a:t>by “making melody </a:t>
            </a:r>
            <a:r>
              <a:rPr lang="en-US" sz="2400" dirty="0" smtClean="0"/>
              <a:t>with your heart” </a:t>
            </a:r>
            <a:r>
              <a:rPr lang="en-US" sz="2400" dirty="0"/>
              <a:t>(Eph. 5:19</a:t>
            </a:r>
            <a:r>
              <a:rPr lang="en-US" sz="2400" dirty="0" smtClean="0"/>
              <a:t>) – God hears the melody from your heart, not your voice</a:t>
            </a:r>
          </a:p>
          <a:p>
            <a:r>
              <a:rPr lang="en-US" sz="2400" dirty="0" smtClean="0"/>
              <a:t>Sing </a:t>
            </a:r>
            <a:r>
              <a:rPr lang="en-US" sz="2400" dirty="0"/>
              <a:t>“with thankfulness in </a:t>
            </a:r>
            <a:r>
              <a:rPr lang="en-US" sz="2400" dirty="0" smtClean="0"/>
              <a:t>your heart” </a:t>
            </a:r>
            <a:r>
              <a:rPr lang="en-US" sz="2400" dirty="0"/>
              <a:t>(Col. 3:16) </a:t>
            </a:r>
            <a:endParaRPr lang="en-US" sz="2400" dirty="0" smtClean="0"/>
          </a:p>
          <a:p>
            <a:r>
              <a:rPr lang="en-US" sz="2400" dirty="0" smtClean="0"/>
              <a:t>Sing </a:t>
            </a:r>
            <a:r>
              <a:rPr lang="en-US" sz="2400" dirty="0"/>
              <a:t>while picturing Jesus sitting next to you (Heb. 2:12) </a:t>
            </a:r>
            <a:endParaRPr lang="en-US" sz="2400" dirty="0" smtClean="0"/>
          </a:p>
          <a:p>
            <a:r>
              <a:rPr lang="en-US" sz="2400" dirty="0" smtClean="0"/>
              <a:t>Sing with the song leaders, following their lead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1220530" y="3905008"/>
            <a:ext cx="283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B48"/>
                </a:solidFill>
              </a:rPr>
              <a:t>Personally Practiced</a:t>
            </a:r>
            <a:endParaRPr lang="en-US" sz="2400" b="1" dirty="0">
              <a:solidFill>
                <a:srgbClr val="001B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" y="2164360"/>
            <a:ext cx="6980707" cy="4427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Realize </a:t>
            </a:r>
            <a:r>
              <a:rPr lang="en-US" sz="2400" dirty="0"/>
              <a:t>you set the tone for the entire </a:t>
            </a:r>
            <a:r>
              <a:rPr lang="en-US" sz="2400" dirty="0" smtClean="0"/>
              <a:t>worship</a:t>
            </a:r>
            <a:endParaRPr lang="en-US" sz="2400" dirty="0"/>
          </a:p>
          <a:p>
            <a:r>
              <a:rPr lang="en-US" sz="2400" dirty="0" smtClean="0"/>
              <a:t>Give </a:t>
            </a:r>
            <a:r>
              <a:rPr lang="en-US" sz="2400" dirty="0"/>
              <a:t>adequate time to preparation in advance</a:t>
            </a:r>
          </a:p>
          <a:p>
            <a:r>
              <a:rPr lang="en-US" sz="2400" dirty="0" smtClean="0"/>
              <a:t>Help </a:t>
            </a:r>
            <a:r>
              <a:rPr lang="en-US" sz="2400" dirty="0"/>
              <a:t>us to enter the presence of </a:t>
            </a:r>
            <a:r>
              <a:rPr lang="en-US" sz="2400" dirty="0" smtClean="0"/>
              <a:t>God</a:t>
            </a:r>
            <a:endParaRPr lang="en-US" sz="2400" dirty="0"/>
          </a:p>
          <a:p>
            <a:r>
              <a:rPr lang="en-US" sz="2400" dirty="0" smtClean="0"/>
              <a:t>Have </a:t>
            </a:r>
            <a:r>
              <a:rPr lang="en-US" sz="2400" dirty="0"/>
              <a:t>a good mixture of songs for each service </a:t>
            </a:r>
            <a:endParaRPr lang="en-US" sz="2400" dirty="0" smtClean="0"/>
          </a:p>
          <a:p>
            <a:r>
              <a:rPr lang="en-US" sz="2400" dirty="0" smtClean="0"/>
              <a:t>Keep </a:t>
            </a:r>
            <a:r>
              <a:rPr lang="en-US" sz="2400" dirty="0"/>
              <a:t>the service </a:t>
            </a:r>
            <a:r>
              <a:rPr lang="en-US" sz="2400" dirty="0" smtClean="0"/>
              <a:t>moving</a:t>
            </a:r>
            <a:endParaRPr lang="en-US" sz="2400" dirty="0"/>
          </a:p>
          <a:p>
            <a:r>
              <a:rPr lang="en-US" sz="2400" dirty="0" smtClean="0"/>
              <a:t>Lead </a:t>
            </a:r>
            <a:r>
              <a:rPr lang="en-US" sz="2400" dirty="0"/>
              <a:t>appropriate songs at appropriate times </a:t>
            </a:r>
            <a:endParaRPr lang="en-US" sz="2400" dirty="0" smtClean="0"/>
          </a:p>
          <a:p>
            <a:r>
              <a:rPr lang="en-US" sz="2400" dirty="0" smtClean="0"/>
              <a:t>Lead </a:t>
            </a:r>
            <a:r>
              <a:rPr lang="en-US" sz="2400" dirty="0"/>
              <a:t>songs that the congregation can sing </a:t>
            </a:r>
            <a:r>
              <a:rPr lang="en-US" sz="2400" dirty="0" smtClean="0"/>
              <a:t>well</a:t>
            </a:r>
            <a:endParaRPr lang="en-US" sz="2400" dirty="0"/>
          </a:p>
          <a:p>
            <a:r>
              <a:rPr lang="en-US" sz="2400" dirty="0" smtClean="0"/>
              <a:t>Lead </a:t>
            </a:r>
            <a:r>
              <a:rPr lang="en-US" sz="2400" dirty="0"/>
              <a:t>in such a way that the singing is not about you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2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Romans 6:3-4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you of all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Serve Him diligently every day – 1 Corinthians 15:58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567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18</cp:revision>
  <cp:lastPrinted>2015-08-09T12:34:31Z</cp:lastPrinted>
  <dcterms:created xsi:type="dcterms:W3CDTF">2015-07-31T15:21:33Z</dcterms:created>
  <dcterms:modified xsi:type="dcterms:W3CDTF">2015-08-09T12:34:59Z</dcterms:modified>
</cp:coreProperties>
</file>