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82"/>
    <a:srgbClr val="001B48"/>
    <a:srgbClr val="009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4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8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1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8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5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7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1820486"/>
            <a:ext cx="8595360" cy="4671753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1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313" y="2078181"/>
            <a:ext cx="6766559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0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96" y="2036617"/>
            <a:ext cx="8595360" cy="445562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5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313" y="2078181"/>
            <a:ext cx="6766559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7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2078181"/>
            <a:ext cx="6724996" cy="4513811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7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7" y="2078181"/>
            <a:ext cx="8395854" cy="4414059"/>
          </a:xfrm>
        </p:spPr>
        <p:txBody>
          <a:bodyPr/>
          <a:lstStyle>
            <a:lvl1pPr>
              <a:defRPr b="1">
                <a:solidFill>
                  <a:srgbClr val="001B48"/>
                </a:solidFill>
              </a:defRPr>
            </a:lvl1pPr>
            <a:lvl2pPr marL="631825" indent="-290513">
              <a:buFont typeface="Calibri" panose="020F0502020204030204" pitchFamily="34" charset="0"/>
              <a:buChar char="−"/>
              <a:defRPr b="1">
                <a:solidFill>
                  <a:srgbClr val="007382"/>
                </a:solidFill>
              </a:defRPr>
            </a:lvl2pPr>
            <a:lvl3pPr>
              <a:defRPr b="1">
                <a:solidFill>
                  <a:srgbClr val="001B48"/>
                </a:solidFill>
              </a:defRPr>
            </a:lvl3pPr>
            <a:lvl4pPr>
              <a:defRPr b="1">
                <a:solidFill>
                  <a:srgbClr val="001B48"/>
                </a:solidFill>
              </a:defRPr>
            </a:lvl4pPr>
            <a:lvl5pPr>
              <a:defRPr b="1">
                <a:solidFill>
                  <a:srgbClr val="001B4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7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F67D-ED09-40CF-B981-33540AE0F2B7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E581-7CB8-4FBD-8D41-9F46C112A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7" r:id="rId4"/>
    <p:sldLayoutId id="2147483673" r:id="rId5"/>
    <p:sldLayoutId id="2147483674" r:id="rId6"/>
    <p:sldLayoutId id="2147483675" r:id="rId7"/>
    <p:sldLayoutId id="2147483676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0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Believe in Him			</a:t>
            </a:r>
            <a:r>
              <a:rPr lang="en-US" sz="3200" dirty="0" smtClean="0"/>
              <a:t>	John </a:t>
            </a:r>
            <a:r>
              <a:rPr lang="en-US" sz="3200" dirty="0"/>
              <a:t>3:16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Repent—decide </a:t>
            </a:r>
            <a:r>
              <a:rPr lang="en-US" sz="3200" dirty="0"/>
              <a:t>to obey	</a:t>
            </a:r>
            <a:r>
              <a:rPr lang="en-US" sz="3200" dirty="0" smtClean="0"/>
              <a:t>	Acts </a:t>
            </a:r>
            <a:r>
              <a:rPr lang="en-US" sz="3200" dirty="0"/>
              <a:t>17:30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Confess </a:t>
            </a:r>
            <a:r>
              <a:rPr lang="en-US" sz="3200" dirty="0"/>
              <a:t>Christ			</a:t>
            </a:r>
            <a:r>
              <a:rPr lang="en-US" sz="3200" dirty="0" smtClean="0"/>
              <a:t>	Rom</a:t>
            </a:r>
            <a:r>
              <a:rPr lang="en-US" sz="3200" dirty="0"/>
              <a:t>. 10:9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Baptized </a:t>
            </a:r>
            <a:r>
              <a:rPr lang="en-US" sz="3200" dirty="0"/>
              <a:t>to be saved	</a:t>
            </a:r>
            <a:r>
              <a:rPr lang="en-US" sz="3200" dirty="0" smtClean="0"/>
              <a:t>	Acts </a:t>
            </a:r>
            <a:r>
              <a:rPr lang="en-US" sz="3200" dirty="0"/>
              <a:t>22:16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i="1" dirty="0">
                <a:solidFill>
                  <a:srgbClr val="007382"/>
                </a:solidFill>
              </a:rPr>
              <a:t>Added to His Kingdom, His church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Be </a:t>
            </a:r>
            <a:r>
              <a:rPr lang="en-US" sz="3200" dirty="0"/>
              <a:t>faithful until death	</a:t>
            </a:r>
            <a:r>
              <a:rPr lang="en-US" sz="3200" dirty="0" smtClean="0"/>
              <a:t>	Rev</a:t>
            </a:r>
            <a:r>
              <a:rPr lang="en-US" sz="3200" dirty="0"/>
              <a:t>. 2:10</a:t>
            </a:r>
          </a:p>
        </p:txBody>
      </p:sp>
    </p:spTree>
    <p:extLst>
      <p:ext uri="{BB962C8B-B14F-4D97-AF65-F5344CB8AC3E}">
        <p14:creationId xmlns:p14="http://schemas.microsoft.com/office/powerpoint/2010/main" val="5032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Monthly Theme: August = Meaningful Worship</a:t>
            </a:r>
          </a:p>
          <a:p>
            <a:r>
              <a:rPr lang="en-US" dirty="0"/>
              <a:t> </a:t>
            </a:r>
            <a:r>
              <a:rPr lang="en-US" dirty="0" smtClean="0"/>
              <a:t>Definition </a:t>
            </a:r>
            <a:r>
              <a:rPr lang="en-US" dirty="0"/>
              <a:t>of </a:t>
            </a:r>
            <a:r>
              <a:rPr lang="en-US" dirty="0" smtClean="0"/>
              <a:t>worship—Greek </a:t>
            </a:r>
            <a:r>
              <a:rPr lang="en-US" dirty="0"/>
              <a:t>word is </a:t>
            </a:r>
            <a:r>
              <a:rPr lang="en-US" i="1" dirty="0" err="1"/>
              <a:t>proskuneo</a:t>
            </a:r>
            <a:endParaRPr lang="en-US" i="1" dirty="0"/>
          </a:p>
          <a:p>
            <a:r>
              <a:rPr lang="en-US" dirty="0"/>
              <a:t> </a:t>
            </a:r>
            <a:r>
              <a:rPr lang="en-US" dirty="0" smtClean="0"/>
              <a:t>Worship </a:t>
            </a:r>
            <a:r>
              <a:rPr lang="en-US" dirty="0"/>
              <a:t>is focused on God</a:t>
            </a:r>
          </a:p>
          <a:p>
            <a:r>
              <a:rPr lang="en-US" dirty="0"/>
              <a:t> </a:t>
            </a:r>
            <a:r>
              <a:rPr lang="en-US" dirty="0" smtClean="0"/>
              <a:t>Worship </a:t>
            </a:r>
            <a:r>
              <a:rPr lang="en-US" dirty="0"/>
              <a:t>designed by God illustrated in Rev. 5:6-14</a:t>
            </a:r>
          </a:p>
          <a:p>
            <a:r>
              <a:rPr lang="en-US" dirty="0"/>
              <a:t> </a:t>
            </a:r>
            <a:r>
              <a:rPr lang="en-US" dirty="0" smtClean="0"/>
              <a:t>Worship </a:t>
            </a:r>
            <a:r>
              <a:rPr lang="en-US" dirty="0"/>
              <a:t>involves truth, but also spirit (soul)</a:t>
            </a:r>
          </a:p>
          <a:p>
            <a:r>
              <a:rPr lang="en-US" dirty="0"/>
              <a:t> </a:t>
            </a:r>
            <a:r>
              <a:rPr lang="en-US" dirty="0" smtClean="0"/>
              <a:t>Worship </a:t>
            </a:r>
            <a:r>
              <a:rPr lang="en-US" dirty="0"/>
              <a:t>is a verb—not a noun </a:t>
            </a:r>
          </a:p>
        </p:txBody>
      </p:sp>
    </p:spTree>
    <p:extLst>
      <p:ext uri="{BB962C8B-B14F-4D97-AF65-F5344CB8AC3E}">
        <p14:creationId xmlns:p14="http://schemas.microsoft.com/office/powerpoint/2010/main" val="33873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Prepare for worship</a:t>
            </a:r>
          </a:p>
          <a:p>
            <a:r>
              <a:rPr lang="en-US" sz="2600" dirty="0" smtClean="0"/>
              <a:t>Participate </a:t>
            </a:r>
            <a:r>
              <a:rPr lang="en-US" sz="2600" dirty="0"/>
              <a:t>in worship—never be a distraction</a:t>
            </a:r>
          </a:p>
          <a:p>
            <a:r>
              <a:rPr lang="en-US" sz="2600" dirty="0" smtClean="0"/>
              <a:t>Concentrate </a:t>
            </a:r>
            <a:r>
              <a:rPr lang="en-US" sz="2600" dirty="0"/>
              <a:t>on each act of worship</a:t>
            </a:r>
          </a:p>
          <a:p>
            <a:r>
              <a:rPr lang="en-US" sz="2600" dirty="0" smtClean="0"/>
              <a:t>Picture </a:t>
            </a:r>
            <a:r>
              <a:rPr lang="en-US" sz="2600" dirty="0"/>
              <a:t>Jesus next to you worshiping with you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Today </a:t>
            </a:r>
            <a:r>
              <a:rPr lang="en-US" dirty="0"/>
              <a:t>we will focus on giving as worship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9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196" y="2105637"/>
            <a:ext cx="8595360" cy="4386601"/>
          </a:xfrm>
        </p:spPr>
        <p:txBody>
          <a:bodyPr/>
          <a:lstStyle/>
          <a:p>
            <a:r>
              <a:rPr lang="en-US" dirty="0" smtClean="0"/>
              <a:t>Weekly giving is Biblical</a:t>
            </a:r>
          </a:p>
          <a:p>
            <a:r>
              <a:rPr lang="en-US" dirty="0" smtClean="0"/>
              <a:t>Far different from the O.T. tithe</a:t>
            </a:r>
          </a:p>
          <a:p>
            <a:r>
              <a:rPr lang="en-US" dirty="0" smtClean="0"/>
              <a:t>Far more like Thanksgiving Sacrifices of the O.T.</a:t>
            </a:r>
          </a:p>
          <a:p>
            <a:r>
              <a:rPr lang="en-US" dirty="0" smtClean="0"/>
              <a:t>Some have made it “secondary” in our worship</a:t>
            </a:r>
          </a:p>
          <a:p>
            <a:r>
              <a:rPr lang="en-US" dirty="0" smtClean="0"/>
              <a:t>God never wanted us to treat it this 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971" y="2172749"/>
            <a:ext cx="6988029" cy="4419243"/>
          </a:xfrm>
        </p:spPr>
        <p:txBody>
          <a:bodyPr>
            <a:normAutofit/>
          </a:bodyPr>
          <a:lstStyle/>
          <a:p>
            <a:r>
              <a:rPr lang="en-US" sz="2400" dirty="0"/>
              <a:t>Prepare beforehand</a:t>
            </a:r>
          </a:p>
          <a:p>
            <a:r>
              <a:rPr lang="en-US" sz="2400" dirty="0" smtClean="0"/>
              <a:t>Remember </a:t>
            </a:r>
            <a:r>
              <a:rPr lang="en-US" sz="2400" dirty="0"/>
              <a:t>that we give to God, not the church</a:t>
            </a:r>
          </a:p>
          <a:p>
            <a:r>
              <a:rPr lang="en-US" sz="2400" dirty="0" smtClean="0"/>
              <a:t>Do </a:t>
            </a:r>
            <a:r>
              <a:rPr lang="en-US" sz="2400" dirty="0"/>
              <a:t>not ask, “How much do I have to give?”</a:t>
            </a:r>
          </a:p>
          <a:p>
            <a:r>
              <a:rPr lang="en-US" sz="2400" dirty="0" smtClean="0"/>
              <a:t>Instead </a:t>
            </a:r>
            <a:r>
              <a:rPr lang="en-US" sz="2400" dirty="0"/>
              <a:t>say, “How much can I give to </a:t>
            </a:r>
            <a:r>
              <a:rPr lang="en-US" sz="2400" dirty="0" smtClean="0"/>
              <a:t>God?”</a:t>
            </a:r>
            <a:endParaRPr lang="en-US" sz="2400" dirty="0"/>
          </a:p>
          <a:p>
            <a:r>
              <a:rPr lang="en-US" sz="2400" dirty="0" smtClean="0"/>
              <a:t>As </a:t>
            </a:r>
            <a:r>
              <a:rPr lang="en-US" sz="2400" dirty="0"/>
              <a:t>you give, say, “God this is how much I love </a:t>
            </a:r>
            <a:r>
              <a:rPr lang="en-US" sz="2400" dirty="0" smtClean="0"/>
              <a:t>you!”</a:t>
            </a:r>
            <a:endParaRPr lang="en-US" sz="2400" dirty="0"/>
          </a:p>
          <a:p>
            <a:r>
              <a:rPr lang="en-US" sz="2400" dirty="0" smtClean="0"/>
              <a:t>Picture </a:t>
            </a:r>
            <a:r>
              <a:rPr lang="en-US" sz="2400" dirty="0"/>
              <a:t>Jesus sitting next to you as you give</a:t>
            </a:r>
          </a:p>
          <a:p>
            <a:r>
              <a:rPr lang="en-US" sz="2400" dirty="0" smtClean="0"/>
              <a:t>Never </a:t>
            </a:r>
            <a:r>
              <a:rPr lang="en-US" sz="2400" dirty="0"/>
              <a:t>let contribution time become distracted time</a:t>
            </a:r>
          </a:p>
        </p:txBody>
      </p:sp>
    </p:spTree>
    <p:extLst>
      <p:ext uri="{BB962C8B-B14F-4D97-AF65-F5344CB8AC3E}">
        <p14:creationId xmlns:p14="http://schemas.microsoft.com/office/powerpoint/2010/main" val="33933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9" y="2164360"/>
            <a:ext cx="6724996" cy="4427632"/>
          </a:xfrm>
        </p:spPr>
        <p:txBody>
          <a:bodyPr>
            <a:normAutofit/>
          </a:bodyPr>
          <a:lstStyle/>
          <a:p>
            <a:r>
              <a:rPr lang="en-US" sz="2400" dirty="0"/>
              <a:t>Remind us that we are worshiping by giving</a:t>
            </a:r>
          </a:p>
          <a:p>
            <a:r>
              <a:rPr lang="en-US" sz="2400" dirty="0" smtClean="0"/>
              <a:t>Remind </a:t>
            </a:r>
            <a:r>
              <a:rPr lang="en-US" sz="2400" dirty="0"/>
              <a:t>us that giving is not “a secondary act”</a:t>
            </a:r>
          </a:p>
          <a:p>
            <a:r>
              <a:rPr lang="en-US" sz="2400" dirty="0" smtClean="0"/>
              <a:t>Remind </a:t>
            </a:r>
            <a:r>
              <a:rPr lang="en-US" sz="2400" dirty="0"/>
              <a:t>us that we give from the heart, joyfully</a:t>
            </a:r>
          </a:p>
          <a:p>
            <a:r>
              <a:rPr lang="en-US" sz="2400" dirty="0" smtClean="0"/>
              <a:t>Remind </a:t>
            </a:r>
            <a:r>
              <a:rPr lang="en-US" sz="2400" dirty="0"/>
              <a:t>us that we give from the heart, freely</a:t>
            </a:r>
          </a:p>
          <a:p>
            <a:r>
              <a:rPr lang="en-US" sz="2400" dirty="0" smtClean="0"/>
              <a:t>Remind </a:t>
            </a:r>
            <a:r>
              <a:rPr lang="en-US" sz="2400" dirty="0"/>
              <a:t>us of His trust in us to give</a:t>
            </a:r>
          </a:p>
          <a:p>
            <a:r>
              <a:rPr lang="en-US" sz="2400" dirty="0" smtClean="0"/>
              <a:t>Remind </a:t>
            </a:r>
            <a:r>
              <a:rPr lang="en-US" sz="2400" dirty="0"/>
              <a:t>us of the honor He gives to let us give</a:t>
            </a:r>
          </a:p>
          <a:p>
            <a:r>
              <a:rPr lang="en-US" sz="2400" dirty="0" smtClean="0"/>
              <a:t>Help </a:t>
            </a:r>
            <a:r>
              <a:rPr lang="en-US" sz="2400" dirty="0"/>
              <a:t>us understand we do not give “because the elders have decided we should give.” Giving is commanded by God, not the </a:t>
            </a:r>
            <a:r>
              <a:rPr lang="en-US" sz="2400" dirty="0" smtClean="0"/>
              <a:t>elders.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42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1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278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10</cp:revision>
  <dcterms:created xsi:type="dcterms:W3CDTF">2015-07-31T15:21:33Z</dcterms:created>
  <dcterms:modified xsi:type="dcterms:W3CDTF">2015-08-02T12:40:18Z</dcterms:modified>
</cp:coreProperties>
</file>