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3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3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1" y="1105785"/>
            <a:ext cx="8963246" cy="85060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1956391"/>
            <a:ext cx="8697432" cy="490161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0988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4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F68D-5CF6-4C41-9DEC-03389A41BF5A}" type="datetimeFigureOut">
              <a:rPr lang="en-US" smtClean="0"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AB79-FA29-4D5C-B401-952B684B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3321" y="6305107"/>
            <a:ext cx="3189767" cy="55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" y="1105785"/>
            <a:ext cx="9058939" cy="850605"/>
          </a:xfrm>
        </p:spPr>
        <p:txBody>
          <a:bodyPr/>
          <a:lstStyle/>
          <a:p>
            <a:r>
              <a:rPr lang="en-US" dirty="0" smtClean="0"/>
              <a:t>Jesus of Nazareth Is a Real Man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3" y="1956391"/>
            <a:ext cx="8793125" cy="4901610"/>
          </a:xfrm>
        </p:spPr>
        <p:txBody>
          <a:bodyPr>
            <a:normAutofit/>
          </a:bodyPr>
          <a:lstStyle/>
          <a:p>
            <a:r>
              <a:rPr lang="en-US" dirty="0" smtClean="0"/>
              <a:t>The N.T. Documents Establish the Historical Christ</a:t>
            </a:r>
          </a:p>
          <a:p>
            <a:r>
              <a:rPr lang="en-US" dirty="0" smtClean="0"/>
              <a:t>Jewish Testimony Establishes the Historical Christ</a:t>
            </a:r>
          </a:p>
          <a:p>
            <a:pPr lvl="1"/>
            <a:r>
              <a:rPr lang="en-US" dirty="0" smtClean="0"/>
              <a:t>The Jewish Babylonian Talmud</a:t>
            </a:r>
          </a:p>
          <a:p>
            <a:pPr lvl="1"/>
            <a:r>
              <a:rPr lang="en-US" dirty="0" smtClean="0"/>
              <a:t>Flavius Josephus, Jewish historian (A.D. 93-94)</a:t>
            </a:r>
          </a:p>
          <a:p>
            <a:r>
              <a:rPr lang="en-US" dirty="0" smtClean="0"/>
              <a:t>Roman Testimony Establishes the Historical Christ</a:t>
            </a:r>
          </a:p>
          <a:p>
            <a:pPr lvl="1"/>
            <a:r>
              <a:rPr lang="en-US" dirty="0" smtClean="0"/>
              <a:t>Tacitus, Roman historian (A.D. 56-117)</a:t>
            </a:r>
          </a:p>
          <a:p>
            <a:pPr lvl="1"/>
            <a:r>
              <a:rPr lang="en-US" dirty="0" smtClean="0"/>
              <a:t>Suetonius, Roman biographer (A.D. 120)</a:t>
            </a:r>
          </a:p>
          <a:p>
            <a:pPr lvl="1"/>
            <a:r>
              <a:rPr lang="en-US" dirty="0" smtClean="0"/>
              <a:t>Pliny the Younger, Roman governor of Bithynia (A.D. 110-112)</a:t>
            </a:r>
          </a:p>
          <a:p>
            <a:r>
              <a:rPr lang="en-US" dirty="0" smtClean="0"/>
              <a:t>Hostile Testimony Establishes the Historical Christ</a:t>
            </a:r>
          </a:p>
          <a:p>
            <a:pPr lvl="1"/>
            <a:r>
              <a:rPr lang="en-US" dirty="0" err="1" smtClean="0"/>
              <a:t>Celsus</a:t>
            </a:r>
            <a:r>
              <a:rPr lang="en-US" dirty="0" smtClean="0"/>
              <a:t>, a pagan philosopher (A.D. 178)</a:t>
            </a:r>
          </a:p>
          <a:p>
            <a:pPr lvl="1"/>
            <a:r>
              <a:rPr lang="en-US" dirty="0" smtClean="0"/>
              <a:t>Lucian of Samosata, Greek philosopher (A.D. 115-120)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More Than Just a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1956391"/>
            <a:ext cx="8899452" cy="4901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view Jesus as just another man who lived</a:t>
            </a:r>
          </a:p>
          <a:p>
            <a:r>
              <a:rPr lang="en-US" dirty="0" smtClean="0"/>
              <a:t>It is vitally important that Jesus is the Son of God </a:t>
            </a:r>
          </a:p>
          <a:p>
            <a:r>
              <a:rPr lang="en-US" dirty="0" smtClean="0"/>
              <a:t>Eternal matters are contingent upon His deity: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existence of the church </a:t>
            </a:r>
            <a:r>
              <a:rPr lang="en-US" dirty="0" smtClean="0"/>
              <a:t>(</a:t>
            </a:r>
            <a:r>
              <a:rPr lang="en-US" dirty="0"/>
              <a:t>Matt. 16:16-19)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inspiration of the Scriptures (Luke 24:44 + John </a:t>
            </a:r>
            <a:r>
              <a:rPr lang="en-US" dirty="0" smtClean="0"/>
              <a:t>16:13-15)</a:t>
            </a:r>
            <a:endParaRPr lang="en-US" dirty="0"/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reconciliation of believers to God (Rom. 5:10)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revelation of God’s will to man (Heb. 1:1-2)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priesthood of Christ in our lives (Heb. 4:14-16)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cleansing efficacy of Christ’s blood (1 John 1:7)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destruction of the works of the devil (1 John 3:8)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saving of the world from sin (1 John 4:14)</a:t>
            </a:r>
          </a:p>
          <a:p>
            <a:pPr lvl="1">
              <a:spcBef>
                <a:spcPts val="700"/>
              </a:spcBef>
            </a:pPr>
            <a:r>
              <a:rPr lang="en-US" dirty="0" smtClean="0"/>
              <a:t>The </a:t>
            </a:r>
            <a:r>
              <a:rPr lang="en-US" dirty="0"/>
              <a:t>promise and possession of eternal life (</a:t>
            </a:r>
            <a:r>
              <a:rPr lang="en-US" dirty="0" smtClean="0"/>
              <a:t>Jn. </a:t>
            </a:r>
            <a:r>
              <a:rPr lang="en-US" dirty="0"/>
              <a:t>3:36; 1 </a:t>
            </a:r>
            <a:r>
              <a:rPr lang="en-US" dirty="0" smtClean="0"/>
              <a:t>Jn. </a:t>
            </a:r>
            <a:r>
              <a:rPr lang="en-US" dirty="0"/>
              <a:t>5:12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" y="1105785"/>
            <a:ext cx="9165265" cy="850605"/>
          </a:xfrm>
        </p:spPr>
        <p:txBody>
          <a:bodyPr/>
          <a:lstStyle/>
          <a:p>
            <a:r>
              <a:rPr lang="en-US" dirty="0" smtClean="0"/>
              <a:t>Jesus Is the Son of God, Based Upon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3" y="1956391"/>
            <a:ext cx="8899451" cy="4901610"/>
          </a:xfrm>
        </p:spPr>
        <p:txBody>
          <a:bodyPr/>
          <a:lstStyle/>
          <a:p>
            <a:pPr marL="344488" indent="-344488">
              <a:buFont typeface="+mj-lt"/>
              <a:buAutoNum type="arabicPeriod"/>
            </a:pPr>
            <a:r>
              <a:rPr lang="en-US" dirty="0" smtClean="0"/>
              <a:t>The Miracles of Jesus attest to His deity (Acts 2:22)</a:t>
            </a:r>
          </a:p>
          <a:p>
            <a:pPr lvl="1"/>
            <a:r>
              <a:rPr lang="en-US" dirty="0" smtClean="0"/>
              <a:t>Jesus’ miracles prove His deity (John 20:30-31; Mt. 11:2-5)</a:t>
            </a:r>
          </a:p>
          <a:p>
            <a:pPr lvl="1"/>
            <a:r>
              <a:rPr lang="en-US" dirty="0" smtClean="0"/>
              <a:t>Jesus’ miracles could only be done by God (John 3:2; 10:25-38)</a:t>
            </a:r>
          </a:p>
          <a:p>
            <a:pPr lvl="1"/>
            <a:r>
              <a:rPr lang="en-US" dirty="0" smtClean="0"/>
              <a:t>Jesus’ enemies even attested to His miracles (Jn. 11:47; 9:16)</a:t>
            </a:r>
          </a:p>
          <a:p>
            <a:pPr lvl="1"/>
            <a:r>
              <a:rPr lang="en-US" dirty="0" smtClean="0"/>
              <a:t>Jesus showed power over disease, nature, demons &amp; death</a:t>
            </a:r>
          </a:p>
        </p:txBody>
      </p:sp>
    </p:spTree>
    <p:extLst>
      <p:ext uri="{BB962C8B-B14F-4D97-AF65-F5344CB8AC3E}">
        <p14:creationId xmlns:p14="http://schemas.microsoft.com/office/powerpoint/2010/main" val="37092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" y="1105785"/>
            <a:ext cx="9165265" cy="850605"/>
          </a:xfrm>
        </p:spPr>
        <p:txBody>
          <a:bodyPr/>
          <a:lstStyle/>
          <a:p>
            <a:r>
              <a:rPr lang="en-US" dirty="0" smtClean="0"/>
              <a:t>Jesus Is the Son of God, Based Upon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3" y="1956390"/>
            <a:ext cx="8899451" cy="5007935"/>
          </a:xfrm>
        </p:spPr>
        <p:txBody>
          <a:bodyPr>
            <a:normAutofit fontScale="92500" lnSpcReduction="20000"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dirty="0" smtClean="0"/>
              <a:t>The Fulfilled Prophecies attest to His deity (Acts 2:25-30)</a:t>
            </a:r>
          </a:p>
          <a:p>
            <a:pPr lvl="1"/>
            <a:r>
              <a:rPr lang="en-US" dirty="0" smtClean="0"/>
              <a:t>There are 332 Old Testament prophecies about the Son of God</a:t>
            </a:r>
            <a:endParaRPr lang="en-US" dirty="0"/>
          </a:p>
          <a:p>
            <a:pPr lvl="2"/>
            <a:r>
              <a:rPr lang="en-US" dirty="0" smtClean="0"/>
              <a:t>Born </a:t>
            </a:r>
            <a:r>
              <a:rPr lang="en-US" dirty="0"/>
              <a:t>of Bethlehem in Judea (Micah 5:2)</a:t>
            </a:r>
          </a:p>
          <a:p>
            <a:pPr lvl="2"/>
            <a:r>
              <a:rPr lang="en-US" dirty="0" smtClean="0"/>
              <a:t>Born </a:t>
            </a:r>
            <a:r>
              <a:rPr lang="en-US" dirty="0"/>
              <a:t>of a virgin (Isa. 7:14)</a:t>
            </a:r>
          </a:p>
          <a:p>
            <a:pPr lvl="2"/>
            <a:r>
              <a:rPr lang="en-US" dirty="0" smtClean="0"/>
              <a:t>Betrayed </a:t>
            </a:r>
            <a:r>
              <a:rPr lang="en-US" dirty="0"/>
              <a:t>for 30 pieces of silver (Zech. 11:13)</a:t>
            </a:r>
          </a:p>
          <a:p>
            <a:pPr lvl="2"/>
            <a:r>
              <a:rPr lang="en-US" dirty="0" smtClean="0"/>
              <a:t>Pierced </a:t>
            </a:r>
            <a:r>
              <a:rPr lang="en-US" dirty="0"/>
              <a:t>hands and feet (Psa. 22:16)</a:t>
            </a:r>
          </a:p>
          <a:p>
            <a:pPr lvl="2"/>
            <a:r>
              <a:rPr lang="en-US" dirty="0" smtClean="0"/>
              <a:t>Lots cast for His clothing </a:t>
            </a:r>
            <a:r>
              <a:rPr lang="en-US" dirty="0"/>
              <a:t>(Psa. 22:18)</a:t>
            </a:r>
          </a:p>
          <a:p>
            <a:pPr lvl="2"/>
            <a:r>
              <a:rPr lang="en-US" dirty="0" smtClean="0"/>
              <a:t>No </a:t>
            </a:r>
            <a:r>
              <a:rPr lang="en-US"/>
              <a:t>bones </a:t>
            </a:r>
            <a:r>
              <a:rPr lang="en-US" smtClean="0"/>
              <a:t>broken </a:t>
            </a:r>
            <a:r>
              <a:rPr lang="en-US" dirty="0"/>
              <a:t>(Psa. 34:20)</a:t>
            </a:r>
          </a:p>
          <a:p>
            <a:pPr lvl="2"/>
            <a:r>
              <a:rPr lang="en-US" dirty="0" smtClean="0"/>
              <a:t>Buried </a:t>
            </a:r>
            <a:r>
              <a:rPr lang="en-US" dirty="0"/>
              <a:t>with the rich (Isa. 53:9)</a:t>
            </a:r>
          </a:p>
          <a:p>
            <a:pPr lvl="2"/>
            <a:r>
              <a:rPr lang="en-US" dirty="0" smtClean="0"/>
              <a:t>Body </a:t>
            </a:r>
            <a:r>
              <a:rPr lang="en-US" dirty="0"/>
              <a:t>would be raised (Psa. 16:10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Highly improbable that one man could fulfill all 332 prophecies</a:t>
            </a:r>
          </a:p>
          <a:p>
            <a:pPr lvl="2"/>
            <a:r>
              <a:rPr lang="en-US" dirty="0" smtClean="0"/>
              <a:t>Odds of being struck by lightning:  1 in 700,000</a:t>
            </a:r>
          </a:p>
          <a:p>
            <a:pPr lvl="2"/>
            <a:r>
              <a:rPr lang="en-US" dirty="0" smtClean="0"/>
              <a:t>Odds of winning Powerball with one ticket: 1 in 175,000,000</a:t>
            </a:r>
          </a:p>
          <a:p>
            <a:pPr lvl="2"/>
            <a:r>
              <a:rPr lang="en-US" dirty="0" smtClean="0"/>
              <a:t>Odds of one man fulfilling just 8 Messianic prophecies: 1 in 10</a:t>
            </a:r>
            <a:r>
              <a:rPr lang="en-US" baseline="30000" dirty="0" smtClean="0"/>
              <a:t>17</a:t>
            </a:r>
            <a:endParaRPr lang="en-US" dirty="0"/>
          </a:p>
          <a:p>
            <a:pPr marL="914400" lvl="2" indent="233363">
              <a:buNone/>
            </a:pPr>
            <a:r>
              <a:rPr lang="en-US" dirty="0" smtClean="0"/>
              <a:t>1 in 100,000,000,000,000,000 (100 quadrillion)</a:t>
            </a:r>
          </a:p>
          <a:p>
            <a:pPr lvl="1"/>
            <a:r>
              <a:rPr lang="en-US" dirty="0" smtClean="0"/>
              <a:t>Jesus precisely fulfilled all 332 prophecies—He is the Son of God!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98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" y="1105785"/>
            <a:ext cx="9165265" cy="850605"/>
          </a:xfrm>
        </p:spPr>
        <p:txBody>
          <a:bodyPr/>
          <a:lstStyle/>
          <a:p>
            <a:r>
              <a:rPr lang="en-US" dirty="0" smtClean="0"/>
              <a:t>Jesus Is the Son of God, Based Upon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3" y="1956390"/>
            <a:ext cx="8899451" cy="5007935"/>
          </a:xfrm>
        </p:spPr>
        <p:txBody>
          <a:bodyPr>
            <a:norm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dirty="0"/>
              <a:t>The Miracles of Jesus attest to His deity (Acts 2:22)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The Fulfilled Prophecies attest to His deity </a:t>
            </a:r>
            <a:r>
              <a:rPr lang="en-US" sz="2700" dirty="0" smtClean="0"/>
              <a:t>(Acts 2:25-30)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The Resurrection attests to His deity (Acts 2:24, 30-36)</a:t>
            </a:r>
          </a:p>
          <a:p>
            <a:pPr lvl="1"/>
            <a:r>
              <a:rPr lang="en-US" dirty="0" smtClean="0"/>
              <a:t>Witnessed </a:t>
            </a:r>
            <a:r>
              <a:rPr lang="en-US" dirty="0"/>
              <a:t>by the soldiers (Matt. 28:11-15)</a:t>
            </a:r>
          </a:p>
          <a:p>
            <a:pPr lvl="1"/>
            <a:r>
              <a:rPr lang="en-US" dirty="0" smtClean="0"/>
              <a:t>Witnessed </a:t>
            </a:r>
            <a:r>
              <a:rPr lang="en-US" dirty="0"/>
              <a:t>by the women who came early (Matt. 28:9-10)</a:t>
            </a:r>
          </a:p>
          <a:p>
            <a:pPr lvl="1"/>
            <a:r>
              <a:rPr lang="en-US" dirty="0" smtClean="0"/>
              <a:t>Witnessed </a:t>
            </a:r>
            <a:r>
              <a:rPr lang="en-US" dirty="0"/>
              <a:t>by two on road to Emmaus (Luke 24:13-35)</a:t>
            </a:r>
          </a:p>
          <a:p>
            <a:pPr lvl="1"/>
            <a:r>
              <a:rPr lang="en-US" dirty="0" smtClean="0"/>
              <a:t>Witnessed </a:t>
            </a:r>
            <a:r>
              <a:rPr lang="en-US" dirty="0"/>
              <a:t>by the 11 apostles (John 20:26-31)</a:t>
            </a:r>
          </a:p>
          <a:p>
            <a:pPr lvl="1"/>
            <a:r>
              <a:rPr lang="en-US" dirty="0" smtClean="0"/>
              <a:t>Witnessed </a:t>
            </a:r>
            <a:r>
              <a:rPr lang="en-US" dirty="0"/>
              <a:t>by more than 500 at once (1 Cor. 15:6)</a:t>
            </a:r>
          </a:p>
          <a:p>
            <a:pPr lvl="1"/>
            <a:r>
              <a:rPr lang="en-US" dirty="0" smtClean="0"/>
              <a:t>Witnessed </a:t>
            </a:r>
            <a:r>
              <a:rPr lang="en-US" dirty="0"/>
              <a:t>by Saul of Tarsus (1 Cor. 15:8)</a:t>
            </a:r>
          </a:p>
          <a:p>
            <a:pPr lvl="1"/>
            <a:r>
              <a:rPr lang="en-US" dirty="0" smtClean="0"/>
              <a:t>Jesus’ resurrection is a proven historical fact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6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believe it?  Have you responded to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believe Jesus is God’s Son (John 3:36), and</a:t>
            </a:r>
          </a:p>
          <a:p>
            <a:r>
              <a:rPr lang="en-US" dirty="0" smtClean="0"/>
              <a:t>When you repent &amp; turn from your sins (Luke 13:3), and</a:t>
            </a:r>
          </a:p>
          <a:p>
            <a:r>
              <a:rPr lang="en-US" dirty="0" smtClean="0"/>
              <a:t>When you confess your faith in Jesus (Rom. 10:9), and</a:t>
            </a:r>
          </a:p>
          <a:p>
            <a:r>
              <a:rPr lang="en-US" dirty="0" smtClean="0"/>
              <a:t>When you are immersed into Christ (Acts 2:38), then</a:t>
            </a:r>
          </a:p>
          <a:p>
            <a:pPr lvl="1"/>
            <a:r>
              <a:rPr lang="en-US" sz="2800" dirty="0" smtClean="0"/>
              <a:t>God will forgive all of your sins (Acts 22:16)</a:t>
            </a:r>
          </a:p>
          <a:p>
            <a:pPr lvl="1"/>
            <a:r>
              <a:rPr lang="en-US" sz="2800" dirty="0" smtClean="0"/>
              <a:t>God will add you to His church (Acts 2:47)</a:t>
            </a:r>
          </a:p>
          <a:p>
            <a:pPr lvl="1"/>
            <a:r>
              <a:rPr lang="en-US" sz="2800" dirty="0" smtClean="0"/>
              <a:t>God will enroll you in heaven (Hebrews 12:23)</a:t>
            </a:r>
          </a:p>
          <a:p>
            <a:r>
              <a:rPr lang="en-US" dirty="0" smtClean="0"/>
              <a:t>Then, you must walk faithfully with Him (1 John 1:7)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599" y="5915255"/>
            <a:ext cx="8963246" cy="850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Have you done this?  Are you doing this?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4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725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Jesus of Nazareth Is a Real Man of History</vt:lpstr>
      <vt:lpstr>Jesus Is More Than Just a Man</vt:lpstr>
      <vt:lpstr>Jesus Is the Son of God, Based Upon Facts</vt:lpstr>
      <vt:lpstr>Jesus Is the Son of God, Based Upon Facts</vt:lpstr>
      <vt:lpstr>Jesus Is the Son of God, Based Upon Facts</vt:lpstr>
      <vt:lpstr>Do you believe it?  Have you responded to it?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20</cp:revision>
  <dcterms:created xsi:type="dcterms:W3CDTF">2015-07-04T03:31:18Z</dcterms:created>
  <dcterms:modified xsi:type="dcterms:W3CDTF">2015-07-05T12:37:51Z</dcterms:modified>
</cp:coreProperties>
</file>