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68" r:id="rId6"/>
    <p:sldId id="262" r:id="rId7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66FFFF"/>
    <a:srgbClr val="263850"/>
    <a:srgbClr val="CCFFFF"/>
    <a:srgbClr val="FCDB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88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2FF8-B1A2-48F7-991E-B64619DC4C69}" type="datetimeFigureOut">
              <a:rPr lang="en-US" smtClean="0"/>
              <a:pPr/>
              <a:t>5/21/2015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EB580-D720-4946-81AC-A86EEA73D12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2FF8-B1A2-48F7-991E-B64619DC4C69}" type="datetimeFigureOut">
              <a:rPr lang="en-US" smtClean="0"/>
              <a:pPr/>
              <a:t>5/21/2015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EB580-D720-4946-81AC-A86EEA73D1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2FF8-B1A2-48F7-991E-B64619DC4C69}" type="datetimeFigureOut">
              <a:rPr lang="en-US" smtClean="0"/>
              <a:pPr/>
              <a:t>5/21/2015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EB580-D720-4946-81AC-A86EEA73D1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4"/>
            <a:ext cx="9144000" cy="685705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067800" cy="5562600"/>
          </a:xfrm>
        </p:spPr>
        <p:txBody>
          <a:bodyPr/>
          <a:lstStyle>
            <a:lvl1pPr>
              <a:defRPr sz="3200" b="1">
                <a:solidFill>
                  <a:srgbClr val="66FFFF"/>
                </a:solidFill>
                <a:effectLst>
                  <a:outerShdw blurRad="25400" dist="50800" dir="2700000" algn="ctr" rotWithShape="0">
                    <a:schemeClr val="tx1"/>
                  </a:outerShdw>
                </a:effectLst>
              </a:defRPr>
            </a:lvl1pPr>
            <a:lvl2pPr>
              <a:defRPr b="1">
                <a:solidFill>
                  <a:schemeClr val="bg1"/>
                </a:solidFill>
                <a:effectLst>
                  <a:outerShdw blurRad="25400" dist="508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rgbClr val="FFFF99"/>
                </a:solidFill>
                <a:effectLst>
                  <a:outerShdw blurRad="25400" dist="50800" dir="2700000" algn="ctr" rotWithShape="0">
                    <a:schemeClr val="tx1"/>
                  </a:outerShdw>
                </a:effectLst>
              </a:defRPr>
            </a:lvl3pPr>
            <a:lvl4pPr>
              <a:defRPr sz="2400" b="1">
                <a:solidFill>
                  <a:schemeClr val="bg1"/>
                </a:solidFill>
                <a:effectLst>
                  <a:outerShdw blurRad="25400" dist="50800" dir="2700000" algn="ctr" rotWithShape="0">
                    <a:schemeClr val="tx1"/>
                  </a:outerShdw>
                </a:effectLst>
              </a:defRPr>
            </a:lvl4pPr>
            <a:lvl5pPr>
              <a:defRPr sz="2400" b="1">
                <a:solidFill>
                  <a:schemeClr val="bg1"/>
                </a:solidFill>
                <a:effectLst>
                  <a:outerShdw blurRad="254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2FF8-B1A2-48F7-991E-B64619DC4C69}" type="datetimeFigureOut">
              <a:rPr lang="en-US" smtClean="0"/>
              <a:pPr/>
              <a:t>5/21/2015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EB580-D720-4946-81AC-A86EEA73D1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2FF8-B1A2-48F7-991E-B64619DC4C69}" type="datetimeFigureOut">
              <a:rPr lang="en-US" smtClean="0"/>
              <a:pPr/>
              <a:t>5/21/2015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EB580-D720-4946-81AC-A86EEA73D1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2FF8-B1A2-48F7-991E-B64619DC4C69}" type="datetimeFigureOut">
              <a:rPr lang="en-US" smtClean="0"/>
              <a:pPr/>
              <a:t>5/21/2015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EB580-D720-4946-81AC-A86EEA73D1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2FF8-B1A2-48F7-991E-B64619DC4C69}" type="datetimeFigureOut">
              <a:rPr lang="en-US" smtClean="0"/>
              <a:pPr/>
              <a:t>5/21/2015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EB580-D720-4946-81AC-A86EEA73D1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2FF8-B1A2-48F7-991E-B64619DC4C69}" type="datetimeFigureOut">
              <a:rPr lang="en-US" smtClean="0"/>
              <a:pPr/>
              <a:t>5/21/2015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EB580-D720-4946-81AC-A86EEA73D1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2FF8-B1A2-48F7-991E-B64619DC4C69}" type="datetimeFigureOut">
              <a:rPr lang="en-US" smtClean="0"/>
              <a:pPr/>
              <a:t>5/21/2015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EB580-D720-4946-81AC-A86EEA73D1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2FF8-B1A2-48F7-991E-B64619DC4C69}" type="datetimeFigureOut">
              <a:rPr lang="en-US" smtClean="0"/>
              <a:pPr/>
              <a:t>5/21/2015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EB580-D720-4946-81AC-A86EEA73D1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02FF8-B1A2-48F7-991E-B64619DC4C69}" type="datetimeFigureOut">
              <a:rPr lang="en-US" smtClean="0"/>
              <a:pPr/>
              <a:t>5/21/2015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8EB580-D720-4946-81AC-A86EEA73D12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Laborers Who Have Gone Before Us:</a:t>
            </a:r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u="sng" dirty="0" smtClean="0"/>
              <a:t>Those Who Served</a:t>
            </a:r>
            <a:endParaRPr lang="en-US" sz="4800" dirty="0" smtClean="0"/>
          </a:p>
          <a:p>
            <a:pPr lvl="1"/>
            <a:r>
              <a:rPr lang="en-US" dirty="0" smtClean="0"/>
              <a:t>Phoebe (Rom. 16:1-2)</a:t>
            </a:r>
          </a:p>
          <a:p>
            <a:pPr lvl="2"/>
            <a:r>
              <a:rPr lang="en-US" dirty="0" smtClean="0"/>
              <a:t>“A servant”</a:t>
            </a:r>
          </a:p>
          <a:p>
            <a:pPr lvl="2"/>
            <a:r>
              <a:rPr lang="en-US" dirty="0" smtClean="0"/>
              <a:t>“A helper”</a:t>
            </a:r>
          </a:p>
          <a:p>
            <a:pPr lvl="1"/>
            <a:r>
              <a:rPr lang="en-US" dirty="0" smtClean="0"/>
              <a:t>John Mark (2 Tim. 4:11)</a:t>
            </a:r>
          </a:p>
          <a:p>
            <a:pPr lvl="2"/>
            <a:r>
              <a:rPr lang="en-US" dirty="0" smtClean="0"/>
              <a:t>“Useful for ministering”</a:t>
            </a:r>
          </a:p>
          <a:p>
            <a:pPr lvl="1"/>
            <a:r>
              <a:rPr lang="en-US" dirty="0" smtClean="0"/>
              <a:t>Let’s emulate those who served!</a:t>
            </a:r>
          </a:p>
          <a:p>
            <a:pPr lvl="2"/>
            <a:r>
              <a:rPr lang="en-US" dirty="0" smtClean="0"/>
              <a:t>Am I a servant?  A helper?  Useful for ministering?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Laborers Who Have Gone Before Us:</a:t>
            </a:r>
            <a:r>
              <a:rPr lang="en-US" u="sng" dirty="0"/>
              <a:t/>
            </a:r>
            <a:br>
              <a:rPr lang="en-US" u="sng" dirty="0"/>
            </a:br>
            <a:r>
              <a:rPr lang="en-US" u="sng" dirty="0"/>
              <a:t>Those Who </a:t>
            </a:r>
            <a:r>
              <a:rPr lang="en-US" u="sng" dirty="0" smtClean="0"/>
              <a:t>Gave Their Lives to Serving</a:t>
            </a:r>
            <a:endParaRPr lang="en-US" sz="4800" dirty="0"/>
          </a:p>
          <a:p>
            <a:pPr lvl="1"/>
            <a:r>
              <a:rPr lang="en-US" dirty="0" smtClean="0"/>
              <a:t>Paul (Phil. 1:12-21)</a:t>
            </a:r>
            <a:endParaRPr lang="en-US" dirty="0"/>
          </a:p>
          <a:p>
            <a:pPr lvl="2"/>
            <a:r>
              <a:rPr lang="en-US" dirty="0" smtClean="0"/>
              <a:t>“For to me, to live is Christ” (Phil. 1:21)</a:t>
            </a:r>
            <a:endParaRPr lang="en-US" dirty="0"/>
          </a:p>
          <a:p>
            <a:pPr lvl="2"/>
            <a:r>
              <a:rPr lang="en-US" dirty="0" smtClean="0"/>
              <a:t>“Always…Christ will be magnified in my body” (Phil. 1:20)</a:t>
            </a:r>
          </a:p>
          <a:p>
            <a:pPr lvl="2"/>
            <a:r>
              <a:rPr lang="en-US" dirty="0" smtClean="0"/>
              <a:t>“I am appointed for the defense of the gospel” (Phil. 1:16-17)</a:t>
            </a:r>
            <a:endParaRPr lang="en-US" dirty="0"/>
          </a:p>
          <a:p>
            <a:pPr lvl="1"/>
            <a:r>
              <a:rPr lang="en-US" dirty="0" err="1" smtClean="0"/>
              <a:t>Stephanas</a:t>
            </a:r>
            <a:r>
              <a:rPr lang="en-US" dirty="0" smtClean="0"/>
              <a:t>’ family (1 Cor. 16:15)</a:t>
            </a:r>
            <a:endParaRPr lang="en-US" dirty="0"/>
          </a:p>
          <a:p>
            <a:pPr lvl="2"/>
            <a:r>
              <a:rPr lang="en-US" dirty="0" smtClean="0"/>
              <a:t>“Addicted themselves to the ministry of the saints”</a:t>
            </a:r>
            <a:endParaRPr lang="en-US" dirty="0"/>
          </a:p>
          <a:p>
            <a:pPr lvl="1"/>
            <a:r>
              <a:rPr lang="en-US" dirty="0"/>
              <a:t>Let’s emulate those who </a:t>
            </a:r>
            <a:r>
              <a:rPr lang="en-US" dirty="0" smtClean="0"/>
              <a:t>gave their lives to serving!</a:t>
            </a:r>
            <a:endParaRPr lang="en-US" dirty="0"/>
          </a:p>
          <a:p>
            <a:pPr lvl="2"/>
            <a:r>
              <a:rPr lang="en-US" dirty="0" smtClean="0"/>
              <a:t>Is Christ my life?  Magnified in my life?  The gospel my life?  Am I addicted to serving?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Laborers Who Have Gone Before Us:</a:t>
            </a:r>
            <a:r>
              <a:rPr lang="en-US" u="sng" dirty="0"/>
              <a:t/>
            </a:r>
            <a:br>
              <a:rPr lang="en-US" u="sng" dirty="0"/>
            </a:br>
            <a:r>
              <a:rPr lang="en-US" u="sng" dirty="0"/>
              <a:t>Those Who </a:t>
            </a:r>
            <a:r>
              <a:rPr lang="en-US" u="sng" dirty="0" smtClean="0"/>
              <a:t>Gave Their Lives While Serving</a:t>
            </a:r>
            <a:endParaRPr lang="en-US" sz="4800" dirty="0"/>
          </a:p>
          <a:p>
            <a:pPr lvl="1"/>
            <a:r>
              <a:rPr lang="en-US" dirty="0" smtClean="0"/>
              <a:t>Stephen (Acts 7:1-60)</a:t>
            </a:r>
            <a:endParaRPr lang="en-US" dirty="0"/>
          </a:p>
          <a:p>
            <a:pPr lvl="2"/>
            <a:r>
              <a:rPr lang="en-US" dirty="0" smtClean="0"/>
              <a:t>Preached “the Just One” and the Lord’s eternal plan</a:t>
            </a:r>
            <a:endParaRPr lang="en-US" dirty="0"/>
          </a:p>
          <a:p>
            <a:pPr lvl="2"/>
            <a:r>
              <a:rPr lang="en-US" dirty="0" smtClean="0"/>
              <a:t>His opponents “could not withstand the wisdom” (Acts 6:10)</a:t>
            </a:r>
          </a:p>
          <a:p>
            <a:pPr lvl="2"/>
            <a:r>
              <a:rPr lang="en-US" dirty="0" smtClean="0"/>
              <a:t>They became “enraged” and stoned him (7:54-60)</a:t>
            </a:r>
            <a:endParaRPr lang="en-US" dirty="0"/>
          </a:p>
          <a:p>
            <a:pPr lvl="1"/>
            <a:r>
              <a:rPr lang="en-US" dirty="0" smtClean="0"/>
              <a:t>Polycarp (~70-156 A.D.)</a:t>
            </a:r>
            <a:endParaRPr lang="en-US" dirty="0"/>
          </a:p>
          <a:p>
            <a:pPr lvl="2"/>
            <a:r>
              <a:rPr lang="en-US" dirty="0" smtClean="0"/>
              <a:t>Disciple of the apostle John, elder in the church of Smyrna</a:t>
            </a:r>
          </a:p>
          <a:p>
            <a:pPr lvl="2"/>
            <a:r>
              <a:rPr lang="en-US" dirty="0" smtClean="0"/>
              <a:t>Burned at the stake for his unwavering devotion to Christ</a:t>
            </a:r>
            <a:endParaRPr lang="en-US" dirty="0"/>
          </a:p>
          <a:p>
            <a:pPr lvl="1"/>
            <a:r>
              <a:rPr lang="en-US" dirty="0"/>
              <a:t>Let’s emulate those who </a:t>
            </a:r>
            <a:r>
              <a:rPr lang="en-US" dirty="0" smtClean="0"/>
              <a:t>gave their lives while serving!</a:t>
            </a:r>
            <a:endParaRPr lang="en-US" dirty="0"/>
          </a:p>
          <a:p>
            <a:pPr lvl="2"/>
            <a:r>
              <a:rPr lang="en-US" dirty="0" smtClean="0"/>
              <a:t>Do I stand up for Christ?  The gospel?  To my own detriment?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Let’s Get </a:t>
            </a:r>
            <a:r>
              <a:rPr lang="en-US" dirty="0" smtClean="0"/>
              <a:t>“In Step” </a:t>
            </a:r>
            <a:r>
              <a:rPr lang="en-US" dirty="0" smtClean="0"/>
              <a:t>as Laborers Together</a:t>
            </a:r>
            <a:endParaRPr lang="en-US" sz="4800" dirty="0" smtClean="0"/>
          </a:p>
          <a:p>
            <a:pPr lvl="1"/>
            <a:r>
              <a:rPr lang="en-US" sz="2400" dirty="0" smtClean="0"/>
              <a:t>The elders have written a letter to each member of PBL</a:t>
            </a:r>
          </a:p>
          <a:p>
            <a:pPr lvl="1"/>
            <a:r>
              <a:rPr lang="en-US" sz="2400" dirty="0" smtClean="0"/>
              <a:t>Options for PBL members who did not turn in an “Opportunities to Serve” Booklet in February</a:t>
            </a:r>
          </a:p>
          <a:p>
            <a:pPr lvl="1"/>
            <a:r>
              <a:rPr lang="en-US" sz="2400" dirty="0" smtClean="0"/>
              <a:t>Instructions for PBL members who did turn in an “Opportunities to Serve” Booklet in February</a:t>
            </a:r>
          </a:p>
          <a:p>
            <a:pPr lvl="1"/>
            <a:r>
              <a:rPr lang="en-US" sz="2400" dirty="0" smtClean="0"/>
              <a:t>May we set an example of service for others to emulate!</a:t>
            </a:r>
            <a:endParaRPr lang="en-US" sz="2400" dirty="0" smtClean="0"/>
          </a:p>
          <a:p>
            <a:pPr lvl="1"/>
            <a:r>
              <a:rPr lang="en-US" sz="2400" dirty="0" smtClean="0"/>
              <a:t>What an awesome privilege to LABOR TOGETHER WITH GOD!</a:t>
            </a:r>
          </a:p>
          <a:p>
            <a:pPr lvl="1"/>
            <a:r>
              <a:rPr lang="en-US" sz="2400" dirty="0" smtClean="0"/>
              <a:t>One last thing that we can all do:  PRAY!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" t="80" r="2500" b="1"/>
          <a:stretch/>
        </p:blipFill>
        <p:spPr>
          <a:xfrm>
            <a:off x="0" y="0"/>
            <a:ext cx="9144000" cy="123379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3411"/>
            <a:ext cx="9144000" cy="1183341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219200" y="3200400"/>
            <a:ext cx="609600" cy="381000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" r="4166"/>
          <a:stretch/>
        </p:blipFill>
        <p:spPr>
          <a:xfrm>
            <a:off x="0" y="-29455"/>
            <a:ext cx="9144000" cy="1267865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96296E-6 L 0 -0.4662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9259E-6 L 0 -0.78658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4"/>
            <a:ext cx="9144000" cy="685705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495300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900" dirty="0" smtClean="0">
                <a:solidFill>
                  <a:schemeClr val="bg1"/>
                </a:solidFill>
              </a:rPr>
              <a:t>The work of God is to believe in Christ </a:t>
            </a:r>
            <a:r>
              <a:rPr lang="en-US" sz="2900" dirty="0" smtClean="0">
                <a:solidFill>
                  <a:srgbClr val="FFFF99"/>
                </a:solidFill>
              </a:rPr>
              <a:t>– John 6:29</a:t>
            </a:r>
          </a:p>
          <a:p>
            <a:pPr>
              <a:spcBef>
                <a:spcPts val="1200"/>
              </a:spcBef>
            </a:pPr>
            <a:r>
              <a:rPr lang="en-US" sz="2900" dirty="0" smtClean="0">
                <a:solidFill>
                  <a:schemeClr val="bg1"/>
                </a:solidFill>
              </a:rPr>
              <a:t>Repent of your sins </a:t>
            </a:r>
            <a:r>
              <a:rPr lang="en-US" sz="2900" dirty="0" smtClean="0">
                <a:solidFill>
                  <a:srgbClr val="FFFF99"/>
                </a:solidFill>
              </a:rPr>
              <a:t>– Acts 3:19</a:t>
            </a:r>
            <a:endParaRPr lang="en-US" sz="2900" dirty="0" smtClean="0"/>
          </a:p>
          <a:p>
            <a:pPr>
              <a:spcBef>
                <a:spcPts val="1200"/>
              </a:spcBef>
            </a:pPr>
            <a:r>
              <a:rPr lang="en-US" sz="2900" dirty="0" smtClean="0">
                <a:solidFill>
                  <a:schemeClr val="bg1"/>
                </a:solidFill>
              </a:rPr>
              <a:t>Confess your faith in Jesus</a:t>
            </a:r>
            <a:r>
              <a:rPr lang="en-US" sz="2900" dirty="0" smtClean="0"/>
              <a:t> </a:t>
            </a:r>
            <a:r>
              <a:rPr lang="en-US" sz="2900" dirty="0" smtClean="0">
                <a:solidFill>
                  <a:srgbClr val="FFFF99"/>
                </a:solidFill>
              </a:rPr>
              <a:t>– Matthew 10:32</a:t>
            </a:r>
            <a:endParaRPr lang="en-US" sz="2900" dirty="0" smtClean="0"/>
          </a:p>
          <a:p>
            <a:pPr>
              <a:spcBef>
                <a:spcPts val="1200"/>
              </a:spcBef>
            </a:pPr>
            <a:r>
              <a:rPr lang="en-US" sz="2900" dirty="0" smtClean="0">
                <a:solidFill>
                  <a:schemeClr val="bg1"/>
                </a:solidFill>
              </a:rPr>
              <a:t>Be buried with Christ in baptism</a:t>
            </a:r>
            <a:r>
              <a:rPr lang="en-US" sz="2900" dirty="0" smtClean="0"/>
              <a:t> </a:t>
            </a:r>
            <a:r>
              <a:rPr lang="en-US" sz="2900" dirty="0" smtClean="0">
                <a:solidFill>
                  <a:srgbClr val="FFFF99"/>
                </a:solidFill>
              </a:rPr>
              <a:t>– Colossians 2:12</a:t>
            </a:r>
            <a:endParaRPr lang="en-US" sz="2900" dirty="0" smtClean="0"/>
          </a:p>
          <a:p>
            <a:pPr lvl="1">
              <a:spcBef>
                <a:spcPts val="1200"/>
              </a:spcBef>
            </a:pPr>
            <a:r>
              <a:rPr lang="en-US" sz="2900" dirty="0" smtClean="0">
                <a:solidFill>
                  <a:srgbClr val="66FFFF"/>
                </a:solidFill>
              </a:rPr>
              <a:t>God will wash away your sins – Acts 22:16</a:t>
            </a:r>
          </a:p>
          <a:p>
            <a:pPr lvl="1">
              <a:spcBef>
                <a:spcPts val="1200"/>
              </a:spcBef>
            </a:pPr>
            <a:r>
              <a:rPr lang="en-US" sz="2900" dirty="0" smtClean="0">
                <a:solidFill>
                  <a:srgbClr val="66FFFF"/>
                </a:solidFill>
              </a:rPr>
              <a:t>God will add you to His church – Acts 2:47</a:t>
            </a:r>
          </a:p>
          <a:p>
            <a:pPr lvl="1">
              <a:spcBef>
                <a:spcPts val="1200"/>
              </a:spcBef>
            </a:pPr>
            <a:r>
              <a:rPr lang="en-US" sz="2900" dirty="0" smtClean="0">
                <a:solidFill>
                  <a:srgbClr val="66FFFF"/>
                </a:solidFill>
              </a:rPr>
              <a:t>God will write your name in heaven – Hebrews 12:23</a:t>
            </a:r>
          </a:p>
          <a:p>
            <a:pPr>
              <a:spcBef>
                <a:spcPts val="1200"/>
              </a:spcBef>
            </a:pPr>
            <a:r>
              <a:rPr lang="en-US" sz="2900" dirty="0" smtClean="0">
                <a:solidFill>
                  <a:schemeClr val="bg1"/>
                </a:solidFill>
              </a:rPr>
              <a:t>Labor with God faithfully </a:t>
            </a:r>
            <a:r>
              <a:rPr lang="en-US" sz="2900" dirty="0" smtClean="0">
                <a:solidFill>
                  <a:srgbClr val="FFFF99"/>
                </a:solidFill>
              </a:rPr>
              <a:t>– </a:t>
            </a:r>
            <a:r>
              <a:rPr lang="en-US" sz="2900" dirty="0" smtClean="0">
                <a:solidFill>
                  <a:srgbClr val="FFFF99"/>
                </a:solidFill>
              </a:rPr>
              <a:t>1 Corinthians 15:58</a:t>
            </a:r>
            <a:endParaRPr lang="en-US" sz="29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6023</TotalTime>
  <Words>182</Words>
  <Application>Microsoft Office PowerPoint</Application>
  <PresentationFormat>On-screen Show (4:3)</PresentationFormat>
  <Paragraphs>42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</dc:creator>
  <cp:lastModifiedBy>David</cp:lastModifiedBy>
  <cp:revision>47</cp:revision>
  <dcterms:created xsi:type="dcterms:W3CDTF">2012-05-18T12:47:24Z</dcterms:created>
  <dcterms:modified xsi:type="dcterms:W3CDTF">2015-05-24T12:44:52Z</dcterms:modified>
</cp:coreProperties>
</file>