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59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9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0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44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1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8526" y="1267326"/>
            <a:ext cx="5868402" cy="5590674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  <a:lvl2pPr marL="685800" indent="-284163">
              <a:buFont typeface="Calibri" panose="020F0502020204030204" pitchFamily="34" charset="0"/>
              <a:buChar char="‒"/>
              <a:defRPr sz="2800" b="1">
                <a:solidFill>
                  <a:srgbClr val="FAF7B4"/>
                </a:solidFill>
              </a:defRPr>
            </a:lvl2pPr>
            <a:lvl3pPr>
              <a:defRPr sz="2400" b="1">
                <a:solidFill>
                  <a:schemeClr val="bg1"/>
                </a:solidFill>
              </a:defRPr>
            </a:lvl3pPr>
            <a:lvl4pPr>
              <a:defRPr sz="2000" b="1">
                <a:solidFill>
                  <a:schemeClr val="bg1"/>
                </a:solidFill>
              </a:defRPr>
            </a:lvl4pPr>
            <a:lvl5pPr>
              <a:defRPr sz="2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3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105" y="1235241"/>
            <a:ext cx="6028824" cy="1283369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0715" y="2695074"/>
            <a:ext cx="5796213" cy="4162926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FAF7B4"/>
                </a:solidFill>
              </a:defRPr>
            </a:lvl1pPr>
            <a:lvl2pPr>
              <a:defRPr sz="2400" b="1">
                <a:solidFill>
                  <a:schemeClr val="bg1"/>
                </a:solidFill>
              </a:defRPr>
            </a:lvl2pPr>
            <a:lvl3pPr>
              <a:defRPr sz="2000" b="1">
                <a:solidFill>
                  <a:schemeClr val="bg1"/>
                </a:solidFill>
              </a:defRPr>
            </a:lvl3pPr>
            <a:lvl4pPr>
              <a:defRPr sz="1800" b="1">
                <a:solidFill>
                  <a:schemeClr val="bg1"/>
                </a:solidFill>
              </a:defRPr>
            </a:lvl4pPr>
            <a:lvl5pPr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9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9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9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4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9079-54C0-47F1-AF4E-926CDE9C6BD6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3051-7A80-434D-AE8D-972FF292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91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Everywhere</a:t>
            </a:r>
            <a:endParaRPr lang="en-US" b="0" dirty="0" smtClean="0"/>
          </a:p>
          <a:p>
            <a:pPr lvl="1"/>
            <a:r>
              <a:rPr lang="en-US" dirty="0"/>
              <a:t>Every person we see has a soul (Gen. 35:18; Jas. 2:26)</a:t>
            </a:r>
          </a:p>
          <a:p>
            <a:pPr lvl="1"/>
            <a:r>
              <a:rPr lang="en-US" dirty="0"/>
              <a:t>Jesus saw the soul of one woman, then He saw a field of souls (John 4:7, 35)</a:t>
            </a:r>
          </a:p>
          <a:p>
            <a:pPr lvl="1"/>
            <a:r>
              <a:rPr lang="en-US" dirty="0"/>
              <a:t>We need to see souls everywhere we </a:t>
            </a:r>
            <a:r>
              <a:rPr lang="en-US" dirty="0" smtClean="0"/>
              <a:t>go (Mark 16:15)!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08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Valuable</a:t>
            </a:r>
          </a:p>
          <a:p>
            <a:pPr lvl="1"/>
            <a:r>
              <a:rPr lang="en-US" dirty="0" smtClean="0"/>
              <a:t>The soul is the most valuable possession in the world</a:t>
            </a:r>
          </a:p>
          <a:p>
            <a:pPr lvl="1"/>
            <a:r>
              <a:rPr lang="en-US" dirty="0" smtClean="0"/>
              <a:t>The soul is more valuable than the whole world (Matt. 16:26)</a:t>
            </a:r>
          </a:p>
          <a:p>
            <a:pPr lvl="1"/>
            <a:r>
              <a:rPr lang="en-US" dirty="0" smtClean="0"/>
              <a:t>The value of the soul constantly remains unchanged</a:t>
            </a:r>
          </a:p>
        </p:txBody>
      </p:sp>
    </p:spTree>
    <p:extLst>
      <p:ext uri="{BB962C8B-B14F-4D97-AF65-F5344CB8AC3E}">
        <p14:creationId xmlns:p14="http://schemas.microsoft.com/office/powerpoint/2010/main" val="272760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Valuable</a:t>
            </a:r>
          </a:p>
          <a:p>
            <a:r>
              <a:rPr lang="en-US" dirty="0" smtClean="0"/>
              <a:t>Eternal</a:t>
            </a:r>
          </a:p>
          <a:p>
            <a:pPr lvl="1"/>
            <a:r>
              <a:rPr lang="en-US" dirty="0" smtClean="0"/>
              <a:t>The soul cannot be destroyed (Matt. 10:28)</a:t>
            </a:r>
          </a:p>
          <a:p>
            <a:pPr lvl="1"/>
            <a:r>
              <a:rPr lang="en-US" dirty="0" smtClean="0"/>
              <a:t>Material things will not last but the soul will survive forever (</a:t>
            </a:r>
            <a:r>
              <a:rPr lang="en-US" dirty="0" err="1" smtClean="0"/>
              <a:t>Ecc</a:t>
            </a:r>
            <a:r>
              <a:rPr lang="en-US" dirty="0" smtClean="0"/>
              <a:t>. 12:7)</a:t>
            </a:r>
          </a:p>
          <a:p>
            <a:pPr lvl="1"/>
            <a:r>
              <a:rPr lang="en-US" dirty="0" smtClean="0"/>
              <a:t>Every soul will spend eternity in heaven or hell (Matt. 25:46)</a:t>
            </a:r>
          </a:p>
        </p:txBody>
      </p:sp>
    </p:spTree>
    <p:extLst>
      <p:ext uri="{BB962C8B-B14F-4D97-AF65-F5344CB8AC3E}">
        <p14:creationId xmlns:p14="http://schemas.microsoft.com/office/powerpoint/2010/main" val="11879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Valuable</a:t>
            </a:r>
          </a:p>
          <a:p>
            <a:r>
              <a:rPr lang="en-US" dirty="0" smtClean="0"/>
              <a:t>Eternal</a:t>
            </a:r>
          </a:p>
          <a:p>
            <a:r>
              <a:rPr lang="en-US" dirty="0" smtClean="0"/>
              <a:t>Reaching Out</a:t>
            </a:r>
          </a:p>
          <a:p>
            <a:pPr lvl="1"/>
            <a:r>
              <a:rPr lang="en-US" dirty="0" smtClean="0"/>
              <a:t>The soul is given by God &amp; belongs to God (Gen. 1:26-27; Zech. 12:1)</a:t>
            </a:r>
          </a:p>
          <a:p>
            <a:pPr lvl="1"/>
            <a:r>
              <a:rPr lang="en-US" dirty="0" smtClean="0"/>
              <a:t>God made man so that he would “seek the Lord” (Acts 17:27)</a:t>
            </a:r>
          </a:p>
        </p:txBody>
      </p:sp>
    </p:spTree>
    <p:extLst>
      <p:ext uri="{BB962C8B-B14F-4D97-AF65-F5344CB8AC3E}">
        <p14:creationId xmlns:p14="http://schemas.microsoft.com/office/powerpoint/2010/main" val="28847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Valuable</a:t>
            </a:r>
          </a:p>
          <a:p>
            <a:r>
              <a:rPr lang="en-US" dirty="0" smtClean="0"/>
              <a:t>Eternal</a:t>
            </a:r>
          </a:p>
          <a:p>
            <a:r>
              <a:rPr lang="en-US" dirty="0" smtClean="0"/>
              <a:t>Reaching Out</a:t>
            </a:r>
          </a:p>
          <a:p>
            <a:r>
              <a:rPr lang="en-US" dirty="0" smtClean="0"/>
              <a:t>Your Responsibility </a:t>
            </a:r>
          </a:p>
          <a:p>
            <a:pPr lvl="1"/>
            <a:r>
              <a:rPr lang="en-US" dirty="0" smtClean="0"/>
              <a:t>Each Christian is to preach the gospel to every soul (Mark 16:15)</a:t>
            </a:r>
          </a:p>
          <a:p>
            <a:pPr lvl="1"/>
            <a:r>
              <a:rPr lang="en-US" dirty="0" smtClean="0"/>
              <a:t>Each Christian is to be a faithful steward of souls (1 Cor. 4:2; Jas. 5:19-20)</a:t>
            </a:r>
          </a:p>
        </p:txBody>
      </p:sp>
    </p:spTree>
    <p:extLst>
      <p:ext uri="{BB962C8B-B14F-4D97-AF65-F5344CB8AC3E}">
        <p14:creationId xmlns:p14="http://schemas.microsoft.com/office/powerpoint/2010/main" val="162351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Valuable</a:t>
            </a:r>
          </a:p>
          <a:p>
            <a:r>
              <a:rPr lang="en-US" dirty="0" smtClean="0"/>
              <a:t>Eternal</a:t>
            </a:r>
          </a:p>
          <a:p>
            <a:r>
              <a:rPr lang="en-US" dirty="0" smtClean="0"/>
              <a:t>Reaching Out</a:t>
            </a:r>
          </a:p>
          <a:p>
            <a:r>
              <a:rPr lang="en-US" dirty="0" smtClean="0"/>
              <a:t>Your Responsibility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79666" y="1267326"/>
            <a:ext cx="5097892" cy="5590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41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‒"/>
              <a:defRPr sz="2400" b="1" kern="1200">
                <a:solidFill>
                  <a:srgbClr val="FAF7B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u="sng" dirty="0" smtClean="0"/>
              <a:t>E</a:t>
            </a:r>
            <a:r>
              <a:rPr lang="en-US" sz="3200" dirty="0" smtClean="0"/>
              <a:t>verywhere</a:t>
            </a:r>
          </a:p>
          <a:p>
            <a:pPr marL="0" indent="0">
              <a:buNone/>
            </a:pPr>
            <a:r>
              <a:rPr lang="en-US" sz="3200" u="sng" dirty="0" smtClean="0"/>
              <a:t>V</a:t>
            </a:r>
            <a:r>
              <a:rPr lang="en-US" sz="3200" dirty="0" smtClean="0"/>
              <a:t>aluable </a:t>
            </a:r>
          </a:p>
          <a:p>
            <a:pPr marL="0" indent="0">
              <a:buNone/>
            </a:pPr>
            <a:r>
              <a:rPr lang="en-US" sz="3200" u="sng" dirty="0" smtClean="0"/>
              <a:t>E</a:t>
            </a:r>
            <a:r>
              <a:rPr lang="en-US" sz="3200" dirty="0" smtClean="0"/>
              <a:t>ternal </a:t>
            </a:r>
          </a:p>
          <a:p>
            <a:pPr marL="0" indent="0">
              <a:buNone/>
            </a:pPr>
            <a:r>
              <a:rPr lang="en-US" sz="3200" u="sng" dirty="0" smtClean="0"/>
              <a:t>R</a:t>
            </a:r>
            <a:r>
              <a:rPr lang="en-US" sz="3200" dirty="0" smtClean="0"/>
              <a:t>eaching Out </a:t>
            </a:r>
          </a:p>
          <a:p>
            <a:pPr marL="0" indent="0">
              <a:buNone/>
            </a:pPr>
            <a:r>
              <a:rPr lang="en-US" sz="3200" u="sng" dirty="0" smtClean="0"/>
              <a:t>Y</a:t>
            </a:r>
            <a:r>
              <a:rPr lang="en-US" sz="3200" dirty="0" smtClean="0"/>
              <a:t>our Responsibility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0375" y="6184373"/>
            <a:ext cx="8352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We need to see E-V-E-R-Y soul around us!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1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F7B4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7B4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6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8526" y="2210936"/>
            <a:ext cx="5868402" cy="4647063"/>
          </a:xfrm>
        </p:spPr>
        <p:txBody>
          <a:bodyPr/>
          <a:lstStyle/>
          <a:p>
            <a:r>
              <a:rPr lang="en-US" dirty="0" smtClean="0"/>
              <a:t>By believing – Rom. 10:9</a:t>
            </a:r>
          </a:p>
          <a:p>
            <a:r>
              <a:rPr lang="en-US" dirty="0" smtClean="0"/>
              <a:t>By repenting – Acts 17:30</a:t>
            </a:r>
          </a:p>
          <a:p>
            <a:r>
              <a:rPr lang="en-US" dirty="0" smtClean="0"/>
              <a:t>By confessing – Rom. 10:10</a:t>
            </a:r>
          </a:p>
          <a:p>
            <a:r>
              <a:rPr lang="en-US" dirty="0" smtClean="0"/>
              <a:t>By immersion – Col. 2:11-13</a:t>
            </a:r>
          </a:p>
          <a:p>
            <a:pPr lvl="1"/>
            <a:r>
              <a:rPr lang="en-US" dirty="0" smtClean="0"/>
              <a:t>Sin forgiven – Acts 2:38</a:t>
            </a:r>
          </a:p>
          <a:p>
            <a:pPr lvl="1"/>
            <a:r>
              <a:rPr lang="en-US" dirty="0" smtClean="0"/>
              <a:t>Added to church – Acts 2:47</a:t>
            </a:r>
          </a:p>
          <a:p>
            <a:pPr lvl="1"/>
            <a:r>
              <a:rPr lang="en-US" dirty="0" smtClean="0"/>
              <a:t>Enrolled in heaven – Heb. 12:23</a:t>
            </a:r>
          </a:p>
          <a:p>
            <a:r>
              <a:rPr lang="en-US" dirty="0" smtClean="0"/>
              <a:t>By living faithfully – 1 John 1:7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48526" y="1282890"/>
            <a:ext cx="569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chemeClr val="bg1"/>
                </a:solidFill>
              </a:rPr>
              <a:t>Everyone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u="sng" dirty="0" smtClean="0">
                <a:solidFill>
                  <a:schemeClr val="bg1"/>
                </a:solidFill>
              </a:rPr>
              <a:t>Needs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u="sng" dirty="0" smtClean="0">
                <a:solidFill>
                  <a:schemeClr val="bg1"/>
                </a:solidFill>
              </a:rPr>
              <a:t>to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u="sng" dirty="0" smtClean="0">
                <a:solidFill>
                  <a:schemeClr val="bg1"/>
                </a:solidFill>
              </a:rPr>
              <a:t>Be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u="sng" dirty="0" smtClean="0">
                <a:solidFill>
                  <a:schemeClr val="bg1"/>
                </a:solidFill>
              </a:rPr>
              <a:t>Saved</a:t>
            </a:r>
            <a:endParaRPr lang="en-US" sz="36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7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284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17</cp:revision>
  <dcterms:created xsi:type="dcterms:W3CDTF">2015-04-25T20:31:33Z</dcterms:created>
  <dcterms:modified xsi:type="dcterms:W3CDTF">2015-04-26T12:40:26Z</dcterms:modified>
</cp:coreProperties>
</file>