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" y="1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7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1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6" y="119271"/>
            <a:ext cx="7553739" cy="1391478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1630020"/>
            <a:ext cx="7938052" cy="522798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685800" indent="-288925">
              <a:buFont typeface="Calibri" panose="020F0502020204030204" pitchFamily="34" charset="0"/>
              <a:buChar char="–"/>
              <a:defRPr b="1">
                <a:solidFill>
                  <a:srgbClr val="FFFF00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5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8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0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6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4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9860-98CC-4591-B5EC-B085FD37268B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C8AB-65AB-4231-A226-09A791366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13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Call for </a:t>
            </a:r>
            <a:r>
              <a:rPr lang="en-US" dirty="0" smtClean="0"/>
              <a:t>Repentance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Seeking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5" y="1630020"/>
            <a:ext cx="8005733" cy="5227980"/>
          </a:xfrm>
        </p:spPr>
        <p:txBody>
          <a:bodyPr/>
          <a:lstStyle/>
          <a:p>
            <a:r>
              <a:rPr lang="en-US" dirty="0" smtClean="0"/>
              <a:t>Zeph. </a:t>
            </a:r>
            <a:r>
              <a:rPr lang="en-US" dirty="0"/>
              <a:t>1:1-18 = </a:t>
            </a:r>
            <a:r>
              <a:rPr lang="en-US" dirty="0" smtClean="0"/>
              <a:t>God’s judgment </a:t>
            </a:r>
            <a:r>
              <a:rPr lang="en-US" dirty="0"/>
              <a:t>upon </a:t>
            </a:r>
            <a:r>
              <a:rPr lang="en-US" dirty="0" smtClean="0"/>
              <a:t>world &amp; Judah</a:t>
            </a:r>
            <a:endParaRPr lang="en-US" dirty="0"/>
          </a:p>
          <a:p>
            <a:r>
              <a:rPr lang="en-US" dirty="0" smtClean="0"/>
              <a:t>Zeph. </a:t>
            </a:r>
            <a:r>
              <a:rPr lang="en-US" dirty="0"/>
              <a:t>2:4-15 = </a:t>
            </a:r>
            <a:r>
              <a:rPr lang="en-US" dirty="0" smtClean="0"/>
              <a:t>God’s judgment </a:t>
            </a:r>
            <a:r>
              <a:rPr lang="en-US" dirty="0"/>
              <a:t>on heathen </a:t>
            </a:r>
            <a:r>
              <a:rPr lang="en-US" dirty="0" smtClean="0"/>
              <a:t>nations</a:t>
            </a:r>
            <a:endParaRPr lang="en-US" dirty="0"/>
          </a:p>
          <a:p>
            <a:r>
              <a:rPr lang="en-US" dirty="0" smtClean="0"/>
              <a:t>Zeph. </a:t>
            </a:r>
            <a:r>
              <a:rPr lang="en-US" dirty="0"/>
              <a:t>3:1-20 = </a:t>
            </a:r>
            <a:r>
              <a:rPr lang="en-US" dirty="0" smtClean="0"/>
              <a:t>Judah </a:t>
            </a:r>
            <a:r>
              <a:rPr lang="en-US" dirty="0"/>
              <a:t>will not be spared, but </a:t>
            </a:r>
            <a:r>
              <a:rPr lang="en-US" dirty="0" smtClean="0"/>
              <a:t>salvation </a:t>
            </a:r>
            <a:r>
              <a:rPr lang="en-US" dirty="0"/>
              <a:t>of </a:t>
            </a:r>
            <a:r>
              <a:rPr lang="en-US" dirty="0" smtClean="0"/>
              <a:t>the remnant is foretold</a:t>
            </a:r>
            <a:endParaRPr lang="en-US" dirty="0"/>
          </a:p>
          <a:p>
            <a:r>
              <a:rPr lang="en-US" dirty="0" smtClean="0"/>
              <a:t>Zeph. 2:1-3 = The Lord </a:t>
            </a:r>
            <a:r>
              <a:rPr lang="en-US" dirty="0"/>
              <a:t>cries for </a:t>
            </a:r>
            <a:r>
              <a:rPr lang="en-US" dirty="0" smtClean="0"/>
              <a:t>His people to repent &amp; seek Him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Conditions for </a:t>
            </a:r>
            <a:r>
              <a:rPr lang="en-US" dirty="0"/>
              <a:t>Repentance and Seeking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5" y="1630020"/>
            <a:ext cx="8005733" cy="52279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Requires </a:t>
            </a:r>
            <a:r>
              <a:rPr lang="en-US" dirty="0"/>
              <a:t>a sense of shame (</a:t>
            </a:r>
            <a:r>
              <a:rPr lang="en-US" dirty="0" smtClean="0"/>
              <a:t>2:1b; 3:5; cf. Jer. 6:15; 2 Thess. 3:14; Psa. 51:17)</a:t>
            </a:r>
            <a:endParaRPr lang="en-US" sz="4000" dirty="0"/>
          </a:p>
          <a:p>
            <a:r>
              <a:rPr lang="en-US" dirty="0" smtClean="0"/>
              <a:t>Requires </a:t>
            </a:r>
            <a:r>
              <a:rPr lang="en-US" dirty="0"/>
              <a:t>a heart of humility (</a:t>
            </a:r>
            <a:r>
              <a:rPr lang="en-US" dirty="0" smtClean="0"/>
              <a:t>2:3; cf. Matt. 5:3; 23:12)</a:t>
            </a:r>
            <a:endParaRPr lang="en-US" sz="4000" dirty="0"/>
          </a:p>
          <a:p>
            <a:r>
              <a:rPr lang="en-US" dirty="0" smtClean="0"/>
              <a:t>Requires </a:t>
            </a:r>
            <a:r>
              <a:rPr lang="en-US" dirty="0"/>
              <a:t>a desire to do right (</a:t>
            </a:r>
            <a:r>
              <a:rPr lang="en-US" dirty="0" smtClean="0"/>
              <a:t>2:3; cf. Matt. 5:6; 6:33; 7:21; Hos. 14:9)</a:t>
            </a:r>
            <a:endParaRPr lang="en-US" sz="4000" dirty="0"/>
          </a:p>
          <a:p>
            <a:r>
              <a:rPr lang="en-US" dirty="0" smtClean="0"/>
              <a:t>Requires </a:t>
            </a:r>
            <a:r>
              <a:rPr lang="en-US" dirty="0"/>
              <a:t>a sense of urgency (</a:t>
            </a:r>
            <a:r>
              <a:rPr lang="en-US" dirty="0" smtClean="0"/>
              <a:t>2:2)</a:t>
            </a:r>
            <a:endParaRPr lang="en-US" sz="4000" dirty="0"/>
          </a:p>
          <a:p>
            <a:pPr lvl="1"/>
            <a:r>
              <a:rPr lang="en-US" dirty="0" smtClean="0"/>
              <a:t>“Before </a:t>
            </a:r>
            <a:r>
              <a:rPr lang="en-US" dirty="0"/>
              <a:t>the decree takes effect” </a:t>
            </a:r>
            <a:r>
              <a:rPr lang="en-US" dirty="0" smtClean="0"/>
              <a:t>(cf. 1:2-3)</a:t>
            </a:r>
            <a:endParaRPr lang="en-US" sz="3600" dirty="0"/>
          </a:p>
          <a:p>
            <a:pPr lvl="1"/>
            <a:r>
              <a:rPr lang="en-US" dirty="0" smtClean="0"/>
              <a:t>“Before Lord’s </a:t>
            </a:r>
            <a:r>
              <a:rPr lang="en-US" dirty="0"/>
              <a:t>fierce anger comes upon you</a:t>
            </a:r>
            <a:r>
              <a:rPr lang="en-US" dirty="0" smtClean="0"/>
              <a:t>” (cf. 1:4-6)</a:t>
            </a:r>
            <a:endParaRPr lang="en-US" sz="3600" dirty="0"/>
          </a:p>
          <a:p>
            <a:pPr lvl="1"/>
            <a:r>
              <a:rPr lang="en-US" dirty="0" smtClean="0"/>
              <a:t>“Before </a:t>
            </a:r>
            <a:r>
              <a:rPr lang="en-US" dirty="0"/>
              <a:t>the day of the Lord’s anger comes upon you” </a:t>
            </a:r>
            <a:r>
              <a:rPr lang="en-US" dirty="0" smtClean="0"/>
              <a:t>(1:7-18)</a:t>
            </a:r>
            <a:endParaRPr lang="en-US" sz="3600" dirty="0"/>
          </a:p>
          <a:p>
            <a:r>
              <a:rPr lang="en-US" dirty="0" smtClean="0"/>
              <a:t>Requires action</a:t>
            </a:r>
            <a:endParaRPr lang="en-US" sz="4000" dirty="0"/>
          </a:p>
          <a:p>
            <a:pPr lvl="1"/>
            <a:r>
              <a:rPr lang="en-US" dirty="0" smtClean="0"/>
              <a:t>Repentance is a change of mind that leads to a change of life</a:t>
            </a:r>
          </a:p>
          <a:p>
            <a:pPr lvl="1"/>
            <a:r>
              <a:rPr lang="en-US" sz="2200" dirty="0" smtClean="0"/>
              <a:t>Regret (2 </a:t>
            </a:r>
            <a:r>
              <a:rPr lang="en-US" sz="2200" dirty="0"/>
              <a:t>Cor. 7:10)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Resolution </a:t>
            </a:r>
            <a:r>
              <a:rPr lang="en-US" sz="2200" dirty="0" smtClean="0"/>
              <a:t>(Luke </a:t>
            </a:r>
            <a:r>
              <a:rPr lang="en-US" sz="2200" dirty="0"/>
              <a:t>15:18)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/>
              <a:t>Reformation </a:t>
            </a:r>
            <a:br>
              <a:rPr lang="en-US" sz="2200" dirty="0" smtClean="0"/>
            </a:br>
            <a:r>
              <a:rPr lang="en-US" sz="2200" dirty="0" smtClean="0"/>
              <a:t>(2 </a:t>
            </a:r>
            <a:r>
              <a:rPr lang="en-US" sz="2200" dirty="0"/>
              <a:t>Chr. 7:14) </a:t>
            </a:r>
            <a:r>
              <a:rPr lang="en-US" sz="2200" dirty="0" smtClean="0">
                <a:sym typeface="Wingdings" panose="05000000000000000000" pitchFamily="2" charset="2"/>
              </a:rPr>
              <a:t> Restitution (Ezek. 33:14-15) </a:t>
            </a:r>
            <a:r>
              <a:rPr lang="en-US" sz="2200" dirty="0" smtClean="0"/>
              <a:t> </a:t>
            </a:r>
            <a:r>
              <a:rPr lang="en-US" sz="2200" dirty="0"/>
              <a:t>Results </a:t>
            </a:r>
            <a:r>
              <a:rPr lang="en-US" sz="2200" dirty="0" smtClean="0"/>
              <a:t>(Acts </a:t>
            </a:r>
            <a:r>
              <a:rPr lang="en-US" sz="2200" dirty="0"/>
              <a:t>26:20</a:t>
            </a:r>
            <a:r>
              <a:rPr lang="en-US" sz="2200" dirty="0" smtClean="0"/>
              <a:t>)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07894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Consequences for </a:t>
            </a:r>
            <a:r>
              <a:rPr lang="en-US" dirty="0"/>
              <a:t>Repentance and Seeking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5" y="1630020"/>
            <a:ext cx="7875105" cy="5227980"/>
          </a:xfrm>
        </p:spPr>
        <p:txBody>
          <a:bodyPr>
            <a:normAutofit/>
          </a:bodyPr>
          <a:lstStyle/>
          <a:p>
            <a:r>
              <a:rPr lang="en-US" dirty="0" smtClean="0"/>
              <a:t>“It </a:t>
            </a:r>
            <a:r>
              <a:rPr lang="en-US" dirty="0"/>
              <a:t>may be that you will be hidden In the day of the </a:t>
            </a:r>
            <a:r>
              <a:rPr lang="en-US" dirty="0" smtClean="0"/>
              <a:t>Lord’s anger” (2:3)</a:t>
            </a:r>
          </a:p>
          <a:p>
            <a:pPr lvl="1"/>
            <a:r>
              <a:rPr lang="en-US" dirty="0" smtClean="0"/>
              <a:t>Judah could be sheltered, if they would turn and seek</a:t>
            </a:r>
          </a:p>
          <a:p>
            <a:r>
              <a:rPr lang="en-US" dirty="0" smtClean="0"/>
              <a:t>For Christians: “Your </a:t>
            </a:r>
            <a:r>
              <a:rPr lang="en-US" dirty="0"/>
              <a:t>life is hidden with Christ in </a:t>
            </a:r>
            <a:r>
              <a:rPr lang="en-US" dirty="0" smtClean="0"/>
              <a:t>God” (Col. 3:3).</a:t>
            </a:r>
            <a:endParaRPr lang="en-US" dirty="0"/>
          </a:p>
          <a:p>
            <a:r>
              <a:rPr lang="en-US" dirty="0" smtClean="0"/>
              <a:t>“And </a:t>
            </a:r>
            <a:r>
              <a:rPr lang="en-US" dirty="0"/>
              <a:t>you will seek Me and find Me, when you search for Me with all your </a:t>
            </a:r>
            <a:r>
              <a:rPr lang="en-US" dirty="0" smtClean="0"/>
              <a:t>heart” (Jer. 29:13).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3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Catalysts for Repentance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Seeking the Lord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5" y="1630020"/>
            <a:ext cx="7875105" cy="5227980"/>
          </a:xfrm>
        </p:spPr>
        <p:txBody>
          <a:bodyPr>
            <a:normAutofit/>
          </a:bodyPr>
          <a:lstStyle/>
          <a:p>
            <a:r>
              <a:rPr lang="en-US" dirty="0"/>
              <a:t>The wrath of God is a major motivation that leads to repentance &amp; seeking </a:t>
            </a:r>
            <a:r>
              <a:rPr lang="en-US" dirty="0" smtClean="0"/>
              <a:t>Lord (Zeph. 1)</a:t>
            </a:r>
            <a:endParaRPr lang="en-US" sz="4000" dirty="0"/>
          </a:p>
          <a:p>
            <a:r>
              <a:rPr lang="en-US" dirty="0" smtClean="0"/>
              <a:t>The </a:t>
            </a:r>
            <a:r>
              <a:rPr lang="en-US" dirty="0"/>
              <a:t>reward of God is a major motivation that leads to repentance &amp; seek </a:t>
            </a:r>
            <a:r>
              <a:rPr lang="en-US" dirty="0" smtClean="0"/>
              <a:t>Lord (Zeph. 3)</a:t>
            </a:r>
            <a:endParaRPr lang="en-US" sz="4000" dirty="0"/>
          </a:p>
          <a:p>
            <a:r>
              <a:rPr lang="en-US" dirty="0" smtClean="0"/>
              <a:t>The </a:t>
            </a:r>
            <a:r>
              <a:rPr lang="en-US" dirty="0"/>
              <a:t>goodness of God is a major motivation that leads to repent &amp; seek </a:t>
            </a:r>
            <a:r>
              <a:rPr lang="en-US" dirty="0" smtClean="0"/>
              <a:t>Lord (Zeph. 1-3; Rom. 2:4)</a:t>
            </a:r>
            <a:endParaRPr lang="en-US" sz="4000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Riches of His goodness” </a:t>
            </a:r>
            <a:r>
              <a:rPr lang="en-US" dirty="0" smtClean="0"/>
              <a:t>(cf. Eph. 1:7)</a:t>
            </a:r>
            <a:endParaRPr lang="en-US" sz="3400" dirty="0"/>
          </a:p>
          <a:p>
            <a:pPr lvl="1"/>
            <a:r>
              <a:rPr lang="en-US" dirty="0"/>
              <a:t>“Riches of His forbearance” </a:t>
            </a:r>
            <a:r>
              <a:rPr lang="en-US" dirty="0" smtClean="0"/>
              <a:t>(cf. Rom</a:t>
            </a:r>
            <a:r>
              <a:rPr lang="en-US" dirty="0"/>
              <a:t>. 3:25)</a:t>
            </a:r>
            <a:endParaRPr lang="en-US" sz="3400" dirty="0"/>
          </a:p>
          <a:p>
            <a:pPr lvl="1"/>
            <a:r>
              <a:rPr lang="en-US" dirty="0"/>
              <a:t>“Riches of His </a:t>
            </a:r>
            <a:r>
              <a:rPr lang="en-US" dirty="0" smtClean="0"/>
              <a:t>longsuffering” (cf. 2 Pet. 3:9, 15)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1690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Seeking, Finding and Following the Lord on His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5" y="1630020"/>
            <a:ext cx="7875105" cy="5227980"/>
          </a:xfrm>
        </p:spPr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Luke 13:3</a:t>
            </a:r>
          </a:p>
          <a:p>
            <a:r>
              <a:rPr lang="en-US" dirty="0" smtClean="0"/>
              <a:t>Confess your faith in Jesus – Romans 10:9-10</a:t>
            </a:r>
          </a:p>
          <a:p>
            <a:r>
              <a:rPr lang="en-US" dirty="0" smtClean="0"/>
              <a:t>Be immersed into Christ – Acts 2:38</a:t>
            </a:r>
          </a:p>
          <a:p>
            <a:pPr lvl="1"/>
            <a:r>
              <a:rPr lang="en-US" dirty="0" smtClean="0"/>
              <a:t>God will wash away your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Continually seek and serve the Lord – Matt. 6:33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0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480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The Call for Repentance and Seeking the Lord</vt:lpstr>
      <vt:lpstr>The Conditions for Repentance and Seeking the Lord</vt:lpstr>
      <vt:lpstr>The Consequences for Repentance and Seeking the Lord</vt:lpstr>
      <vt:lpstr>The Catalysts for Repentance and Seeking the Lord</vt:lpstr>
      <vt:lpstr>Seeking, Finding and Following the Lord on His Terms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12</cp:revision>
  <dcterms:created xsi:type="dcterms:W3CDTF">2015-04-19T17:07:02Z</dcterms:created>
  <dcterms:modified xsi:type="dcterms:W3CDTF">2015-04-19T21:30:38Z</dcterms:modified>
</cp:coreProperties>
</file>