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3" r:id="rId4"/>
    <p:sldId id="285" r:id="rId5"/>
    <p:sldId id="286" r:id="rId6"/>
    <p:sldId id="287" r:id="rId7"/>
    <p:sldId id="288" r:id="rId8"/>
    <p:sldId id="289" r:id="rId9"/>
    <p:sldId id="290" r:id="rId10"/>
    <p:sldId id="291" r:id="rId11"/>
    <p:sldId id="292" r:id="rId12"/>
    <p:sldId id="293" r:id="rId13"/>
    <p:sldId id="297" r:id="rId14"/>
    <p:sldId id="298" r:id="rId15"/>
    <p:sldId id="28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89F"/>
    <a:srgbClr val="FFCC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44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EFFA80-020E-4E07-B523-E16E3709413D}" type="datetimeFigureOut">
              <a:rPr lang="en-US" smtClean="0"/>
              <a:pPr/>
              <a:t>3/15/2015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EFFA80-020E-4E07-B523-E16E3709413D}" type="datetimeFigureOut">
              <a:rPr lang="en-US" smtClean="0"/>
              <a:pPr/>
              <a:t>3/15/2015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152400" y="1295400"/>
            <a:ext cx="8839200" cy="5562600"/>
          </a:xfrm>
        </p:spPr>
        <p:txBody>
          <a:bodyPr/>
          <a:lstStyle>
            <a:lvl1pPr>
              <a:defRPr sz="2800" b="1">
                <a:solidFill>
                  <a:srgbClr val="FFFF00"/>
                </a:solidFill>
                <a:effectLst>
                  <a:outerShdw blurRad="50800" dist="50800" dir="2700000" algn="ctr" rotWithShape="0">
                    <a:schemeClr val="tx1"/>
                  </a:outerShdw>
                </a:effectLst>
              </a:defRPr>
            </a:lvl1pPr>
            <a:lvl2pPr>
              <a:defRPr b="1">
                <a:solidFill>
                  <a:schemeClr val="bg1"/>
                </a:solidFill>
                <a:effectLst>
                  <a:outerShdw blurRad="50800" dist="50800" dir="2700000" algn="ctr" rotWithShape="0">
                    <a:schemeClr val="tx1"/>
                  </a:outerShdw>
                </a:effectLst>
              </a:defRPr>
            </a:lvl2pPr>
            <a:lvl3pPr>
              <a:defRPr b="1">
                <a:solidFill>
                  <a:srgbClr val="FFD89F"/>
                </a:solidFill>
                <a:effectLst>
                  <a:outerShdw blurRad="50800" dist="50800" dir="2700000" algn="ctr" rotWithShape="0">
                    <a:schemeClr val="tx1"/>
                  </a:outerShdw>
                </a:effectLst>
              </a:defRPr>
            </a:lvl3pPr>
            <a:lvl4pPr>
              <a:defRPr b="1">
                <a:solidFill>
                  <a:schemeClr val="bg1"/>
                </a:solidFill>
                <a:effectLst>
                  <a:outerShdw blurRad="50800" dist="50800" dir="2700000" algn="ctr" rotWithShape="0">
                    <a:schemeClr val="tx1"/>
                  </a:outerShdw>
                </a:effectLst>
              </a:defRPr>
            </a:lvl4pPr>
            <a:lvl5pPr>
              <a:defRPr b="1">
                <a:solidFill>
                  <a:schemeClr val="bg1"/>
                </a:solidFill>
                <a:effectLst>
                  <a:outerShdw blurRad="50800" dist="50800" dir="2700000" algn="ctr" rotWithShape="0">
                    <a:schemeClr val="tx1"/>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anim calcmode="lin" valueType="num">
                                      <p:cBhvr>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anim calcmode="lin" valueType="num">
                                      <p:cBhvr>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42" presetClass="entr" presetSubtype="0"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anim calcmode="lin" valueType="num">
                                      <p:cBhvr>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42"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EFFA80-020E-4E07-B523-E16E3709413D}" type="datetimeFigureOut">
              <a:rPr lang="en-US" smtClean="0"/>
              <a:pPr/>
              <a:t>3/15/2015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EFFA80-020E-4E07-B523-E16E3709413D}" type="datetimeFigureOut">
              <a:rPr lang="en-US" smtClean="0"/>
              <a:pPr/>
              <a:t>3/15/2015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EFFA80-020E-4E07-B523-E16E3709413D}" type="datetimeFigureOut">
              <a:rPr lang="en-US" smtClean="0"/>
              <a:pPr/>
              <a:t>3/15/2015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EFFA80-020E-4E07-B523-E16E3709413D}" type="datetimeFigureOut">
              <a:rPr lang="en-US" smtClean="0"/>
              <a:pPr/>
              <a:t>3/15/2015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FFA80-020E-4E07-B523-E16E3709413D}" type="datetimeFigureOut">
              <a:rPr lang="en-US" smtClean="0"/>
              <a:pPr/>
              <a:t>3/15/2015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EFFA80-020E-4E07-B523-E16E3709413D}" type="datetimeFigureOut">
              <a:rPr lang="en-US" smtClean="0"/>
              <a:pPr/>
              <a:t>3/15/2015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EFFA80-020E-4E07-B523-E16E3709413D}" type="datetimeFigureOut">
              <a:rPr lang="en-US" smtClean="0"/>
              <a:pPr/>
              <a:t>3/15/2015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EFFA80-020E-4E07-B523-E16E3709413D}" type="datetimeFigureOut">
              <a:rPr lang="en-US" smtClean="0"/>
              <a:pPr/>
              <a:t>3/15/2015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F11701-AAA9-4082-A6D4-9B23A9DB436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991600" cy="5562600"/>
          </a:xfrm>
        </p:spPr>
        <p:txBody>
          <a:bodyPr>
            <a:normAutofit/>
          </a:bodyPr>
          <a:lstStyle/>
          <a:p>
            <a:r>
              <a:rPr lang="en-US" dirty="0" smtClean="0"/>
              <a:t>Incontrovertible Facts to Be Reckoned With</a:t>
            </a:r>
          </a:p>
          <a:p>
            <a:pPr lvl="1"/>
            <a:r>
              <a:rPr lang="en-US" dirty="0" smtClean="0"/>
              <a:t>Chief Priests Lied</a:t>
            </a:r>
            <a:endParaRPr lang="en-US" sz="4000" dirty="0" smtClean="0"/>
          </a:p>
          <a:p>
            <a:pPr lvl="2"/>
            <a:r>
              <a:rPr lang="en-US" dirty="0" smtClean="0"/>
              <a:t>The chief priests “assembled together with the elders and consulted together” (Matt. 28:11-12).</a:t>
            </a:r>
            <a:endParaRPr lang="en-US" sz="3600" dirty="0" smtClean="0"/>
          </a:p>
          <a:p>
            <a:pPr lvl="3"/>
            <a:r>
              <a:rPr lang="en-US" dirty="0" smtClean="0"/>
              <a:t>They devised a lie and told others to spread the lie (Matt. 28:13-15).</a:t>
            </a:r>
            <a:endParaRPr lang="en-US" sz="3200" dirty="0" smtClean="0"/>
          </a:p>
          <a:p>
            <a:pPr lvl="2"/>
            <a:r>
              <a:rPr lang="en-US" dirty="0" smtClean="0"/>
              <a:t>Notice that the Jewish Leaders </a:t>
            </a:r>
            <a:r>
              <a:rPr lang="en-US" u="sng" dirty="0" smtClean="0"/>
              <a:t>never</a:t>
            </a:r>
            <a:r>
              <a:rPr lang="en-US" dirty="0" smtClean="0"/>
              <a:t> refuted the claim that the body was gone. </a:t>
            </a:r>
            <a:endParaRPr lang="en-US" sz="3600" dirty="0" smtClean="0"/>
          </a:p>
          <a:p>
            <a:pPr lvl="3"/>
            <a:r>
              <a:rPr lang="en-US" dirty="0" smtClean="0"/>
              <a:t>Jesus’ enemies inadvertently admitted the tomb was empty.</a:t>
            </a:r>
            <a:endParaRPr lang="en-US" sz="3200" dirty="0" smtClean="0"/>
          </a:p>
          <a:p>
            <a:pPr lvl="3"/>
            <a:r>
              <a:rPr lang="en-US" dirty="0" smtClean="0"/>
              <a:t>Rather than pointing to an occupied tomb, early critics accused Jesus’ disciples of stealing the body (Matt. 28:12-13; Justin Martyr, </a:t>
            </a:r>
            <a:r>
              <a:rPr lang="en-US" i="1" dirty="0" err="1" smtClean="0"/>
              <a:t>Trypho</a:t>
            </a:r>
            <a:r>
              <a:rPr lang="en-US" dirty="0" smtClean="0"/>
              <a:t> 108; Tertullian, </a:t>
            </a:r>
            <a:r>
              <a:rPr lang="en-US" i="1" dirty="0" smtClean="0"/>
              <a:t>De </a:t>
            </a:r>
            <a:r>
              <a:rPr lang="en-US" i="1" dirty="0" err="1" smtClean="0"/>
              <a:t>Spectaculis</a:t>
            </a:r>
            <a:r>
              <a:rPr lang="en-US" dirty="0" smtClean="0"/>
              <a:t> 30).</a:t>
            </a:r>
            <a:endParaRPr lang="en-US" sz="3200"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991600" cy="5562600"/>
          </a:xfrm>
        </p:spPr>
        <p:txBody>
          <a:bodyPr>
            <a:normAutofit/>
          </a:bodyPr>
          <a:lstStyle/>
          <a:p>
            <a:r>
              <a:rPr lang="en-US" dirty="0" smtClean="0"/>
              <a:t>Incontrovertible Facts to Be Reckoned With</a:t>
            </a:r>
          </a:p>
          <a:p>
            <a:pPr lvl="1"/>
            <a:r>
              <a:rPr lang="en-US" dirty="0" smtClean="0"/>
              <a:t>Roman Guard Went AWOL</a:t>
            </a:r>
            <a:endParaRPr lang="en-US" sz="4000" dirty="0" smtClean="0"/>
          </a:p>
          <a:p>
            <a:pPr lvl="2"/>
            <a:r>
              <a:rPr lang="en-US" dirty="0" smtClean="0"/>
              <a:t>“Some of the guard came into the city” (Matt. 28:11).</a:t>
            </a:r>
            <a:endParaRPr lang="en-US" sz="3600" dirty="0" smtClean="0"/>
          </a:p>
          <a:p>
            <a:pPr lvl="3"/>
            <a:r>
              <a:rPr lang="en-US" dirty="0" smtClean="0"/>
              <a:t>They abandoned their post of responsibility. </a:t>
            </a:r>
          </a:p>
          <a:p>
            <a:pPr lvl="3"/>
            <a:r>
              <a:rPr lang="en-US" dirty="0" smtClean="0"/>
              <a:t>Dr. George Currie, expert in the military discipline of the Romans, wrote that fear of punishment “produced flawless attention to duty, especially in the night watches.”</a:t>
            </a:r>
            <a:endParaRPr lang="en-US" sz="3200" dirty="0" smtClean="0"/>
          </a:p>
          <a:p>
            <a:pPr lvl="2"/>
            <a:r>
              <a:rPr lang="en-US" dirty="0" smtClean="0"/>
              <a:t>History of Roman discipline/security shows that if the tomb was not empty the soldiers wouldn’t have left their position.</a:t>
            </a:r>
            <a:endParaRPr lang="en-US" sz="3600" dirty="0" smtClean="0"/>
          </a:p>
          <a:p>
            <a:pPr lvl="2"/>
            <a:r>
              <a:rPr lang="en-US" dirty="0" smtClean="0"/>
              <a:t>The chief priests bribed them with “a large sum of money” to lie that the body was stolen by the disciples (Mt. 28:14).</a:t>
            </a:r>
            <a:endParaRPr lang="en-US" sz="3600"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839200" cy="5562600"/>
          </a:xfrm>
        </p:spPr>
        <p:txBody>
          <a:bodyPr>
            <a:normAutofit/>
          </a:bodyPr>
          <a:lstStyle/>
          <a:p>
            <a:r>
              <a:rPr lang="en-US" dirty="0" smtClean="0"/>
              <a:t>Incontrovertible Facts to Be Reckoned With</a:t>
            </a:r>
          </a:p>
          <a:p>
            <a:pPr lvl="1"/>
            <a:r>
              <a:rPr lang="en-US" dirty="0" err="1" smtClean="0"/>
              <a:t>Graveclothes</a:t>
            </a:r>
            <a:r>
              <a:rPr lang="en-US" dirty="0" smtClean="0"/>
              <a:t> Tell a Tale</a:t>
            </a:r>
            <a:endParaRPr lang="en-US" sz="4000" dirty="0" smtClean="0"/>
          </a:p>
          <a:p>
            <a:pPr lvl="2"/>
            <a:r>
              <a:rPr lang="en-US" dirty="0" smtClean="0"/>
              <a:t>Peter ran to the tomb and “saw the linen cloths lying by themselves” (Luke 24:12).</a:t>
            </a:r>
            <a:endParaRPr lang="en-US" sz="3600" dirty="0" smtClean="0"/>
          </a:p>
          <a:p>
            <a:pPr lvl="2"/>
            <a:r>
              <a:rPr lang="en-US" dirty="0" smtClean="0"/>
              <a:t>He also saw “the handkerchief that had been around His head, not lying with the linen cloths, but folded together in a place by itself” (John 20:7).</a:t>
            </a:r>
            <a:endParaRPr lang="en-US" sz="3600"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839200" cy="5562600"/>
          </a:xfrm>
        </p:spPr>
        <p:txBody>
          <a:bodyPr>
            <a:normAutofit/>
          </a:bodyPr>
          <a:lstStyle/>
          <a:p>
            <a:r>
              <a:rPr lang="en-US" dirty="0" smtClean="0"/>
              <a:t>Incontrovertible Facts to Be Reckoned With</a:t>
            </a:r>
          </a:p>
          <a:p>
            <a:pPr lvl="1"/>
            <a:r>
              <a:rPr lang="en-US" dirty="0" smtClean="0"/>
              <a:t>His Many Post-Mortem Appearances Confirmed</a:t>
            </a:r>
            <a:endParaRPr lang="en-US" sz="4000" dirty="0" smtClean="0"/>
          </a:p>
          <a:p>
            <a:pPr lvl="2"/>
            <a:r>
              <a:rPr lang="en-US" dirty="0" smtClean="0"/>
              <a:t>Christ appeared on several occasions (not just a few)</a:t>
            </a:r>
            <a:endParaRPr lang="en-US" sz="3600" dirty="0" smtClean="0"/>
          </a:p>
          <a:p>
            <a:pPr lvl="2"/>
            <a:r>
              <a:rPr lang="en-US" dirty="0" smtClean="0"/>
              <a:t>Christ appeared to a variety of people (not just a few)</a:t>
            </a:r>
            <a:endParaRPr lang="en-US" sz="3600" dirty="0" smtClean="0"/>
          </a:p>
          <a:p>
            <a:pPr lvl="2"/>
            <a:r>
              <a:rPr lang="en-US" dirty="0" smtClean="0"/>
              <a:t>Christ appeared to hostile viewers (not just friends)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839200" cy="5562600"/>
          </a:xfrm>
        </p:spPr>
        <p:txBody>
          <a:bodyPr>
            <a:normAutofit/>
          </a:bodyPr>
          <a:lstStyle/>
          <a:p>
            <a:pPr lvl="0"/>
            <a:r>
              <a:rPr lang="en-US" dirty="0" smtClean="0"/>
              <a:t>The empty tomb is well evidenced historically!</a:t>
            </a:r>
            <a:endParaRPr lang="en-US" sz="4000" dirty="0" smtClean="0"/>
          </a:p>
          <a:p>
            <a:pPr lvl="1"/>
            <a:r>
              <a:rPr lang="en-US" dirty="0" smtClean="0"/>
              <a:t>William Wand, Oxford University church historian:</a:t>
            </a:r>
            <a:endParaRPr lang="en-US" sz="4000" dirty="0" smtClean="0"/>
          </a:p>
          <a:p>
            <a:pPr lvl="2"/>
            <a:r>
              <a:rPr lang="en-US" dirty="0" smtClean="0"/>
              <a:t>“All the strictly historical evidence we have is in favor of [the empty tomb], and those scholars who reject it ought to recognize that they do so on some other ground than that of scientific history” (</a:t>
            </a:r>
            <a:r>
              <a:rPr lang="en-US" i="1" dirty="0" smtClean="0"/>
              <a:t>Christianity: A Historical Religion?, </a:t>
            </a:r>
            <a:r>
              <a:rPr lang="en-US" dirty="0" smtClean="0"/>
              <a:t>1972, pp. 93-94).</a:t>
            </a:r>
          </a:p>
          <a:p>
            <a:pPr lvl="1"/>
            <a:r>
              <a:rPr lang="en-US" dirty="0" smtClean="0"/>
              <a:t>The Monumental Significance of Jesus’ Resurrection</a:t>
            </a:r>
            <a:endParaRPr lang="en-US" u="sng" dirty="0" smtClean="0"/>
          </a:p>
          <a:p>
            <a:pPr lvl="2"/>
            <a:r>
              <a:rPr lang="en-US" u="sng" dirty="0" smtClean="0"/>
              <a:t>Everything</a:t>
            </a:r>
            <a:r>
              <a:rPr lang="en-US" dirty="0" smtClean="0"/>
              <a:t> that Jesus taught, lived, and died for depended upon one thing—an empty tomb and His resurrection and His appearance to His followers.</a:t>
            </a:r>
          </a:p>
          <a:p>
            <a:pPr lvl="1"/>
            <a:endParaRPr lang="en-US"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anim calcmode="lin" valueType="num">
                                      <p:cBhvr>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anim calcmode="lin" valueType="num">
                                      <p:cBhvr>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anim calcmode="lin" valueType="num">
                                      <p:cBhvr>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anim calcmode="lin" valueType="num">
                                      <p:cBhvr>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295400"/>
            <a:ext cx="8991600" cy="5562600"/>
          </a:xfrm>
        </p:spPr>
        <p:txBody>
          <a:bodyPr/>
          <a:lstStyle/>
          <a:p>
            <a:pPr marL="0" indent="0">
              <a:buNone/>
            </a:pPr>
            <a:r>
              <a:rPr lang="en-US" sz="3600" dirty="0"/>
              <a:t>Ensure Your Own Resurrection Unto Life</a:t>
            </a:r>
          </a:p>
          <a:p>
            <a:pPr lvl="1"/>
            <a:r>
              <a:rPr lang="en-US" sz="2700" dirty="0"/>
              <a:t>Believe Jesus is God’s Son – Acts 16:31</a:t>
            </a:r>
          </a:p>
          <a:p>
            <a:pPr lvl="1"/>
            <a:r>
              <a:rPr lang="en-US" sz="2700" dirty="0"/>
              <a:t>Repent of your sins – Acts 2:38</a:t>
            </a:r>
          </a:p>
          <a:p>
            <a:pPr lvl="1"/>
            <a:r>
              <a:rPr lang="en-US" sz="2700" dirty="0"/>
              <a:t>Confess your faith in Jesus – Acts 8:36-38</a:t>
            </a:r>
          </a:p>
          <a:p>
            <a:pPr lvl="1"/>
            <a:r>
              <a:rPr lang="en-US" sz="2700" dirty="0"/>
              <a:t>Be immersed into Christ &amp; raised with Him – Rom. 6:3-4</a:t>
            </a:r>
          </a:p>
          <a:p>
            <a:pPr lvl="2"/>
            <a:r>
              <a:rPr lang="en-US" dirty="0"/>
              <a:t>God will wash away your sins – Acts 22:16</a:t>
            </a:r>
          </a:p>
          <a:p>
            <a:pPr lvl="2"/>
            <a:r>
              <a:rPr lang="en-US" dirty="0"/>
              <a:t>God will add you to His church – Acts 2:47</a:t>
            </a:r>
          </a:p>
          <a:p>
            <a:pPr lvl="2"/>
            <a:r>
              <a:rPr lang="en-US" dirty="0"/>
              <a:t>God will enroll you in Heaven – Hebrews 12:23</a:t>
            </a:r>
          </a:p>
          <a:p>
            <a:pPr lvl="1"/>
            <a:r>
              <a:rPr lang="en-US" sz="2600" dirty="0"/>
              <a:t>Live faithfully until death to be raised unto life – Rev. 2:10</a:t>
            </a:r>
          </a:p>
          <a:p>
            <a:pPr lvl="1"/>
            <a:endParaRPr lang="en-US" dirty="0"/>
          </a:p>
          <a:p>
            <a:pPr lvl="1"/>
            <a:endParaRPr lang="en-US" dirty="0"/>
          </a:p>
          <a:p>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anim calcmode="lin" valueType="num">
                                      <p:cBhvr>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500"/>
                                        <p:tgtEl>
                                          <p:spTgt spid="4">
                                            <p:txEl>
                                              <p:pRg st="2" end="2"/>
                                            </p:txEl>
                                          </p:spTgt>
                                        </p:tgtEl>
                                      </p:cBhvr>
                                    </p:animEffect>
                                    <p:anim calcmode="lin" valueType="num">
                                      <p:cBhvr>
                                        <p:cTn id="2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fade">
                                      <p:cBhvr>
                                        <p:cTn id="26" dur="500"/>
                                        <p:tgtEl>
                                          <p:spTgt spid="4">
                                            <p:txEl>
                                              <p:pRg st="3" end="3"/>
                                            </p:txEl>
                                          </p:spTgt>
                                        </p:tgtEl>
                                      </p:cBhvr>
                                    </p:animEffect>
                                    <p:anim calcmode="lin" valueType="num">
                                      <p:cBhvr>
                                        <p:cTn id="2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animEffect transition="in" filter="fade">
                                      <p:cBhvr>
                                        <p:cTn id="33" dur="500"/>
                                        <p:tgtEl>
                                          <p:spTgt spid="4">
                                            <p:txEl>
                                              <p:pRg st="4" end="4"/>
                                            </p:txEl>
                                          </p:spTgt>
                                        </p:tgtEl>
                                      </p:cBhvr>
                                    </p:animEffect>
                                    <p:anim calcmode="lin" valueType="num">
                                      <p:cBhvr>
                                        <p:cTn id="34"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5" dur="5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par>
                          <p:cTn id="36" fill="hold">
                            <p:stCondLst>
                              <p:cond delay="500"/>
                            </p:stCondLst>
                            <p:childTnLst>
                              <p:par>
                                <p:cTn id="37" presetID="42" presetClass="entr" presetSubtype="0" fill="hold" nodeType="afterEffect">
                                  <p:stCondLst>
                                    <p:cond delay="0"/>
                                  </p:stCondLst>
                                  <p:childTnLst>
                                    <p:set>
                                      <p:cBhvr>
                                        <p:cTn id="38" dur="1" fill="hold">
                                          <p:stCondLst>
                                            <p:cond delay="0"/>
                                          </p:stCondLst>
                                        </p:cTn>
                                        <p:tgtEl>
                                          <p:spTgt spid="4">
                                            <p:txEl>
                                              <p:pRg st="5" end="5"/>
                                            </p:txEl>
                                          </p:spTgt>
                                        </p:tgtEl>
                                        <p:attrNameLst>
                                          <p:attrName>style.visibility</p:attrName>
                                        </p:attrNameLst>
                                      </p:cBhvr>
                                      <p:to>
                                        <p:strVal val="visible"/>
                                      </p:to>
                                    </p:set>
                                    <p:animEffect transition="in" filter="fade">
                                      <p:cBhvr>
                                        <p:cTn id="39" dur="500"/>
                                        <p:tgtEl>
                                          <p:spTgt spid="4">
                                            <p:txEl>
                                              <p:pRg st="5" end="5"/>
                                            </p:txEl>
                                          </p:spTgt>
                                        </p:tgtEl>
                                      </p:cBhvr>
                                    </p:animEffect>
                                    <p:anim calcmode="lin" valueType="num">
                                      <p:cBhvr>
                                        <p:cTn id="40"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1" dur="5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par>
                          <p:cTn id="42" fill="hold">
                            <p:stCondLst>
                              <p:cond delay="1000"/>
                            </p:stCondLst>
                            <p:childTnLst>
                              <p:par>
                                <p:cTn id="43" presetID="42" presetClass="entr" presetSubtype="0" fill="hold" nodeType="afterEffect">
                                  <p:stCondLst>
                                    <p:cond delay="0"/>
                                  </p:stCondLst>
                                  <p:childTnLst>
                                    <p:set>
                                      <p:cBhvr>
                                        <p:cTn id="44" dur="1" fill="hold">
                                          <p:stCondLst>
                                            <p:cond delay="0"/>
                                          </p:stCondLst>
                                        </p:cTn>
                                        <p:tgtEl>
                                          <p:spTgt spid="4">
                                            <p:txEl>
                                              <p:pRg st="6" end="6"/>
                                            </p:txEl>
                                          </p:spTgt>
                                        </p:tgtEl>
                                        <p:attrNameLst>
                                          <p:attrName>style.visibility</p:attrName>
                                        </p:attrNameLst>
                                      </p:cBhvr>
                                      <p:to>
                                        <p:strVal val="visible"/>
                                      </p:to>
                                    </p:set>
                                    <p:animEffect transition="in" filter="fade">
                                      <p:cBhvr>
                                        <p:cTn id="45" dur="500"/>
                                        <p:tgtEl>
                                          <p:spTgt spid="4">
                                            <p:txEl>
                                              <p:pRg st="6" end="6"/>
                                            </p:txEl>
                                          </p:spTgt>
                                        </p:tgtEl>
                                      </p:cBhvr>
                                    </p:animEffect>
                                    <p:anim calcmode="lin" valueType="num">
                                      <p:cBhvr>
                                        <p:cTn id="46"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7" dur="5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par>
                          <p:cTn id="48" fill="hold">
                            <p:stCondLst>
                              <p:cond delay="1500"/>
                            </p:stCondLst>
                            <p:childTnLst>
                              <p:par>
                                <p:cTn id="49" presetID="42" presetClass="entr" presetSubtype="0" fill="hold" nodeType="afterEffect">
                                  <p:stCondLst>
                                    <p:cond delay="0"/>
                                  </p:stCondLst>
                                  <p:childTnLst>
                                    <p:set>
                                      <p:cBhvr>
                                        <p:cTn id="50" dur="1" fill="hold">
                                          <p:stCondLst>
                                            <p:cond delay="0"/>
                                          </p:stCondLst>
                                        </p:cTn>
                                        <p:tgtEl>
                                          <p:spTgt spid="4">
                                            <p:txEl>
                                              <p:pRg st="7" end="7"/>
                                            </p:txEl>
                                          </p:spTgt>
                                        </p:tgtEl>
                                        <p:attrNameLst>
                                          <p:attrName>style.visibility</p:attrName>
                                        </p:attrNameLst>
                                      </p:cBhvr>
                                      <p:to>
                                        <p:strVal val="visible"/>
                                      </p:to>
                                    </p:set>
                                    <p:animEffect transition="in" filter="fade">
                                      <p:cBhvr>
                                        <p:cTn id="51" dur="500"/>
                                        <p:tgtEl>
                                          <p:spTgt spid="4">
                                            <p:txEl>
                                              <p:pRg st="7" end="7"/>
                                            </p:txEl>
                                          </p:spTgt>
                                        </p:tgtEl>
                                      </p:cBhvr>
                                    </p:animEffect>
                                    <p:anim calcmode="lin" valueType="num">
                                      <p:cBhvr>
                                        <p:cTn id="52"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3" dur="5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4">
                                            <p:txEl>
                                              <p:pRg st="8" end="8"/>
                                            </p:txEl>
                                          </p:spTgt>
                                        </p:tgtEl>
                                        <p:attrNameLst>
                                          <p:attrName>style.visibility</p:attrName>
                                        </p:attrNameLst>
                                      </p:cBhvr>
                                      <p:to>
                                        <p:strVal val="visible"/>
                                      </p:to>
                                    </p:set>
                                    <p:animEffect transition="in" filter="fade">
                                      <p:cBhvr>
                                        <p:cTn id="58" dur="500"/>
                                        <p:tgtEl>
                                          <p:spTgt spid="4">
                                            <p:txEl>
                                              <p:pRg st="8" end="8"/>
                                            </p:txEl>
                                          </p:spTgt>
                                        </p:tgtEl>
                                      </p:cBhvr>
                                    </p:animEffect>
                                    <p:anim calcmode="lin" valueType="num">
                                      <p:cBhvr>
                                        <p:cTn id="5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60" dur="5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The Monumental Significance of Jesus’ </a:t>
            </a:r>
            <a:r>
              <a:rPr lang="en-US" dirty="0" smtClean="0"/>
              <a:t>Resurrection</a:t>
            </a:r>
          </a:p>
          <a:p>
            <a:pPr lvl="1"/>
            <a:r>
              <a:rPr lang="en-US" u="sng" dirty="0" smtClean="0"/>
              <a:t>Everything</a:t>
            </a:r>
            <a:r>
              <a:rPr lang="en-US" dirty="0" smtClean="0"/>
              <a:t> that Jesus taught, lived, and died for depended upon one thing—an empty tomb and His resurrection and His appearance to His followers.</a:t>
            </a:r>
          </a:p>
          <a:p>
            <a:pPr lvl="1"/>
            <a:r>
              <a:rPr lang="en-US" dirty="0" smtClean="0"/>
              <a:t>Dr. Paul Maier, professor of ancient history at Western Michigan University, made this observation: </a:t>
            </a:r>
            <a:r>
              <a:rPr lang="en-US" i="1" dirty="0" smtClean="0"/>
              <a:t>“If all the evidence is weighed carefully and fairly, it is indeed justifiable according to the canons of historical research to conclude that the tomb in which Jesus was buried was actually empty on the morning of the third day.  And no thread of evidence has yet been discovered in literary sources, epigraphy or archaeology that would disprove this statement.”</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anim calcmode="lin" valueType="num">
                                      <p:cBhvr>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anim calcmode="lin" valueType="num">
                                      <p:cBhvr>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“Security Precautions” to Keep the Body in the Tomb</a:t>
            </a:r>
          </a:p>
          <a:p>
            <a:pPr lvl="1"/>
            <a:r>
              <a:rPr lang="en-US" dirty="0" smtClean="0"/>
              <a:t>Solid Rock Tomb</a:t>
            </a:r>
            <a:endParaRPr lang="en-US" sz="4000" dirty="0" smtClean="0"/>
          </a:p>
          <a:p>
            <a:pPr lvl="2"/>
            <a:r>
              <a:rPr lang="en-US" dirty="0" smtClean="0"/>
              <a:t>The body of Jesus was placed in a new tomb, hewn out of a solid rock, in a private burial area, that had only one entrance (Matt. 27:60; Mk. 15:46; </a:t>
            </a:r>
            <a:r>
              <a:rPr lang="en-US" dirty="0" err="1" smtClean="0"/>
              <a:t>Lk</a:t>
            </a:r>
            <a:r>
              <a:rPr lang="en-US" dirty="0" smtClean="0"/>
              <a:t>. 23:53; Jn. 19:41).</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anim calcmode="lin" valueType="num">
                                      <p:cBhvr>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5" fill="hold">
                            <p:stCondLst>
                              <p:cond delay="500"/>
                            </p:stCondLst>
                            <p:childTnLst>
                              <p:par>
                                <p:cTn id="16" presetID="42"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anim calcmode="lin" valueType="num">
                                      <p:cBhvr>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“Security Precautions” to Keep the Body in the Tomb</a:t>
            </a:r>
          </a:p>
          <a:p>
            <a:pPr lvl="1"/>
            <a:r>
              <a:rPr lang="en-US" dirty="0" smtClean="0"/>
              <a:t>Very Large Stone</a:t>
            </a:r>
            <a:endParaRPr lang="en-US" sz="4000" dirty="0" smtClean="0"/>
          </a:p>
          <a:p>
            <a:pPr lvl="2"/>
            <a:r>
              <a:rPr lang="en-US" dirty="0" smtClean="0"/>
              <a:t>A “large stone” (Matt. 27:60); “very large” (Mark 16:4)</a:t>
            </a:r>
          </a:p>
          <a:p>
            <a:pPr lvl="2"/>
            <a:r>
              <a:rPr lang="en-US" dirty="0" smtClean="0"/>
              <a:t>Estimated to be about 5 feet tall and 2 feet thick</a:t>
            </a:r>
            <a:endParaRPr lang="en-US" sz="3600" dirty="0" smtClean="0"/>
          </a:p>
          <a:p>
            <a:pPr lvl="2"/>
            <a:r>
              <a:rPr lang="en-US" dirty="0" smtClean="0"/>
              <a:t>Estimated minimum weight of 1 ½ - 2 tons</a:t>
            </a:r>
            <a:endParaRPr lang="en-US" sz="3600" dirty="0" smtClean="0"/>
          </a:p>
          <a:p>
            <a:pPr lvl="2"/>
            <a:r>
              <a:rPr lang="en-US" dirty="0" smtClean="0"/>
              <a:t>With a sloped groove/trough in front of the tomb, the heavy circular stone would roll into position and seal itself shut (Matt. 27:60.)</a:t>
            </a:r>
            <a:endParaRPr lang="en-US" sz="36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“Security Precautions” to Keep the Body in the Tomb</a:t>
            </a:r>
          </a:p>
          <a:p>
            <a:pPr lvl="1"/>
            <a:r>
              <a:rPr lang="en-US" dirty="0" smtClean="0"/>
              <a:t>Roman Security Guard</a:t>
            </a:r>
            <a:endParaRPr lang="en-US" sz="4000" dirty="0" smtClean="0"/>
          </a:p>
          <a:p>
            <a:pPr lvl="2"/>
            <a:r>
              <a:rPr lang="en-US" dirty="0" smtClean="0"/>
              <a:t>Advantageous to both Romans and Jews to make sure that Jesus’ body was put away for good.  </a:t>
            </a:r>
          </a:p>
          <a:p>
            <a:pPr lvl="2"/>
            <a:r>
              <a:rPr lang="en-US" dirty="0" smtClean="0"/>
              <a:t>A dispatch of Roman Guards was placed at the tomb.</a:t>
            </a:r>
            <a:endParaRPr lang="en-US" sz="3600" dirty="0" smtClean="0"/>
          </a:p>
          <a:p>
            <a:pPr lvl="3"/>
            <a:r>
              <a:rPr lang="en-US" dirty="0" smtClean="0"/>
              <a:t>“…command that the tomb be made secure…”</a:t>
            </a:r>
          </a:p>
          <a:p>
            <a:pPr lvl="3"/>
            <a:r>
              <a:rPr lang="en-US" dirty="0" smtClean="0"/>
              <a:t>Pilate: “You have a guard…make it as secure as you know how.”  </a:t>
            </a:r>
          </a:p>
          <a:p>
            <a:pPr lvl="3"/>
            <a:r>
              <a:rPr lang="en-US" dirty="0" smtClean="0"/>
              <a:t>“They…made the tomb secure…setting the guard” (Mt. 27:62-66).</a:t>
            </a:r>
            <a:endParaRPr lang="en-US" sz="3200" dirty="0" smtClean="0"/>
          </a:p>
          <a:p>
            <a:pPr lvl="2"/>
            <a:r>
              <a:rPr lang="en-US" dirty="0" smtClean="0"/>
              <a:t>Flavius </a:t>
            </a:r>
            <a:r>
              <a:rPr lang="en-US" dirty="0" err="1" smtClean="0"/>
              <a:t>Vegitius</a:t>
            </a:r>
            <a:r>
              <a:rPr lang="en-US" dirty="0" smtClean="0"/>
              <a:t> </a:t>
            </a:r>
            <a:r>
              <a:rPr lang="en-US" dirty="0" err="1" smtClean="0"/>
              <a:t>Renatus</a:t>
            </a:r>
            <a:r>
              <a:rPr lang="en-US" dirty="0" smtClean="0"/>
              <a:t>, a military historian of the Roman empire, wrote a military manual</a:t>
            </a:r>
          </a:p>
          <a:p>
            <a:pPr lvl="3"/>
            <a:r>
              <a:rPr lang="en-US" dirty="0" smtClean="0"/>
              <a:t>Roman guard unit was a 4-to-16-man security force</a:t>
            </a:r>
          </a:p>
          <a:p>
            <a:pPr lvl="3"/>
            <a:r>
              <a:rPr lang="en-US" dirty="0" smtClean="0"/>
              <a:t>Customary for 4 to guard while 12 slept &amp; rotate every 4 hours</a:t>
            </a:r>
          </a:p>
          <a:p>
            <a:pPr lvl="3"/>
            <a:r>
              <a:rPr lang="en-US" dirty="0" smtClean="0"/>
              <a:t>Guards knew the severe penalty for failure</a:t>
            </a:r>
            <a:endParaRPr lang="en-US" sz="32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500"/>
                                        <p:tgtEl>
                                          <p:spTgt spid="3">
                                            <p:txEl>
                                              <p:pRg st="7" end="7"/>
                                            </p:txEl>
                                          </p:spTgt>
                                        </p:tgtEl>
                                      </p:cBhvr>
                                    </p:animEffect>
                                    <p:anim calcmode="lin" valueType="num">
                                      <p:cBhvr>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
                            </p:stCondLst>
                            <p:childTnLst>
                              <p:par>
                                <p:cTn id="48" presetID="42" presetClass="entr" presetSubtype="0" fill="hold" grpId="0" nodeType="after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500"/>
                                        <p:tgtEl>
                                          <p:spTgt spid="3">
                                            <p:txEl>
                                              <p:pRg st="8" end="8"/>
                                            </p:txEl>
                                          </p:spTgt>
                                        </p:tgtEl>
                                      </p:cBhvr>
                                    </p:animEffect>
                                    <p:anim calcmode="lin" valueType="num">
                                      <p:cBhvr>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2"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3" fill="hold">
                            <p:stCondLst>
                              <p:cond delay="1000"/>
                            </p:stCondLst>
                            <p:childTnLst>
                              <p:par>
                                <p:cTn id="54" presetID="42" presetClass="entr" presetSubtype="0" fill="hold" grpId="0" nodeType="after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500"/>
                                        <p:tgtEl>
                                          <p:spTgt spid="3">
                                            <p:txEl>
                                              <p:pRg st="9" end="9"/>
                                            </p:txEl>
                                          </p:spTgt>
                                        </p:tgtEl>
                                      </p:cBhvr>
                                    </p:animEffect>
                                    <p:anim calcmode="lin" valueType="num">
                                      <p:cBhvr>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59" fill="hold">
                            <p:stCondLst>
                              <p:cond delay="1500"/>
                            </p:stCondLst>
                            <p:childTnLst>
                              <p:par>
                                <p:cTn id="60" presetID="42" presetClass="entr" presetSubtype="0" fill="hold" grpId="0" nodeType="after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500"/>
                                        <p:tgtEl>
                                          <p:spTgt spid="3">
                                            <p:txEl>
                                              <p:pRg st="10" end="10"/>
                                            </p:txEl>
                                          </p:spTgt>
                                        </p:tgtEl>
                                      </p:cBhvr>
                                    </p:animEffect>
                                    <p:anim calcmode="lin" valueType="num">
                                      <p:cBhvr>
                                        <p:cTn id="6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4" dur="5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“Security Precautions” to Keep the Body in the Tomb</a:t>
            </a:r>
          </a:p>
          <a:p>
            <a:pPr lvl="1"/>
            <a:r>
              <a:rPr lang="en-US" dirty="0" smtClean="0"/>
              <a:t>Roman Seal</a:t>
            </a:r>
            <a:endParaRPr lang="en-US" sz="4000" dirty="0" smtClean="0"/>
          </a:p>
          <a:p>
            <a:pPr lvl="2"/>
            <a:r>
              <a:rPr lang="en-US" dirty="0" smtClean="0"/>
              <a:t>“They set a seal on the stone” (Mt. 27:66).</a:t>
            </a:r>
            <a:endParaRPr lang="en-US" sz="3600" dirty="0" smtClean="0"/>
          </a:p>
          <a:p>
            <a:pPr lvl="2"/>
            <a:r>
              <a:rPr lang="en-US" dirty="0" smtClean="0"/>
              <a:t>The seal was made up of two parts:</a:t>
            </a:r>
            <a:endParaRPr lang="en-US" sz="3600" dirty="0" smtClean="0"/>
          </a:p>
          <a:p>
            <a:pPr lvl="3"/>
            <a:r>
              <a:rPr lang="en-US" dirty="0" smtClean="0"/>
              <a:t>A rawhide cord/strap stretched across the stone</a:t>
            </a:r>
            <a:endParaRPr lang="en-US" sz="3200" dirty="0" smtClean="0"/>
          </a:p>
          <a:p>
            <a:pPr lvl="3"/>
            <a:r>
              <a:rPr lang="en-US" dirty="0" smtClean="0"/>
              <a:t>Sealing clay to fasten each end of the cord to the rock wall</a:t>
            </a:r>
            <a:endParaRPr lang="en-US" sz="3200" dirty="0" smtClean="0"/>
          </a:p>
          <a:p>
            <a:pPr lvl="2"/>
            <a:r>
              <a:rPr lang="en-US" dirty="0" smtClean="0"/>
              <a:t>A large pack of clay was placed at the center of the stone.  </a:t>
            </a:r>
          </a:p>
          <a:p>
            <a:pPr lvl="2"/>
            <a:r>
              <a:rPr lang="en-US" dirty="0" smtClean="0"/>
              <a:t>Each pack of clay was stamped with the Roman insignia.</a:t>
            </a:r>
            <a:endParaRPr lang="en-US" sz="3600" dirty="0" smtClean="0"/>
          </a:p>
          <a:p>
            <a:pPr lvl="2"/>
            <a:r>
              <a:rPr lang="en-US" dirty="0" smtClean="0"/>
              <a:t>The seal had two purposes:</a:t>
            </a:r>
            <a:endParaRPr lang="en-US" sz="3600" dirty="0" smtClean="0"/>
          </a:p>
          <a:p>
            <a:pPr lvl="3"/>
            <a:r>
              <a:rPr lang="en-US" dirty="0" smtClean="0"/>
              <a:t>It was an authenticating device</a:t>
            </a:r>
            <a:endParaRPr lang="en-US" sz="3200" dirty="0" smtClean="0"/>
          </a:p>
          <a:p>
            <a:pPr lvl="4"/>
            <a:r>
              <a:rPr lang="en-US" dirty="0" smtClean="0"/>
              <a:t>Authenticating the contents of the tomb</a:t>
            </a:r>
            <a:endParaRPr lang="en-US" sz="3200" dirty="0" smtClean="0"/>
          </a:p>
          <a:p>
            <a:pPr lvl="3"/>
            <a:r>
              <a:rPr lang="en-US" dirty="0" smtClean="0"/>
              <a:t>The seal was a security symbol</a:t>
            </a:r>
            <a:endParaRPr lang="en-US" sz="3200" dirty="0" smtClean="0"/>
          </a:p>
          <a:p>
            <a:pPr lvl="4"/>
            <a:r>
              <a:rPr lang="en-US" dirty="0" smtClean="0"/>
              <a:t>Represented the power and might of the Roman Empire</a:t>
            </a:r>
            <a:endParaRPr lang="en-US" sz="32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500"/>
                                        <p:tgtEl>
                                          <p:spTgt spid="3">
                                            <p:txEl>
                                              <p:pRg st="7" end="7"/>
                                            </p:txEl>
                                          </p:spTgt>
                                        </p:tgtEl>
                                      </p:cBhvr>
                                    </p:animEffect>
                                    <p:anim calcmode="lin" valueType="num">
                                      <p:cBhvr>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500"/>
                                        <p:tgtEl>
                                          <p:spTgt spid="3">
                                            <p:txEl>
                                              <p:pRg st="8" end="8"/>
                                            </p:txEl>
                                          </p:spTgt>
                                        </p:tgtEl>
                                      </p:cBhvr>
                                    </p:animEffect>
                                    <p:anim calcmode="lin" valueType="num">
                                      <p:cBhvr>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2"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3" fill="hold">
                            <p:stCondLst>
                              <p:cond delay="500"/>
                            </p:stCondLst>
                            <p:childTnLst>
                              <p:par>
                                <p:cTn id="54" presetID="42" presetClass="entr" presetSubtype="0" fill="hold" grpId="0" nodeType="after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500"/>
                                        <p:tgtEl>
                                          <p:spTgt spid="3">
                                            <p:txEl>
                                              <p:pRg st="9" end="9"/>
                                            </p:txEl>
                                          </p:spTgt>
                                        </p:tgtEl>
                                      </p:cBhvr>
                                    </p:animEffect>
                                    <p:anim calcmode="lin" valueType="num">
                                      <p:cBhvr>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59" fill="hold">
                            <p:stCondLst>
                              <p:cond delay="1000"/>
                            </p:stCondLst>
                            <p:childTnLst>
                              <p:par>
                                <p:cTn id="60" presetID="42" presetClass="entr" presetSubtype="0" fill="hold" grpId="0" nodeType="after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500"/>
                                        <p:tgtEl>
                                          <p:spTgt spid="3">
                                            <p:txEl>
                                              <p:pRg st="10" end="10"/>
                                            </p:txEl>
                                          </p:spTgt>
                                        </p:tgtEl>
                                      </p:cBhvr>
                                    </p:animEffect>
                                    <p:anim calcmode="lin" valueType="num">
                                      <p:cBhvr>
                                        <p:cTn id="6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4" dur="5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65" fill="hold">
                            <p:stCondLst>
                              <p:cond delay="1500"/>
                            </p:stCondLst>
                            <p:childTnLst>
                              <p:par>
                                <p:cTn id="66" presetID="42" presetClass="entr" presetSubtype="0" fill="hold" grpId="0" nodeType="after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500"/>
                                        <p:tgtEl>
                                          <p:spTgt spid="3">
                                            <p:txEl>
                                              <p:pRg st="11" end="11"/>
                                            </p:txEl>
                                          </p:spTgt>
                                        </p:tgtEl>
                                      </p:cBhvr>
                                    </p:animEffect>
                                    <p:anim calcmode="lin" valueType="num">
                                      <p:cBhvr>
                                        <p:cTn id="6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5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par>
                          <p:cTn id="71" fill="hold">
                            <p:stCondLst>
                              <p:cond delay="2000"/>
                            </p:stCondLst>
                            <p:childTnLst>
                              <p:par>
                                <p:cTn id="72" presetID="42" presetClass="entr" presetSubtype="0" fill="hold" grpId="0" nodeType="afterEffect">
                                  <p:stCondLst>
                                    <p:cond delay="0"/>
                                  </p:stCondLst>
                                  <p:childTnLst>
                                    <p:set>
                                      <p:cBhvr>
                                        <p:cTn id="73" dur="1" fill="hold">
                                          <p:stCondLst>
                                            <p:cond delay="0"/>
                                          </p:stCondLst>
                                        </p:cTn>
                                        <p:tgtEl>
                                          <p:spTgt spid="3">
                                            <p:txEl>
                                              <p:pRg st="12" end="12"/>
                                            </p:txEl>
                                          </p:spTgt>
                                        </p:tgtEl>
                                        <p:attrNameLst>
                                          <p:attrName>style.visibility</p:attrName>
                                        </p:attrNameLst>
                                      </p:cBhvr>
                                      <p:to>
                                        <p:strVal val="visible"/>
                                      </p:to>
                                    </p:set>
                                    <p:animEffect transition="in" filter="fade">
                                      <p:cBhvr>
                                        <p:cTn id="74" dur="500"/>
                                        <p:tgtEl>
                                          <p:spTgt spid="3">
                                            <p:txEl>
                                              <p:pRg st="12" end="12"/>
                                            </p:txEl>
                                          </p:spTgt>
                                        </p:tgtEl>
                                      </p:cBhvr>
                                    </p:animEffect>
                                    <p:anim calcmode="lin" valueType="num">
                                      <p:cBhvr>
                                        <p:cTn id="7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6" dur="5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“Security Precautions” to Keep the Body in the Tomb</a:t>
            </a:r>
          </a:p>
          <a:p>
            <a:pPr lvl="1"/>
            <a:r>
              <a:rPr lang="en-US" dirty="0" smtClean="0"/>
              <a:t>Man thought he had it covered</a:t>
            </a:r>
            <a:endParaRPr lang="en-US" sz="4000" dirty="0" smtClean="0"/>
          </a:p>
          <a:p>
            <a:pPr lvl="2"/>
            <a:r>
              <a:rPr lang="en-US" dirty="0" smtClean="0"/>
              <a:t>The Jews &amp; Romans took every precaution they could to prevent anything from happening to the tomb of Jesus and to His body.</a:t>
            </a:r>
            <a:endParaRPr lang="en-US" sz="3600" dirty="0" smtClean="0"/>
          </a:p>
          <a:p>
            <a:pPr lvl="2"/>
            <a:r>
              <a:rPr lang="en-US" dirty="0" smtClean="0"/>
              <a:t>All of the “security precautions” make it very difficult for critics to defend their position that Christ did not rise from the dead!</a:t>
            </a:r>
            <a:endParaRPr lang="en-US" sz="36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Incontrovertible Facts to Be Reckoned With</a:t>
            </a:r>
          </a:p>
          <a:p>
            <a:pPr lvl="1"/>
            <a:r>
              <a:rPr lang="en-US" dirty="0" smtClean="0"/>
              <a:t>Broken Roman Seal</a:t>
            </a:r>
            <a:endParaRPr lang="en-US" sz="4000" dirty="0" smtClean="0"/>
          </a:p>
          <a:p>
            <a:pPr lvl="2"/>
            <a:r>
              <a:rPr lang="en-US" dirty="0" smtClean="0"/>
              <a:t>The Roman seal, which symbolized the power and authority of the Roman empire, was broken.</a:t>
            </a:r>
            <a:endParaRPr lang="en-US" sz="3600" dirty="0" smtClean="0"/>
          </a:p>
          <a:p>
            <a:pPr lvl="2"/>
            <a:r>
              <a:rPr lang="en-US" dirty="0" smtClean="0"/>
              <a:t>The consequences of breaking that seal were severe and feared.</a:t>
            </a:r>
            <a:endParaRPr lang="en-US" sz="3600" dirty="0" smtClean="0"/>
          </a:p>
          <a:p>
            <a:pPr lvl="2"/>
            <a:r>
              <a:rPr lang="en-US" dirty="0" smtClean="0"/>
              <a:t>The disciples would never have had the courage to think about going up against the Roman guard and breaking the Roman seal.</a:t>
            </a:r>
            <a:endParaRPr lang="en-US" sz="3600"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anim calcmode="lin" valueType="num">
                                      <p:cBhvr>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5" fill="hold">
                            <p:stCondLst>
                              <p:cond delay="500"/>
                            </p:stCondLst>
                            <p:childTnLst>
                              <p:par>
                                <p:cTn id="16" presetID="42"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anim calcmode="lin" valueType="num">
                                      <p:cBhvr>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1" fill="hold">
                            <p:stCondLst>
                              <p:cond delay="1000"/>
                            </p:stCondLst>
                            <p:childTnLst>
                              <p:par>
                                <p:cTn id="22" presetID="42" presetClass="entr" presetSubtype="0"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anim calcmode="lin" valueType="num">
                                      <p:cBhvr>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7" fill="hold">
                            <p:stCondLst>
                              <p:cond delay="1500"/>
                            </p:stCondLst>
                            <p:childTnLst>
                              <p:par>
                                <p:cTn id="28" presetID="42" presetClass="entr" presetSubtype="0" fill="hold" grpId="0" nodeType="after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500"/>
                                        <p:tgtEl>
                                          <p:spTgt spid="3">
                                            <p:txEl>
                                              <p:pRg st="4" end="4"/>
                                            </p:txEl>
                                          </p:spTgt>
                                        </p:tgtEl>
                                      </p:cBhvr>
                                    </p:animEffect>
                                    <p:anim calcmode="lin" valueType="num">
                                      <p:cBhvr>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2"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Incontrovertible Facts to Be Reckoned With</a:t>
            </a:r>
          </a:p>
          <a:p>
            <a:pPr lvl="1"/>
            <a:r>
              <a:rPr lang="en-US" dirty="0" smtClean="0"/>
              <a:t>Large Stone Moved</a:t>
            </a:r>
          </a:p>
          <a:p>
            <a:pPr lvl="2"/>
            <a:r>
              <a:rPr lang="en-US" dirty="0" smtClean="0"/>
              <a:t>The stone had been moved “up an incline”</a:t>
            </a:r>
            <a:endParaRPr lang="en-US" sz="3600" dirty="0" smtClean="0"/>
          </a:p>
          <a:p>
            <a:pPr lvl="3"/>
            <a:r>
              <a:rPr lang="en-US" i="1" dirty="0" err="1" smtClean="0"/>
              <a:t>Kulio</a:t>
            </a:r>
            <a:r>
              <a:rPr lang="en-US" dirty="0" smtClean="0"/>
              <a:t> is Greek word for “roll.”  Mark added the preposition </a:t>
            </a:r>
            <a:r>
              <a:rPr lang="en-US" i="1" dirty="0" err="1" smtClean="0"/>
              <a:t>ana</a:t>
            </a:r>
            <a:r>
              <a:rPr lang="en-US" dirty="0" smtClean="0"/>
              <a:t>, “up or upward.”  </a:t>
            </a:r>
            <a:r>
              <a:rPr lang="en-US" i="1" dirty="0" err="1" smtClean="0"/>
              <a:t>Anakulio</a:t>
            </a:r>
            <a:r>
              <a:rPr lang="en-US" dirty="0" smtClean="0"/>
              <a:t> = “to roll up a slope or an incline.”  </a:t>
            </a:r>
            <a:endParaRPr lang="en-US" sz="3200" dirty="0" smtClean="0"/>
          </a:p>
          <a:p>
            <a:pPr lvl="2"/>
            <a:r>
              <a:rPr lang="en-US" dirty="0" smtClean="0"/>
              <a:t>The stone had been moved “away from”</a:t>
            </a:r>
            <a:endParaRPr lang="en-US" sz="3600" dirty="0" smtClean="0"/>
          </a:p>
          <a:p>
            <a:pPr lvl="3"/>
            <a:r>
              <a:rPr lang="en-US" dirty="0" smtClean="0"/>
              <a:t>Luke &amp; Mark add the preposition, </a:t>
            </a:r>
            <a:r>
              <a:rPr lang="en-US" i="1" dirty="0" err="1" smtClean="0"/>
              <a:t>apo</a:t>
            </a:r>
            <a:r>
              <a:rPr lang="en-US" i="1" dirty="0" smtClean="0"/>
              <a:t>, </a:t>
            </a:r>
            <a:r>
              <a:rPr lang="en-US" dirty="0" smtClean="0"/>
              <a:t>“separation from” or “a distance from.”  The women saw the stone “rolled away from,” in the sense of “distance from the entire massive sepulcher.”</a:t>
            </a:r>
          </a:p>
          <a:p>
            <a:pPr lvl="2"/>
            <a:r>
              <a:rPr lang="en-US" dirty="0" smtClean="0"/>
              <a:t>The stone had been “picked up and carried”</a:t>
            </a:r>
            <a:endParaRPr lang="en-US" sz="3600" dirty="0" smtClean="0"/>
          </a:p>
          <a:p>
            <a:pPr lvl="3"/>
            <a:r>
              <a:rPr lang="en-US" dirty="0" smtClean="0"/>
              <a:t>John used a different Greek verb to describe it—</a:t>
            </a:r>
            <a:r>
              <a:rPr lang="en-US" i="1" dirty="0" err="1" smtClean="0"/>
              <a:t>airo</a:t>
            </a:r>
            <a:r>
              <a:rPr lang="en-US" dirty="0" smtClean="0"/>
              <a:t>.  </a:t>
            </a:r>
            <a:r>
              <a:rPr lang="en-US" i="1" dirty="0" err="1" smtClean="0"/>
              <a:t>Airo</a:t>
            </a:r>
            <a:r>
              <a:rPr lang="en-US" dirty="0" smtClean="0"/>
              <a:t> means “to pick something up and carry it away.”  Used for the “stone” &amp; for Jesus’ body (John 20:1-2).</a:t>
            </a:r>
            <a:endParaRPr lang="en-US" sz="3200"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500"/>
                                        <p:tgtEl>
                                          <p:spTgt spid="3">
                                            <p:txEl>
                                              <p:pRg st="2" end="2"/>
                                            </p:txEl>
                                          </p:spTgt>
                                        </p:tgtEl>
                                      </p:cBhvr>
                                    </p:animEffect>
                                    <p:anim calcmode="lin" valueType="num">
                                      <p:cBhvr>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anim calcmode="lin" valueType="num">
                                      <p:cBhvr>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anim calcmode="lin" valueType="num">
                                      <p:cBhvr>
                                        <p:cTn id="2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0" fill="hold">
                            <p:stCondLst>
                              <p:cond delay="500"/>
                            </p:stCondLst>
                            <p:childTnLst>
                              <p:par>
                                <p:cTn id="31" presetID="42" presetClass="entr" presetSubtype="0" fill="hold" grpId="0" nodeType="after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500"/>
                                        <p:tgtEl>
                                          <p:spTgt spid="3">
                                            <p:txEl>
                                              <p:pRg st="5" end="5"/>
                                            </p:txEl>
                                          </p:spTgt>
                                        </p:tgtEl>
                                      </p:cBhvr>
                                    </p:animEffect>
                                    <p:anim calcmode="lin" valueType="num">
                                      <p:cBhvr>
                                        <p:cTn id="3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500"/>
                                        <p:tgtEl>
                                          <p:spTgt spid="3">
                                            <p:txEl>
                                              <p:pRg st="6" end="6"/>
                                            </p:txEl>
                                          </p:spTgt>
                                        </p:tgtEl>
                                      </p:cBhvr>
                                    </p:animEffect>
                                    <p:anim calcmode="lin" valueType="num">
                                      <p:cBhvr>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3" fill="hold">
                            <p:stCondLst>
                              <p:cond delay="500"/>
                            </p:stCondLst>
                            <p:childTnLst>
                              <p:par>
                                <p:cTn id="44" presetID="42" presetClass="entr" presetSubtype="0" fill="hold" grpId="0" nodeType="after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500"/>
                                        <p:tgtEl>
                                          <p:spTgt spid="3">
                                            <p:txEl>
                                              <p:pRg st="7" end="7"/>
                                            </p:txEl>
                                          </p:spTgt>
                                        </p:tgtEl>
                                      </p:cBhvr>
                                    </p:animEffect>
                                    <p:anim calcmode="lin" valueType="num">
                                      <p:cBhvr>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2479</TotalTime>
  <Words>1274</Words>
  <Application>Microsoft Office PowerPoint</Application>
  <PresentationFormat>On-screen Show (4:3)</PresentationFormat>
  <Paragraphs>91</Paragraphs>
  <Slides>15</Slides>
  <Notes>0</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David</cp:lastModifiedBy>
  <cp:revision>26</cp:revision>
  <dcterms:created xsi:type="dcterms:W3CDTF">2011-09-27T02:24:53Z</dcterms:created>
  <dcterms:modified xsi:type="dcterms:W3CDTF">2015-03-15T12:43:58Z</dcterms:modified>
</cp:coreProperties>
</file>