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1" r:id="rId23"/>
    <p:sldId id="283"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89F"/>
    <a:srgbClr val="FFDFAF"/>
    <a:srgbClr val="99FFCC"/>
    <a:srgbClr val="FFCC81"/>
    <a:srgbClr val="FFAE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26"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FFA80-020E-4E07-B523-E16E3709413D}" type="datetimeFigureOut">
              <a:rPr lang="en-US" smtClean="0"/>
              <a:pPr/>
              <a:t>3/8/2015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EFFA80-020E-4E07-B523-E16E3709413D}" type="datetimeFigureOut">
              <a:rPr lang="en-US" smtClean="0"/>
              <a:pPr/>
              <a:t>3/8/2015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152400" y="1295400"/>
            <a:ext cx="8839200" cy="5562600"/>
          </a:xfrm>
        </p:spPr>
        <p:txBody>
          <a:bodyPr/>
          <a:lstStyle>
            <a:lvl1pPr>
              <a:defRPr sz="2800" b="1">
                <a:solidFill>
                  <a:srgbClr val="FFFF00"/>
                </a:solidFill>
                <a:effectLst>
                  <a:outerShdw blurRad="50800" dist="50800" dir="2700000" algn="ctr" rotWithShape="0">
                    <a:schemeClr val="tx1"/>
                  </a:outerShdw>
                </a:effectLst>
              </a:defRPr>
            </a:lvl1pPr>
            <a:lvl2pPr>
              <a:defRPr b="1">
                <a:solidFill>
                  <a:schemeClr val="bg1"/>
                </a:solidFill>
                <a:effectLst>
                  <a:outerShdw blurRad="50800" dist="50800" dir="2700000" algn="ctr" rotWithShape="0">
                    <a:schemeClr val="tx1"/>
                  </a:outerShdw>
                </a:effectLst>
              </a:defRPr>
            </a:lvl2pPr>
            <a:lvl3pPr>
              <a:defRPr b="1">
                <a:solidFill>
                  <a:srgbClr val="FFD89F"/>
                </a:solidFill>
                <a:effectLst>
                  <a:outerShdw blurRad="50800" dist="50800" dir="2700000" algn="ctr" rotWithShape="0">
                    <a:schemeClr val="tx1"/>
                  </a:outerShdw>
                </a:effectLst>
              </a:defRPr>
            </a:lvl3pPr>
            <a:lvl4pPr>
              <a:defRPr b="1">
                <a:solidFill>
                  <a:schemeClr val="bg1"/>
                </a:solidFill>
                <a:effectLst>
                  <a:outerShdw blurRad="50800" dist="50800" dir="2700000" algn="ctr" rotWithShape="0">
                    <a:schemeClr val="tx1"/>
                  </a:outerShdw>
                </a:effectLst>
              </a:defRPr>
            </a:lvl4pPr>
            <a:lvl5pPr>
              <a:defRPr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anim calcmode="lin" valueType="num">
                                      <p:cBhvr>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anim calcmode="lin" valueType="num">
                                      <p:cBhvr>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anim calcmode="lin" valueType="num">
                                      <p:cBhvr>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EFFA80-020E-4E07-B523-E16E3709413D}" type="datetimeFigureOut">
              <a:rPr lang="en-US" smtClean="0"/>
              <a:pPr/>
              <a:t>3/8/2015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EFFA80-020E-4E07-B523-E16E3709413D}" type="datetimeFigureOut">
              <a:rPr lang="en-US" smtClean="0"/>
              <a:pPr/>
              <a:t>3/8/2015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EFFA80-020E-4E07-B523-E16E3709413D}" type="datetimeFigureOut">
              <a:rPr lang="en-US" smtClean="0"/>
              <a:pPr/>
              <a:t>3/8/2015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EFFA80-020E-4E07-B523-E16E3709413D}" type="datetimeFigureOut">
              <a:rPr lang="en-US" smtClean="0"/>
              <a:pPr/>
              <a:t>3/8/2015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FFA80-020E-4E07-B523-E16E3709413D}" type="datetimeFigureOut">
              <a:rPr lang="en-US" smtClean="0"/>
              <a:pPr/>
              <a:t>3/8/2015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FFA80-020E-4E07-B523-E16E3709413D}" type="datetimeFigureOut">
              <a:rPr lang="en-US" smtClean="0"/>
              <a:pPr/>
              <a:t>3/8/2015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FFA80-020E-4E07-B523-E16E3709413D}" type="datetimeFigureOut">
              <a:rPr lang="en-US" smtClean="0"/>
              <a:pPr/>
              <a:t>3/8/2015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11701-AAA9-4082-A6D4-9B23A9DB43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FFA80-020E-4E07-B523-E16E3709413D}" type="datetimeFigureOut">
              <a:rPr lang="en-US" smtClean="0"/>
              <a:pPr/>
              <a:t>3/8/2015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11701-AAA9-4082-A6D4-9B23A9DB43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4400" y="6248400"/>
            <a:ext cx="3886200" cy="461665"/>
          </a:xfrm>
          <a:prstGeom prst="rect">
            <a:avLst/>
          </a:prstGeom>
          <a:noFill/>
        </p:spPr>
        <p:txBody>
          <a:bodyPr wrap="square" rtlCol="0">
            <a:spAutoFit/>
          </a:bodyPr>
          <a:lstStyle/>
          <a:p>
            <a:pPr algn="r"/>
            <a:r>
              <a:rPr lang="en-US" sz="2400" b="1" dirty="0" smtClean="0">
                <a:ln>
                  <a:solidFill>
                    <a:schemeClr val="tx1"/>
                  </a:solidFill>
                </a:ln>
                <a:solidFill>
                  <a:schemeClr val="bg1"/>
                </a:solidFill>
                <a:effectLst>
                  <a:outerShdw blurRad="50800" dist="50800" dir="2700000" algn="ctr" rotWithShape="0">
                    <a:schemeClr val="tx1"/>
                  </a:outerShdw>
                </a:effectLst>
              </a:rPr>
              <a:t>1 Corinthians 15:12-19</a:t>
            </a:r>
            <a:endParaRPr lang="en-US" sz="2400" b="1" dirty="0">
              <a:ln>
                <a:solidFill>
                  <a:schemeClr val="tx1"/>
                </a:solidFill>
              </a:ln>
              <a:solidFill>
                <a:schemeClr val="bg1"/>
              </a:solidFill>
              <a:effectLst>
                <a:outerShdw blurRad="50800" dist="50800" dir="2700000" algn="ctr" rotWithShape="0">
                  <a:schemeClr val="tx1"/>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2: Disciples Believed Jesus Rose from the Dead</a:t>
            </a:r>
          </a:p>
          <a:p>
            <a:pPr lvl="1"/>
            <a:r>
              <a:rPr lang="en-US" dirty="0" smtClean="0"/>
              <a:t>They believed it.</a:t>
            </a:r>
          </a:p>
          <a:p>
            <a:pPr lvl="2"/>
            <a:r>
              <a:rPr lang="en-US" dirty="0" smtClean="0"/>
              <a:t>Almost unanimous consensus among scholars to this belief</a:t>
            </a:r>
          </a:p>
          <a:p>
            <a:pPr lvl="3"/>
            <a:r>
              <a:rPr lang="en-US" dirty="0" smtClean="0"/>
              <a:t>Ignatius (A.D. 110)</a:t>
            </a:r>
          </a:p>
          <a:p>
            <a:pPr lvl="4"/>
            <a:r>
              <a:rPr lang="en-US" dirty="0" smtClean="0"/>
              <a:t>“And when [Jesus] came to those with Peter, he said to them, ‘Take, handle me and see that I am not a bodiless demon’. And immediately they handled him and believed, having known his flesh and blood. Because of this they also despised death; but beyond death they were found.”</a:t>
            </a:r>
          </a:p>
          <a:p>
            <a:pPr lvl="3"/>
            <a:r>
              <a:rPr lang="en-US" dirty="0" smtClean="0"/>
              <a:t>Tertullian (prior to 200)</a:t>
            </a:r>
          </a:p>
          <a:p>
            <a:pPr lvl="4"/>
            <a:r>
              <a:rPr lang="en-US" dirty="0" smtClean="0"/>
              <a:t>“That Paul is beheaded has been written in their own blood. And if a heretic wishes his confidence to rest upon a public record, the archives of the empire will speak, as would the stones of Jerusalem…Then is Peter girt by another, when he is made fast to the cross.”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anim calcmode="lin" valueType="num">
                                      <p:cBhvr>
                                        <p:cTn id="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anim calcmode="lin" valueType="num">
                                      <p:cBhvr>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anim calcmode="lin" valueType="num">
                                      <p:cBhvr>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anim calcmode="lin" valueType="num">
                                      <p:cBhvr>
                                        <p:cTn id="2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2: Disciples Believed Jesus Rose from the Dead</a:t>
            </a:r>
          </a:p>
          <a:p>
            <a:pPr lvl="1"/>
            <a:r>
              <a:rPr lang="en-US" dirty="0" smtClean="0"/>
              <a:t>They believed it.</a:t>
            </a:r>
          </a:p>
          <a:p>
            <a:pPr lvl="2"/>
            <a:r>
              <a:rPr lang="en-US" dirty="0" smtClean="0"/>
              <a:t>Almost unanimous consensus among scholars to this belief</a:t>
            </a:r>
          </a:p>
          <a:p>
            <a:pPr lvl="3"/>
            <a:r>
              <a:rPr lang="en-US" dirty="0" smtClean="0"/>
              <a:t>Origen (185-254)</a:t>
            </a:r>
          </a:p>
          <a:p>
            <a:pPr lvl="4"/>
            <a:r>
              <a:rPr lang="en-US" dirty="0" smtClean="0"/>
              <a:t>The disciples’ devotion to the teachings of Jesus “was attended with danger to human life…[and that they] themselves were the first to manifest their disregard for its [i.e., death’s] terrors.”</a:t>
            </a:r>
          </a:p>
          <a:p>
            <a:pPr lvl="4"/>
            <a:r>
              <a:rPr lang="en-US" dirty="0" smtClean="0"/>
              <a:t>“Jesus, who has both once risen Himself, and led His disciples to believe in His resurrection, and so thoroughly persuaded them of its truth, that they show to all men by their sufferings how they are able to laugh at all the troubles of life, beholding the life eternal and the resurrection clearly demonstrated to them both in word and deed.”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anim calcmode="lin" valueType="num">
                                      <p:cBhvr>
                                        <p:cTn id="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anim calcmode="lin" valueType="num">
                                      <p:cBhvr>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anim calcmode="lin" valueType="num">
                                      <p:cBhvr>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2: Disciples Believed Jesus Rose from the Dead</a:t>
            </a:r>
          </a:p>
          <a:p>
            <a:pPr lvl="1"/>
            <a:r>
              <a:rPr lang="en-US" dirty="0" smtClean="0"/>
              <a:t>They believed it.</a:t>
            </a:r>
          </a:p>
          <a:p>
            <a:pPr lvl="2"/>
            <a:r>
              <a:rPr lang="en-US" dirty="0" smtClean="0"/>
              <a:t>Almost unanimous consensus among scholars to this belief</a:t>
            </a:r>
          </a:p>
          <a:p>
            <a:pPr lvl="3"/>
            <a:r>
              <a:rPr lang="en-US" dirty="0" smtClean="0"/>
              <a:t>Rudolf </a:t>
            </a:r>
            <a:r>
              <a:rPr lang="en-US" dirty="0" err="1" smtClean="0"/>
              <a:t>Bultmann</a:t>
            </a:r>
            <a:r>
              <a:rPr lang="en-US" dirty="0" smtClean="0"/>
              <a:t>, a highly critical NT scholar, agreed that historical criticism establishes “the fact that the first disciples came to believe in the resurrection” (that they had seen the risen Jesus).</a:t>
            </a:r>
          </a:p>
          <a:p>
            <a:pPr lvl="3"/>
            <a:r>
              <a:rPr lang="en-US" dirty="0" err="1" smtClean="0"/>
              <a:t>Gerd</a:t>
            </a:r>
            <a:r>
              <a:rPr lang="en-US" dirty="0" smtClean="0"/>
              <a:t> </a:t>
            </a:r>
            <a:r>
              <a:rPr lang="en-US" dirty="0" err="1" smtClean="0"/>
              <a:t>Ludemann</a:t>
            </a:r>
            <a:r>
              <a:rPr lang="en-US" dirty="0" smtClean="0"/>
              <a:t>, atheistic NT scholar, concluded: “It may be taken as historically certain that Peter and the disciples had experiences after Jesus’ death in which Jesus appeared to them as the risen Christ.”</a:t>
            </a:r>
          </a:p>
          <a:p>
            <a:pPr lvl="3"/>
            <a:r>
              <a:rPr lang="en-US" dirty="0" smtClean="0"/>
              <a:t>Paula </a:t>
            </a:r>
            <a:r>
              <a:rPr lang="en-US" dirty="0" err="1" smtClean="0"/>
              <a:t>Fredriksen</a:t>
            </a:r>
            <a:r>
              <a:rPr lang="en-US" dirty="0" smtClean="0"/>
              <a:t>, of Boston University, commented: “I know in their own terms what they saw was the raised Jesus. That’s what they say and then all the historic evidence we have afterwards attest to their conviction that that’s what they saw…I do know that as a historian that they must have seen something.”</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anim calcmode="lin" valueType="num">
                                      <p:cBhvr>
                                        <p:cTn id="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anim calcmode="lin" valueType="num">
                                      <p:cBhvr>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anim calcmode="lin" valueType="num">
                                      <p:cBhvr>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smtClean="0"/>
              <a:t>Fact 2: Disciples Believed Jesus Rose from the Dead</a:t>
            </a:r>
          </a:p>
          <a:p>
            <a:pPr lvl="1"/>
            <a:r>
              <a:rPr lang="en-US" dirty="0" smtClean="0"/>
              <a:t>Criterion supported:</a:t>
            </a:r>
          </a:p>
          <a:p>
            <a:pPr lvl="2"/>
            <a:r>
              <a:rPr lang="en-US" dirty="0" smtClean="0"/>
              <a:t>Extensive independent sources</a:t>
            </a:r>
            <a:endParaRPr lang="en-US" sz="3600" dirty="0" smtClean="0"/>
          </a:p>
          <a:p>
            <a:pPr lvl="2"/>
            <a:r>
              <a:rPr lang="en-US" dirty="0" smtClean="0"/>
              <a:t>Enemy attestation (even skeptics concede)</a:t>
            </a:r>
            <a:endParaRPr lang="en-US" sz="3600" dirty="0" smtClean="0"/>
          </a:p>
          <a:p>
            <a:pPr lvl="2"/>
            <a:r>
              <a:rPr lang="en-US" dirty="0" smtClean="0"/>
              <a:t>Embarrassing admissions</a:t>
            </a:r>
            <a:endParaRPr lang="en-US" sz="3600" dirty="0" smtClean="0"/>
          </a:p>
          <a:p>
            <a:pPr lvl="2"/>
            <a:r>
              <a:rPr lang="en-US" dirty="0" smtClean="0"/>
              <a:t>Eyewitness testimony</a:t>
            </a:r>
            <a:endParaRPr lang="en-US" sz="3600" dirty="0" smtClean="0"/>
          </a:p>
          <a:p>
            <a:pPr lvl="2"/>
            <a:r>
              <a:rPr lang="en-US" dirty="0" smtClean="0"/>
              <a:t>Early testimony</a:t>
            </a:r>
          </a:p>
          <a:p>
            <a:pPr lvl="1"/>
            <a:r>
              <a:rPr lang="en-US" dirty="0" smtClean="0"/>
              <a:t>Conclusions &amp; Implications:</a:t>
            </a:r>
          </a:p>
          <a:p>
            <a:pPr lvl="2"/>
            <a:r>
              <a:rPr lang="en-US" dirty="0" smtClean="0"/>
              <a:t>Their willingness to suffer and die for their testimony is:</a:t>
            </a:r>
          </a:p>
          <a:p>
            <a:pPr lvl="3"/>
            <a:r>
              <a:rPr lang="en-US" dirty="0" smtClean="0"/>
              <a:t>Evidence of their sincerity, that they truly believed their message</a:t>
            </a:r>
          </a:p>
          <a:p>
            <a:pPr lvl="3"/>
            <a:r>
              <a:rPr lang="en-US" dirty="0" smtClean="0"/>
              <a:t>Evidence they were not deliberately lying (liars make poor martyrs)</a:t>
            </a:r>
          </a:p>
          <a:p>
            <a:pPr lvl="3"/>
            <a:r>
              <a:rPr lang="en-US" dirty="0" smtClean="0"/>
              <a:t>Evidence that not enough time passed for this to be legend or myth</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42" presetClass="entr" presetSubtype="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5" fill="hold">
                            <p:stCondLst>
                              <p:cond delay="2000"/>
                            </p:stCondLst>
                            <p:childTnLst>
                              <p:par>
                                <p:cTn id="66" presetID="42" presetClass="entr" presetSubtype="0" fill="hold" grpId="0" nodeType="after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500"/>
                                        <p:tgtEl>
                                          <p:spTgt spid="3">
                                            <p:txEl>
                                              <p:pRg st="11" end="11"/>
                                            </p:txEl>
                                          </p:spTgt>
                                        </p:tgtEl>
                                      </p:cBhvr>
                                    </p:animEffect>
                                    <p:anim calcmode="lin" valueType="num">
                                      <p:cBhvr>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3: The Church Persecutor Saul Was Converted</a:t>
            </a:r>
          </a:p>
          <a:p>
            <a:pPr lvl="1"/>
            <a:r>
              <a:rPr lang="en-US" dirty="0" smtClean="0"/>
              <a:t>From worst persecutor to most </a:t>
            </a:r>
            <a:r>
              <a:rPr lang="en-US" dirty="0"/>
              <a:t>influential </a:t>
            </a:r>
            <a:r>
              <a:rPr lang="en-US" dirty="0" smtClean="0"/>
              <a:t>promoter</a:t>
            </a:r>
          </a:p>
          <a:p>
            <a:pPr lvl="1"/>
            <a:r>
              <a:rPr lang="en-US" dirty="0" smtClean="0"/>
              <a:t>Paul’s conversion is attested to in abundance</a:t>
            </a:r>
          </a:p>
          <a:p>
            <a:pPr lvl="2"/>
            <a:r>
              <a:rPr lang="en-US" dirty="0" smtClean="0"/>
              <a:t>His own testimony (1 Cor. 15:9-10; Gal. 1:13-16; Phil. 3:6-7)</a:t>
            </a:r>
          </a:p>
          <a:p>
            <a:pPr lvl="2"/>
            <a:r>
              <a:rPr lang="en-US" dirty="0" smtClean="0"/>
              <a:t>Luke recorded in Acts (9; 22; 26)</a:t>
            </a:r>
          </a:p>
          <a:p>
            <a:pPr lvl="2"/>
            <a:r>
              <a:rPr lang="en-US" dirty="0" smtClean="0"/>
              <a:t>Early oral tradition circulating in Judea (Gal. 1:22-23)</a:t>
            </a:r>
          </a:p>
          <a:p>
            <a:pPr lvl="1"/>
            <a:r>
              <a:rPr lang="en-US" dirty="0" smtClean="0"/>
              <a:t>What caused this change? Why did he willingly go from persecutor to persecuted?  </a:t>
            </a:r>
          </a:p>
          <a:p>
            <a:pPr lvl="2"/>
            <a:r>
              <a:rPr lang="en-US" dirty="0" smtClean="0"/>
              <a:t>He firmly believed that he had experienced an encounter with the risen Lord (Acts 9, 22, 26; 1 Cor. 9:1; 15:8).</a:t>
            </a:r>
          </a:p>
          <a:p>
            <a:pPr lvl="2"/>
            <a:r>
              <a:rPr lang="en-US" dirty="0" smtClean="0"/>
              <a:t>At the time that Paul claimed he had seen the risen Jesus, he was an enemy of Christ and His church.</a:t>
            </a:r>
          </a:p>
          <a:p>
            <a:pPr lvl="1"/>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anim calcmode="lin" valueType="num">
                                      <p:cBhvr>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500"/>
                                        <p:tgtEl>
                                          <p:spTgt spid="3">
                                            <p:txEl>
                                              <p:pRg st="8" end="8"/>
                                            </p:txEl>
                                          </p:spTgt>
                                        </p:tgtEl>
                                      </p:cBhvr>
                                    </p:animEffect>
                                    <p:anim calcmode="lin" valueType="num">
                                      <p:cBhvr>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smtClean="0"/>
              <a:t>Fact 3: The Church Persecutor Saul Was Converted</a:t>
            </a:r>
          </a:p>
          <a:p>
            <a:pPr lvl="1"/>
            <a:r>
              <a:rPr lang="en-US" dirty="0" smtClean="0"/>
              <a:t>His belief that he had seen the risen Christ was so strong he was willing to suffer continuously for the sake of the gospel, even to the point of martyrdom.  </a:t>
            </a:r>
          </a:p>
          <a:p>
            <a:pPr lvl="1"/>
            <a:r>
              <a:rPr lang="en-US" dirty="0" smtClean="0"/>
              <a:t>This point is well documented by:</a:t>
            </a:r>
          </a:p>
          <a:p>
            <a:pPr lvl="2"/>
            <a:r>
              <a:rPr lang="en-US" dirty="0" smtClean="0"/>
              <a:t>Paul himself (2 Cor. 11:23-28; Phil. 1:21-23)</a:t>
            </a:r>
          </a:p>
          <a:p>
            <a:pPr lvl="2"/>
            <a:r>
              <a:rPr lang="en-US" dirty="0" smtClean="0"/>
              <a:t>Luke (Ac 14:19; 16:19-24; 17:5; 18:12-13; 21:27-36; 23:12-35)</a:t>
            </a:r>
          </a:p>
          <a:p>
            <a:pPr lvl="2"/>
            <a:r>
              <a:rPr lang="en-US" dirty="0" smtClean="0"/>
              <a:t>Clement of Rome (1 Clem 5:2-7)</a:t>
            </a:r>
          </a:p>
          <a:p>
            <a:pPr lvl="2"/>
            <a:r>
              <a:rPr lang="en-US" dirty="0" smtClean="0"/>
              <a:t>Polycarp (Pol. Phil 9:2)</a:t>
            </a:r>
          </a:p>
          <a:p>
            <a:pPr lvl="2"/>
            <a:r>
              <a:rPr lang="en-US" dirty="0" smtClean="0"/>
              <a:t>Tertullian (</a:t>
            </a:r>
            <a:r>
              <a:rPr lang="en-US" dirty="0" err="1" smtClean="0"/>
              <a:t>Scorpiace</a:t>
            </a:r>
            <a:r>
              <a:rPr lang="en-US" dirty="0" smtClean="0"/>
              <a:t> 15; also cited by Eusebius in EH 2:25:8)</a:t>
            </a:r>
          </a:p>
          <a:p>
            <a:pPr lvl="2"/>
            <a:r>
              <a:rPr lang="en-US" dirty="0" smtClean="0"/>
              <a:t>Dionysius of Corinth (cited by Eusebius in EH 2:25:8)</a:t>
            </a:r>
          </a:p>
          <a:p>
            <a:pPr lvl="2"/>
            <a:r>
              <a:rPr lang="en-US" dirty="0" smtClean="0"/>
              <a:t>Origen (Commentary on Genesis cited by Eusebius in EH 3:1)</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3: The Church Persecutor Saul Was Converted</a:t>
            </a:r>
          </a:p>
          <a:p>
            <a:pPr lvl="1"/>
            <a:r>
              <a:rPr lang="en-US" dirty="0" smtClean="0"/>
              <a:t>Criterion supported:</a:t>
            </a:r>
          </a:p>
          <a:p>
            <a:pPr lvl="2"/>
            <a:r>
              <a:rPr lang="en-US" dirty="0" smtClean="0"/>
              <a:t>Extensive independent sources</a:t>
            </a:r>
            <a:endParaRPr lang="en-US" sz="3600" dirty="0" smtClean="0"/>
          </a:p>
          <a:p>
            <a:pPr lvl="2"/>
            <a:r>
              <a:rPr lang="en-US" dirty="0" smtClean="0"/>
              <a:t>Enemy attestation</a:t>
            </a:r>
            <a:endParaRPr lang="en-US" sz="3600" dirty="0" smtClean="0"/>
          </a:p>
          <a:p>
            <a:pPr lvl="2"/>
            <a:r>
              <a:rPr lang="en-US" dirty="0" smtClean="0"/>
              <a:t>Embarrassing admissions</a:t>
            </a:r>
            <a:endParaRPr lang="en-US" sz="3600" dirty="0" smtClean="0"/>
          </a:p>
          <a:p>
            <a:pPr lvl="2"/>
            <a:r>
              <a:rPr lang="en-US" dirty="0" smtClean="0"/>
              <a:t>Eyewitness testimony</a:t>
            </a:r>
            <a:endParaRPr lang="en-US" sz="3600" dirty="0" smtClean="0"/>
          </a:p>
          <a:p>
            <a:pPr lvl="2"/>
            <a:r>
              <a:rPr lang="en-US" dirty="0" smtClean="0"/>
              <a:t>Early testimony</a:t>
            </a:r>
          </a:p>
          <a:p>
            <a:pPr lvl="1"/>
            <a:r>
              <a:rPr lang="en-US" dirty="0" smtClean="0"/>
              <a:t>Conclusions &amp; Implications:</a:t>
            </a:r>
          </a:p>
          <a:p>
            <a:pPr lvl="2"/>
            <a:r>
              <a:rPr lang="en-US" dirty="0" smtClean="0"/>
              <a:t>Paul’s conversion was based on what he perceived to be a personal appearance of the risen Jesus directly to him.  </a:t>
            </a:r>
          </a:p>
          <a:p>
            <a:pPr lvl="2"/>
            <a:r>
              <a:rPr lang="en-US" dirty="0" smtClean="0"/>
              <a:t>He did not merely believe based on the testimony of someone else.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4: The Skeptic James Was Converted</a:t>
            </a:r>
          </a:p>
          <a:p>
            <a:pPr lvl="1"/>
            <a:r>
              <a:rPr lang="en-US" dirty="0" smtClean="0"/>
              <a:t>The Gospels report that Jesus’ brothers (including James) were unbelievers during His ministry and prior to Resurrection (Mark 3:21, 31; 6:3-4; John 7:5)</a:t>
            </a:r>
          </a:p>
          <a:p>
            <a:pPr lvl="1"/>
            <a:r>
              <a:rPr lang="en-US" dirty="0" smtClean="0"/>
              <a:t>After the resurrection, Paul and Luke identify James as a leader in the church (Gal. 1:19; Acts 15:12-21).</a:t>
            </a:r>
          </a:p>
          <a:p>
            <a:pPr lvl="2"/>
            <a:r>
              <a:rPr lang="en-US" dirty="0" err="1"/>
              <a:t>Hegesippus</a:t>
            </a:r>
            <a:r>
              <a:rPr lang="en-US" dirty="0"/>
              <a:t> (quoted at length by Eusebius in </a:t>
            </a:r>
            <a:r>
              <a:rPr lang="en-US" i="1" dirty="0"/>
              <a:t>EH</a:t>
            </a:r>
            <a:r>
              <a:rPr lang="en-US" dirty="0"/>
              <a:t> 2:23</a:t>
            </a:r>
            <a:r>
              <a:rPr lang="en-US" dirty="0" smtClean="0"/>
              <a:t>)</a:t>
            </a:r>
          </a:p>
          <a:p>
            <a:pPr lvl="3"/>
            <a:r>
              <a:rPr lang="en-US" dirty="0" smtClean="0"/>
              <a:t>“</a:t>
            </a:r>
            <a:r>
              <a:rPr lang="en-US" dirty="0"/>
              <a:t>James, the brother of the Lord, succeeded to the government of the Church in conjunction with the apostles. He has been called the Just by all from the time of our </a:t>
            </a:r>
            <a:r>
              <a:rPr lang="en-US" dirty="0" err="1"/>
              <a:t>Saviour</a:t>
            </a:r>
            <a:r>
              <a:rPr lang="en-US" dirty="0"/>
              <a:t> to the present </a:t>
            </a:r>
            <a:r>
              <a:rPr lang="en-US" dirty="0" smtClean="0"/>
              <a:t>day…”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42"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anim calcmode="lin" valueType="num">
                                      <p:cBhvr>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7" fill="hold">
                            <p:stCondLst>
                              <p:cond delay="1000"/>
                            </p:stCondLst>
                            <p:childTnLst>
                              <p:par>
                                <p:cTn id="28" presetID="42" presetClass="entr" presetSubtype="0"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anim calcmode="lin" valueType="num">
                                      <p:cBhvr>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4: The Skeptic James Was Converted</a:t>
            </a:r>
          </a:p>
          <a:p>
            <a:pPr lvl="1"/>
            <a:r>
              <a:rPr lang="en-US" dirty="0"/>
              <a:t>Not only did James convert to Christianity, his </a:t>
            </a:r>
            <a:r>
              <a:rPr lang="en-US" dirty="0" smtClean="0"/>
              <a:t>faith was so </a:t>
            </a:r>
            <a:r>
              <a:rPr lang="en-US" dirty="0"/>
              <a:t>strong </a:t>
            </a:r>
            <a:r>
              <a:rPr lang="en-US" dirty="0" smtClean="0"/>
              <a:t>he </a:t>
            </a:r>
            <a:r>
              <a:rPr lang="en-US" dirty="0"/>
              <a:t>died as a martyr because of them.  </a:t>
            </a:r>
            <a:endParaRPr lang="en-US" dirty="0" smtClean="0"/>
          </a:p>
          <a:p>
            <a:pPr lvl="1"/>
            <a:r>
              <a:rPr lang="en-US" dirty="0" smtClean="0"/>
              <a:t>James</a:t>
            </a:r>
            <a:r>
              <a:rPr lang="en-US" dirty="0"/>
              <a:t>’ martyrdom is attested </a:t>
            </a:r>
            <a:r>
              <a:rPr lang="en-US" dirty="0" smtClean="0"/>
              <a:t>by both Christian and non-Christian sources (Josephus</a:t>
            </a:r>
            <a:r>
              <a:rPr lang="en-US" dirty="0"/>
              <a:t>, </a:t>
            </a:r>
            <a:r>
              <a:rPr lang="en-US" dirty="0" err="1"/>
              <a:t>Hegesippus</a:t>
            </a:r>
            <a:r>
              <a:rPr lang="en-US" dirty="0"/>
              <a:t> and Clement of </a:t>
            </a:r>
            <a:r>
              <a:rPr lang="en-US" dirty="0" smtClean="0"/>
              <a:t>Alexandria). </a:t>
            </a:r>
          </a:p>
          <a:p>
            <a:pPr lvl="2"/>
            <a:r>
              <a:rPr lang="en-US" dirty="0" smtClean="0"/>
              <a:t>Josephus:  “[</a:t>
            </a:r>
            <a:r>
              <a:rPr lang="en-US" dirty="0" err="1" smtClean="0"/>
              <a:t>Ananus</a:t>
            </a:r>
            <a:r>
              <a:rPr lang="en-US" dirty="0" smtClean="0"/>
              <a:t>] </a:t>
            </a:r>
            <a:r>
              <a:rPr lang="en-US" dirty="0"/>
              <a:t>assembled the Sanhedrin of the judges, and brought before them the brother of Jesus, who was called Christ, whose name was James, and some others </a:t>
            </a:r>
            <a:r>
              <a:rPr lang="en-US" dirty="0" smtClean="0"/>
              <a:t>and </a:t>
            </a:r>
            <a:r>
              <a:rPr lang="en-US" dirty="0"/>
              <a:t>when he had formed an accusation against them as breakers of the law, he delivered them to be </a:t>
            </a:r>
            <a:r>
              <a:rPr lang="en-US" dirty="0" smtClean="0"/>
              <a:t>stoned.”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4: The Skeptic James Was Converted</a:t>
            </a:r>
          </a:p>
          <a:p>
            <a:pPr lvl="1"/>
            <a:r>
              <a:rPr lang="en-US" dirty="0" smtClean="0"/>
              <a:t>What caused this change?  Why did he willingly go from skeptic to church leader?  </a:t>
            </a:r>
          </a:p>
          <a:p>
            <a:pPr lvl="2"/>
            <a:r>
              <a:rPr lang="en-US" dirty="0" smtClean="0"/>
              <a:t>There were early reports of Jesus’ post-death appearance to His brother, James (1 Cor. 15:7).</a:t>
            </a:r>
          </a:p>
          <a:p>
            <a:pPr lvl="2"/>
            <a:r>
              <a:rPr lang="en-US" dirty="0" smtClean="0"/>
              <a:t>James, no doubt, firmly believed that he had experienced an encounter with the risen Lord and it changed his life.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anim calcmode="lin" valueType="num">
                                      <p:cBhvr>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Monumental Significance of Jesus’ </a:t>
            </a:r>
            <a:r>
              <a:rPr lang="en-US" dirty="0" smtClean="0"/>
              <a:t>Resurrection</a:t>
            </a:r>
          </a:p>
          <a:p>
            <a:pPr lvl="1"/>
            <a:r>
              <a:rPr lang="en-US" dirty="0"/>
              <a:t>THE evidence </a:t>
            </a:r>
            <a:r>
              <a:rPr lang="en-US" dirty="0" smtClean="0"/>
              <a:t>provided </a:t>
            </a:r>
            <a:r>
              <a:rPr lang="en-US" dirty="0"/>
              <a:t>to validate His </a:t>
            </a:r>
            <a:r>
              <a:rPr lang="en-US" dirty="0" smtClean="0"/>
              <a:t>teachings</a:t>
            </a:r>
          </a:p>
          <a:p>
            <a:pPr lvl="2"/>
            <a:r>
              <a:rPr lang="en-US" dirty="0" smtClean="0"/>
              <a:t>“No sign will be given except…” – Matt. 12:38-40; 16:1-4</a:t>
            </a:r>
          </a:p>
          <a:p>
            <a:pPr lvl="2"/>
            <a:r>
              <a:rPr lang="en-US" dirty="0" smtClean="0"/>
              <a:t>No room for ambiguity – either rise or be found a fraud</a:t>
            </a:r>
          </a:p>
          <a:p>
            <a:pPr lvl="1"/>
            <a:r>
              <a:rPr lang="en-US" dirty="0"/>
              <a:t>THE chief evidence provided </a:t>
            </a:r>
            <a:r>
              <a:rPr lang="en-US" dirty="0" smtClean="0"/>
              <a:t>to validate Christianity</a:t>
            </a:r>
          </a:p>
          <a:p>
            <a:pPr lvl="2"/>
            <a:r>
              <a:rPr lang="en-US" dirty="0" smtClean="0"/>
              <a:t>“If </a:t>
            </a:r>
            <a:r>
              <a:rPr lang="en-US" dirty="0"/>
              <a:t>Christ is not risen, </a:t>
            </a:r>
            <a:r>
              <a:rPr lang="en-US" dirty="0" smtClean="0"/>
              <a:t>then…” (1 Cor. 15:13-19):</a:t>
            </a:r>
            <a:endParaRPr lang="en-US" sz="3600" dirty="0"/>
          </a:p>
          <a:p>
            <a:pPr lvl="3"/>
            <a:r>
              <a:rPr lang="en-US" dirty="0"/>
              <a:t>“…our preaching is </a:t>
            </a:r>
            <a:r>
              <a:rPr lang="en-US" dirty="0" smtClean="0"/>
              <a:t>empty”</a:t>
            </a:r>
            <a:endParaRPr lang="en-US" sz="3200" dirty="0"/>
          </a:p>
          <a:p>
            <a:pPr lvl="3"/>
            <a:r>
              <a:rPr lang="en-US" dirty="0"/>
              <a:t>“…your faith is also </a:t>
            </a:r>
            <a:r>
              <a:rPr lang="en-US" dirty="0" smtClean="0"/>
              <a:t>empty”</a:t>
            </a:r>
            <a:endParaRPr lang="en-US" sz="3200" dirty="0"/>
          </a:p>
          <a:p>
            <a:pPr lvl="3"/>
            <a:r>
              <a:rPr lang="en-US" dirty="0"/>
              <a:t>“…we are found false witnesses of </a:t>
            </a:r>
            <a:r>
              <a:rPr lang="en-US" dirty="0" smtClean="0"/>
              <a:t>God”</a:t>
            </a:r>
            <a:endParaRPr lang="en-US" sz="3200" dirty="0"/>
          </a:p>
          <a:p>
            <a:pPr lvl="3"/>
            <a:r>
              <a:rPr lang="en-US" dirty="0"/>
              <a:t>“…your faith is </a:t>
            </a:r>
            <a:r>
              <a:rPr lang="en-US" dirty="0" smtClean="0"/>
              <a:t>futile”</a:t>
            </a:r>
            <a:endParaRPr lang="en-US" sz="3200" dirty="0"/>
          </a:p>
          <a:p>
            <a:pPr lvl="3"/>
            <a:r>
              <a:rPr lang="en-US" dirty="0"/>
              <a:t>“…you are still in your sins</a:t>
            </a:r>
            <a:r>
              <a:rPr lang="en-US" dirty="0" smtClean="0"/>
              <a:t>!”</a:t>
            </a:r>
            <a:endParaRPr lang="en-US" sz="3200" dirty="0"/>
          </a:p>
          <a:p>
            <a:pPr lvl="3"/>
            <a:r>
              <a:rPr lang="en-US" dirty="0"/>
              <a:t>“…those who have fallen asleep in Christ have </a:t>
            </a:r>
            <a:r>
              <a:rPr lang="en-US" dirty="0" smtClean="0"/>
              <a:t>perished”</a:t>
            </a:r>
            <a:endParaRPr lang="en-US" sz="3200" dirty="0" smtClean="0"/>
          </a:p>
          <a:p>
            <a:pPr lvl="3"/>
            <a:r>
              <a:rPr lang="en-US" dirty="0" smtClean="0"/>
              <a:t>“…</a:t>
            </a:r>
            <a:r>
              <a:rPr lang="en-US" dirty="0"/>
              <a:t>we are of all men the most pitiable</a:t>
            </a:r>
            <a:r>
              <a:rPr lang="en-US" dirty="0" smtClean="0"/>
              <a:t>”</a:t>
            </a:r>
          </a:p>
          <a:p>
            <a:pPr lvl="1"/>
            <a:r>
              <a:rPr lang="en-US" dirty="0" smtClean="0"/>
              <a:t>Christianity stands or falls on this event in history!</a:t>
            </a:r>
          </a:p>
          <a:p>
            <a:pPr lvl="2"/>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anim calcmode="lin" valueType="num">
                                      <p:cBhvr>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3" fill="hold">
                            <p:stCondLst>
                              <p:cond delay="500"/>
                            </p:stCondLst>
                            <p:childTnLst>
                              <p:par>
                                <p:cTn id="34" presetID="42" presetClass="entr" presetSubtype="0"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anim calcmode="lin" valueType="num">
                                      <p:cBhvr>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9" fill="hold">
                            <p:stCondLst>
                              <p:cond delay="1000"/>
                            </p:stCondLst>
                            <p:childTnLst>
                              <p:par>
                                <p:cTn id="40" presetID="42" presetClass="entr" presetSubtype="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anim calcmode="lin" valueType="num">
                                      <p:cBhvr>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1500"/>
                            </p:stCondLst>
                            <p:childTnLst>
                              <p:par>
                                <p:cTn id="46" presetID="42" presetClass="entr" presetSubtype="0" fill="hold" grpId="0" nodeType="after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500"/>
                                        <p:tgtEl>
                                          <p:spTgt spid="3">
                                            <p:txEl>
                                              <p:pRg st="7" end="7"/>
                                            </p:txEl>
                                          </p:spTgt>
                                        </p:tgtEl>
                                      </p:cBhvr>
                                    </p:animEffect>
                                    <p:anim calcmode="lin" valueType="num">
                                      <p:cBhvr>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1" fill="hold">
                            <p:stCondLst>
                              <p:cond delay="2000"/>
                            </p:stCondLst>
                            <p:childTnLst>
                              <p:par>
                                <p:cTn id="52" presetID="42" presetClass="entr" presetSubtype="0" fill="hold" grpId="0" nodeType="after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500"/>
                                        <p:tgtEl>
                                          <p:spTgt spid="3">
                                            <p:txEl>
                                              <p:pRg st="8" end="8"/>
                                            </p:txEl>
                                          </p:spTgt>
                                        </p:tgtEl>
                                      </p:cBhvr>
                                    </p:animEffect>
                                    <p:anim calcmode="lin" valueType="num">
                                      <p:cBhvr>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7" fill="hold">
                            <p:stCondLst>
                              <p:cond delay="2500"/>
                            </p:stCondLst>
                            <p:childTnLst>
                              <p:par>
                                <p:cTn id="58" presetID="42" presetClass="entr" presetSubtype="0" fill="hold" grpId="0" nodeType="after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500"/>
                                        <p:tgtEl>
                                          <p:spTgt spid="3">
                                            <p:txEl>
                                              <p:pRg st="9" end="9"/>
                                            </p:txEl>
                                          </p:spTgt>
                                        </p:tgtEl>
                                      </p:cBhvr>
                                    </p:animEffect>
                                    <p:anim calcmode="lin" valueType="num">
                                      <p:cBhvr>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2"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3" fill="hold">
                            <p:stCondLst>
                              <p:cond delay="3000"/>
                            </p:stCondLst>
                            <p:childTnLst>
                              <p:par>
                                <p:cTn id="64" presetID="42" presetClass="entr" presetSubtype="0" fill="hold" grpId="0" nodeType="afterEffect">
                                  <p:stCondLst>
                                    <p:cond delay="0"/>
                                  </p:stCondLst>
                                  <p:childTnLst>
                                    <p:set>
                                      <p:cBhvr>
                                        <p:cTn id="65" dur="1" fill="hold">
                                          <p:stCondLst>
                                            <p:cond delay="0"/>
                                          </p:stCondLst>
                                        </p:cTn>
                                        <p:tgtEl>
                                          <p:spTgt spid="3">
                                            <p:txEl>
                                              <p:pRg st="10" end="10"/>
                                            </p:txEl>
                                          </p:spTgt>
                                        </p:tgtEl>
                                        <p:attrNameLst>
                                          <p:attrName>style.visibility</p:attrName>
                                        </p:attrNameLst>
                                      </p:cBhvr>
                                      <p:to>
                                        <p:strVal val="visible"/>
                                      </p:to>
                                    </p:set>
                                    <p:animEffect transition="in" filter="fade">
                                      <p:cBhvr>
                                        <p:cTn id="66" dur="500"/>
                                        <p:tgtEl>
                                          <p:spTgt spid="3">
                                            <p:txEl>
                                              <p:pRg st="10" end="10"/>
                                            </p:txEl>
                                          </p:spTgt>
                                        </p:tgtEl>
                                      </p:cBhvr>
                                    </p:animEffect>
                                    <p:anim calcmode="lin" valueType="num">
                                      <p:cBhvr>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8"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9" fill="hold">
                            <p:stCondLst>
                              <p:cond delay="3500"/>
                            </p:stCondLst>
                            <p:childTnLst>
                              <p:par>
                                <p:cTn id="70" presetID="42" presetClass="entr" presetSubtype="0" fill="hold" grpId="0" nodeType="afterEffect">
                                  <p:stCondLst>
                                    <p:cond delay="0"/>
                                  </p:stCondLst>
                                  <p:childTnLst>
                                    <p:set>
                                      <p:cBhvr>
                                        <p:cTn id="71" dur="1" fill="hold">
                                          <p:stCondLst>
                                            <p:cond delay="0"/>
                                          </p:stCondLst>
                                        </p:cTn>
                                        <p:tgtEl>
                                          <p:spTgt spid="3">
                                            <p:txEl>
                                              <p:pRg st="11" end="11"/>
                                            </p:txEl>
                                          </p:spTgt>
                                        </p:tgtEl>
                                        <p:attrNameLst>
                                          <p:attrName>style.visibility</p:attrName>
                                        </p:attrNameLst>
                                      </p:cBhvr>
                                      <p:to>
                                        <p:strVal val="visible"/>
                                      </p:to>
                                    </p:set>
                                    <p:animEffect transition="in" filter="fade">
                                      <p:cBhvr>
                                        <p:cTn id="72" dur="500"/>
                                        <p:tgtEl>
                                          <p:spTgt spid="3">
                                            <p:txEl>
                                              <p:pRg st="11" end="11"/>
                                            </p:txEl>
                                          </p:spTgt>
                                        </p:tgtEl>
                                      </p:cBhvr>
                                    </p:animEffect>
                                    <p:anim calcmode="lin" valueType="num">
                                      <p:cBhvr>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4"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5" fill="hold">
                            <p:stCondLst>
                              <p:cond delay="4000"/>
                            </p:stCondLst>
                            <p:childTnLst>
                              <p:par>
                                <p:cTn id="76" presetID="42" presetClass="entr" presetSubtype="0" fill="hold" grpId="0" nodeType="afterEffect">
                                  <p:stCondLst>
                                    <p:cond delay="0"/>
                                  </p:stCondLst>
                                  <p:childTnLst>
                                    <p:set>
                                      <p:cBhvr>
                                        <p:cTn id="77" dur="1" fill="hold">
                                          <p:stCondLst>
                                            <p:cond delay="0"/>
                                          </p:stCondLst>
                                        </p:cTn>
                                        <p:tgtEl>
                                          <p:spTgt spid="3">
                                            <p:txEl>
                                              <p:pRg st="12" end="12"/>
                                            </p:txEl>
                                          </p:spTgt>
                                        </p:tgtEl>
                                        <p:attrNameLst>
                                          <p:attrName>style.visibility</p:attrName>
                                        </p:attrNameLst>
                                      </p:cBhvr>
                                      <p:to>
                                        <p:strVal val="visible"/>
                                      </p:to>
                                    </p:set>
                                    <p:animEffect transition="in" filter="fade">
                                      <p:cBhvr>
                                        <p:cTn id="78" dur="500"/>
                                        <p:tgtEl>
                                          <p:spTgt spid="3">
                                            <p:txEl>
                                              <p:pRg st="12" end="12"/>
                                            </p:txEl>
                                          </p:spTgt>
                                        </p:tgtEl>
                                      </p:cBhvr>
                                    </p:animEffect>
                                    <p:anim calcmode="lin" valueType="num">
                                      <p:cBhvr>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0" dur="5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81" fill="hold">
                            <p:stCondLst>
                              <p:cond delay="4500"/>
                            </p:stCondLst>
                            <p:childTnLst>
                              <p:par>
                                <p:cTn id="82" presetID="42" presetClass="entr" presetSubtype="0" fill="hold" grpId="0" nodeType="after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Effect transition="in" filter="fade">
                                      <p:cBhvr>
                                        <p:cTn id="84" dur="500"/>
                                        <p:tgtEl>
                                          <p:spTgt spid="3">
                                            <p:txEl>
                                              <p:pRg st="13" end="13"/>
                                            </p:txEl>
                                          </p:spTgt>
                                        </p:tgtEl>
                                      </p:cBhvr>
                                    </p:animEffect>
                                    <p:anim calcmode="lin" valueType="num">
                                      <p:cBhvr>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6" dur="5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4: The Skeptic James Was Converted</a:t>
            </a:r>
          </a:p>
          <a:p>
            <a:pPr lvl="1"/>
            <a:r>
              <a:rPr lang="en-US" dirty="0" smtClean="0"/>
              <a:t>Criterion supported:</a:t>
            </a:r>
          </a:p>
          <a:p>
            <a:pPr lvl="2"/>
            <a:r>
              <a:rPr lang="en-US" dirty="0" smtClean="0"/>
              <a:t>Extensive independent sources</a:t>
            </a:r>
            <a:endParaRPr lang="en-US" sz="3600" dirty="0" smtClean="0"/>
          </a:p>
          <a:p>
            <a:pPr lvl="2"/>
            <a:r>
              <a:rPr lang="en-US" dirty="0" smtClean="0"/>
              <a:t>Enemy attestation</a:t>
            </a:r>
            <a:endParaRPr lang="en-US" sz="3600" dirty="0" smtClean="0"/>
          </a:p>
          <a:p>
            <a:pPr lvl="2"/>
            <a:r>
              <a:rPr lang="en-US" dirty="0" smtClean="0"/>
              <a:t>Embarrassing admissions</a:t>
            </a:r>
            <a:endParaRPr lang="en-US" sz="3600" dirty="0" smtClean="0"/>
          </a:p>
          <a:p>
            <a:pPr lvl="2"/>
            <a:r>
              <a:rPr lang="en-US" dirty="0" smtClean="0"/>
              <a:t>Eyewitness testimony</a:t>
            </a:r>
            <a:endParaRPr lang="en-US" sz="3600" dirty="0" smtClean="0"/>
          </a:p>
          <a:p>
            <a:pPr lvl="2"/>
            <a:r>
              <a:rPr lang="en-US" dirty="0" smtClean="0"/>
              <a:t>Early testimony</a:t>
            </a:r>
          </a:p>
          <a:p>
            <a:pPr lvl="1"/>
            <a:r>
              <a:rPr lang="en-US" dirty="0" smtClean="0"/>
              <a:t>Conclusions &amp; Implications:</a:t>
            </a:r>
          </a:p>
          <a:p>
            <a:pPr lvl="2"/>
            <a:r>
              <a:rPr lang="en-US" dirty="0" smtClean="0"/>
              <a:t>Another </a:t>
            </a:r>
            <a:r>
              <a:rPr lang="en-US" dirty="0"/>
              <a:t>case of a skeptic converting to Christianity based on what he perceived was a personal appearance by the risen </a:t>
            </a:r>
            <a:r>
              <a:rPr lang="en-US" dirty="0" smtClean="0"/>
              <a:t>Jesus.</a:t>
            </a:r>
          </a:p>
          <a:p>
            <a:pPr lvl="2"/>
            <a:r>
              <a:rPr lang="en-US" dirty="0" smtClean="0"/>
              <a:t>Fallacious theories easily dismissed (ex: “Twin Brother”)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lnSpc>
                <a:spcPct val="105000"/>
              </a:lnSpc>
            </a:pPr>
            <a:r>
              <a:rPr lang="en-US" sz="3600" dirty="0" smtClean="0"/>
              <a:t>Undisputed Facts</a:t>
            </a:r>
            <a:endParaRPr lang="en-US" sz="4600" dirty="0" smtClean="0"/>
          </a:p>
          <a:p>
            <a:pPr lvl="1">
              <a:lnSpc>
                <a:spcPct val="105000"/>
              </a:lnSpc>
            </a:pPr>
            <a:r>
              <a:rPr lang="en-US" sz="3000" dirty="0" smtClean="0"/>
              <a:t>Jesus was murdered by crucifixion.</a:t>
            </a:r>
          </a:p>
          <a:p>
            <a:pPr lvl="1">
              <a:lnSpc>
                <a:spcPct val="105000"/>
              </a:lnSpc>
            </a:pPr>
            <a:r>
              <a:rPr lang="en-US" sz="3000" dirty="0" smtClean="0"/>
              <a:t>Jesus was buried.</a:t>
            </a:r>
          </a:p>
          <a:p>
            <a:pPr lvl="1">
              <a:lnSpc>
                <a:spcPct val="105000"/>
              </a:lnSpc>
            </a:pPr>
            <a:r>
              <a:rPr lang="en-US" sz="3000" dirty="0" smtClean="0"/>
              <a:t>Three days later, Jesus’ body went missing.</a:t>
            </a:r>
          </a:p>
          <a:p>
            <a:pPr lvl="1">
              <a:lnSpc>
                <a:spcPct val="105000"/>
              </a:lnSpc>
            </a:pPr>
            <a:r>
              <a:rPr lang="en-US" sz="3000" dirty="0" smtClean="0"/>
              <a:t>There were appearances of Jesus to hundreds of people.</a:t>
            </a:r>
          </a:p>
          <a:p>
            <a:pPr lvl="1">
              <a:lnSpc>
                <a:spcPct val="105000"/>
              </a:lnSpc>
            </a:pPr>
            <a:r>
              <a:rPr lang="en-US" sz="3000" dirty="0" smtClean="0"/>
              <a:t>Christ’s appearance transformed His followers</a:t>
            </a:r>
          </a:p>
          <a:p>
            <a:pPr lvl="1">
              <a:lnSpc>
                <a:spcPct val="105000"/>
              </a:lnSpc>
            </a:pPr>
            <a:r>
              <a:rPr lang="en-US" sz="3000" dirty="0" smtClean="0"/>
              <a:t>His appearance transformed some previous enemies &amp; skeptics.</a:t>
            </a:r>
          </a:p>
          <a:p>
            <a:pPr lvl="1">
              <a:lnSpc>
                <a:spcPct val="105000"/>
              </a:lnSpc>
            </a:pPr>
            <a:r>
              <a:rPr lang="en-US" sz="3000" dirty="0" smtClean="0"/>
              <a:t>The resurrection became the focus of His disciples’ teachings.</a:t>
            </a:r>
          </a:p>
          <a:p>
            <a:pPr lvl="1">
              <a:lnSpc>
                <a:spcPct val="105000"/>
              </a:lnSpc>
            </a:pPr>
            <a:r>
              <a:rPr lang="en-US" sz="3000" dirty="0" smtClean="0"/>
              <a:t>His followers were so devoted they were persecuted &amp; killed.</a:t>
            </a:r>
          </a:p>
          <a:p>
            <a:pPr lvl="1">
              <a:lnSpc>
                <a:spcPct val="105000"/>
              </a:lnSpc>
            </a:pPr>
            <a:r>
              <a:rPr lang="en-US" sz="3000" dirty="0" smtClean="0"/>
              <a:t>Scholars—whether atheist, agnostic or Christian—who have thoroughly studied the case of the resurrection </a:t>
            </a:r>
            <a:r>
              <a:rPr lang="en-US" sz="3000" u="sng" dirty="0" smtClean="0"/>
              <a:t>all</a:t>
            </a:r>
            <a:r>
              <a:rPr lang="en-US" sz="3000" dirty="0" smtClean="0"/>
              <a:t> agree to these facts.</a:t>
            </a:r>
          </a:p>
          <a:p>
            <a:pPr lvl="1">
              <a:lnSpc>
                <a:spcPct val="105000"/>
              </a:lnSpc>
            </a:pPr>
            <a:r>
              <a:rPr lang="en-US" sz="3000" dirty="0" smtClean="0"/>
              <a:t>The question then is: What best explains these facts?</a:t>
            </a:r>
          </a:p>
          <a:p>
            <a:pPr lvl="1">
              <a:lnSpc>
                <a:spcPct val="105000"/>
              </a:lnSpc>
            </a:pPr>
            <a:r>
              <a:rPr lang="en-US" sz="3000" dirty="0" smtClean="0"/>
              <a:t>No event of ancient history is better supported by historical evidence than the resurrection of Jesus Christ.</a:t>
            </a:r>
            <a:endParaRPr lang="en-US" sz="30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anim calcmode="lin" valueType="num">
                                      <p:cBhvr>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anim calcmode="lin" valueType="num">
                                      <p:cBhvr>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42" presetClass="entr" presetSubtype="0" fill="hold" grpId="0" nodeType="after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500"/>
                                        <p:tgtEl>
                                          <p:spTgt spid="3">
                                            <p:txEl>
                                              <p:pRg st="8" end="8"/>
                                            </p:txEl>
                                          </p:spTgt>
                                        </p:tgtEl>
                                      </p:cBhvr>
                                    </p:animEffect>
                                    <p:anim calcmode="lin" valueType="num">
                                      <p:cBhvr>
                                        <p:cTn id="5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42" presetClass="entr" presetSubtype="0" fill="hold" grpId="0" nodeType="after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500"/>
                                        <p:tgtEl>
                                          <p:spTgt spid="3">
                                            <p:txEl>
                                              <p:pRg st="9" end="9"/>
                                            </p:txEl>
                                          </p:spTgt>
                                        </p:tgtEl>
                                      </p:cBhvr>
                                    </p:animEffect>
                                    <p:anim calcmode="lin" valueType="num">
                                      <p:cBhvr>
                                        <p:cTn id="6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2" fill="hold">
                            <p:stCondLst>
                              <p:cond delay="5000"/>
                            </p:stCondLst>
                            <p:childTnLst>
                              <p:par>
                                <p:cTn id="63" presetID="42" presetClass="entr" presetSubtype="0" fill="hold" grpId="0" nodeType="after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500"/>
                                        <p:tgtEl>
                                          <p:spTgt spid="3">
                                            <p:txEl>
                                              <p:pRg st="10" end="10"/>
                                            </p:txEl>
                                          </p:spTgt>
                                        </p:tgtEl>
                                      </p:cBhvr>
                                    </p:animEffect>
                                    <p:anim calcmode="lin" valueType="num">
                                      <p:cBhvr>
                                        <p:cTn id="66"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Effect transition="in" filter="fade">
                                      <p:cBhvr>
                                        <p:cTn id="71" dur="500"/>
                                        <p:tgtEl>
                                          <p:spTgt spid="3">
                                            <p:txEl>
                                              <p:pRg st="11" end="11"/>
                                            </p:txEl>
                                          </p:spTgt>
                                        </p:tgtEl>
                                      </p:cBhvr>
                                    </p:animEffect>
                                    <p:anim calcmode="lin" valueType="num">
                                      <p:cBhvr>
                                        <p:cTn id="72"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3"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a:t>Putting the Historical Truth </a:t>
            </a:r>
            <a:r>
              <a:rPr lang="en-US" dirty="0" smtClean="0"/>
              <a:t>to </a:t>
            </a:r>
            <a:r>
              <a:rPr lang="en-US" dirty="0"/>
              <a:t>the Test</a:t>
            </a:r>
            <a:endParaRPr lang="en-US" dirty="0" smtClean="0"/>
          </a:p>
          <a:p>
            <a:pPr lvl="1"/>
            <a:r>
              <a:rPr lang="en-US" dirty="0" smtClean="0"/>
              <a:t>When we:</a:t>
            </a:r>
          </a:p>
          <a:p>
            <a:pPr lvl="2"/>
            <a:r>
              <a:rPr lang="en-US" dirty="0" smtClean="0"/>
              <a:t>Follow the historical criteria used to assess credibility</a:t>
            </a:r>
          </a:p>
          <a:p>
            <a:pPr lvl="2"/>
            <a:r>
              <a:rPr lang="en-US" dirty="0" smtClean="0"/>
              <a:t>Use </a:t>
            </a:r>
            <a:r>
              <a:rPr lang="en-US" dirty="0"/>
              <a:t>the “Minimal Facts Approach” </a:t>
            </a:r>
            <a:endParaRPr lang="en-US" dirty="0" smtClean="0"/>
          </a:p>
          <a:p>
            <a:pPr lvl="1"/>
            <a:r>
              <a:rPr lang="en-US" dirty="0" smtClean="0"/>
              <a:t>We will easily conclude:</a:t>
            </a:r>
          </a:p>
          <a:p>
            <a:pPr lvl="2"/>
            <a:r>
              <a:rPr lang="en-US" sz="2300" dirty="0"/>
              <a:t>T</a:t>
            </a:r>
            <a:r>
              <a:rPr lang="en-US" sz="2300" dirty="0" smtClean="0"/>
              <a:t>here is enough REAL evidence to conclude that Jesus rose!</a:t>
            </a:r>
            <a:endParaRPr lang="en-US" sz="2300" dirty="0"/>
          </a:p>
          <a:p>
            <a:pPr lvl="2"/>
            <a:r>
              <a:rPr lang="en-US" sz="2300" dirty="0" smtClean="0"/>
              <a:t>The evidence for Jesus’ resurrection is extremely compelling!</a:t>
            </a:r>
          </a:p>
          <a:p>
            <a:pPr lvl="2"/>
            <a:r>
              <a:rPr lang="en-US" sz="2300" dirty="0" smtClean="0"/>
              <a:t>No plausible opposing theories exist that account for the facts!</a:t>
            </a:r>
          </a:p>
          <a:p>
            <a:pPr lvl="2"/>
            <a:r>
              <a:rPr lang="en-US" sz="2300" dirty="0" smtClean="0"/>
              <a:t>Jesus’ resurrection is the only plausible explanation!</a:t>
            </a:r>
          </a:p>
          <a:p>
            <a:pPr lvl="2"/>
            <a:r>
              <a:rPr lang="en-US" sz="2300" dirty="0" smtClean="0"/>
              <a:t>We must only accept the interpretation which explains ALL the facts without denying or distorting any of them!</a:t>
            </a:r>
          </a:p>
          <a:p>
            <a:pPr lvl="2"/>
            <a:endParaRPr lang="en-US" dirty="0" smtClean="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smtClean="0"/>
              <a:t>What Does This Have to Do With Me?</a:t>
            </a:r>
          </a:p>
          <a:p>
            <a:pPr lvl="1"/>
            <a:r>
              <a:rPr lang="en-US" dirty="0" smtClean="0"/>
              <a:t>His resurrection was THE SIGN that Jesus promised:</a:t>
            </a:r>
          </a:p>
          <a:p>
            <a:pPr lvl="2"/>
            <a:r>
              <a:rPr lang="en-US" dirty="0" smtClean="0"/>
              <a:t>As THE evidence to validate His teachings</a:t>
            </a:r>
          </a:p>
          <a:p>
            <a:pPr lvl="2"/>
            <a:r>
              <a:rPr lang="en-US" dirty="0" smtClean="0"/>
              <a:t>As THE chief evidence of the validity of Christianity</a:t>
            </a:r>
          </a:p>
          <a:p>
            <a:pPr lvl="2"/>
            <a:r>
              <a:rPr lang="en-US" dirty="0" smtClean="0"/>
              <a:t>Christianity stands or falls on this one event in history!</a:t>
            </a:r>
          </a:p>
          <a:p>
            <a:pPr lvl="1"/>
            <a:r>
              <a:rPr lang="en-US" dirty="0" smtClean="0"/>
              <a:t>His resurrection proves Jesus &amp; His words to be true!</a:t>
            </a:r>
          </a:p>
          <a:p>
            <a:pPr lvl="1"/>
            <a:r>
              <a:rPr lang="en-US" dirty="0" smtClean="0"/>
              <a:t>His resurrection declares Jesus to be:</a:t>
            </a:r>
          </a:p>
          <a:p>
            <a:pPr lvl="2"/>
            <a:r>
              <a:rPr lang="en-US" dirty="0" smtClean="0"/>
              <a:t>LORD – Acts 2:36; Romans 1:4</a:t>
            </a:r>
          </a:p>
          <a:p>
            <a:pPr lvl="2"/>
            <a:r>
              <a:rPr lang="en-US" dirty="0" smtClean="0"/>
              <a:t>JUDGE – Acts 17:31</a:t>
            </a:r>
          </a:p>
          <a:p>
            <a:pPr lvl="2"/>
            <a:r>
              <a:rPr lang="en-US" dirty="0" smtClean="0"/>
              <a:t>SAVIOR – 1 Peter 3:21</a:t>
            </a:r>
          </a:p>
          <a:p>
            <a:pPr lvl="1"/>
            <a:endParaRPr lang="en-US" dirty="0" smtClean="0"/>
          </a:p>
          <a:p>
            <a:pPr lvl="1"/>
            <a:endParaRPr lang="en-US" dirty="0" smtClean="0"/>
          </a:p>
        </p:txBody>
      </p:sp>
    </p:spTree>
    <p:extLst>
      <p:ext uri="{BB962C8B-B14F-4D97-AF65-F5344CB8AC3E}">
        <p14:creationId xmlns:p14="http://schemas.microsoft.com/office/powerpoint/2010/main" val="29678785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anim calcmode="lin" valueType="num">
                                      <p:cBhvr>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500"/>
                            </p:stCondLst>
                            <p:childTnLst>
                              <p:par>
                                <p:cTn id="46" presetID="42" presetClass="entr" presetSubtype="0" fill="hold" nodeType="after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500"/>
                                        <p:tgtEl>
                                          <p:spTgt spid="3">
                                            <p:txEl>
                                              <p:pRg st="7" end="7"/>
                                            </p:txEl>
                                          </p:spTgt>
                                        </p:tgtEl>
                                      </p:cBhvr>
                                    </p:animEffect>
                                    <p:anim calcmode="lin" valueType="num">
                                      <p:cBhvr>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42" presetClass="entr" presetSubtype="0" fill="hold" nodeType="after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500"/>
                                        <p:tgtEl>
                                          <p:spTgt spid="3">
                                            <p:txEl>
                                              <p:pRg st="8" end="8"/>
                                            </p:txEl>
                                          </p:spTgt>
                                        </p:tgtEl>
                                      </p:cBhvr>
                                    </p:animEffect>
                                    <p:anim calcmode="lin" valueType="num">
                                      <p:cBhvr>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7" fill="hold">
                            <p:stCondLst>
                              <p:cond delay="1500"/>
                            </p:stCondLst>
                            <p:childTnLst>
                              <p:par>
                                <p:cTn id="58" presetID="42" presetClass="entr" presetSubtype="0" fill="hold" nodeType="after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500"/>
                                        <p:tgtEl>
                                          <p:spTgt spid="3">
                                            <p:txEl>
                                              <p:pRg st="9" end="9"/>
                                            </p:txEl>
                                          </p:spTgt>
                                        </p:tgtEl>
                                      </p:cBhvr>
                                    </p:animEffect>
                                    <p:anim calcmode="lin" valueType="num">
                                      <p:cBhvr>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2"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pPr marL="0" indent="0">
              <a:buNone/>
            </a:pPr>
            <a:r>
              <a:rPr lang="en-US" sz="3600" dirty="0" smtClean="0"/>
              <a:t>Ensure Your Own Resurrection Unto Life</a:t>
            </a:r>
          </a:p>
          <a:p>
            <a:pPr lvl="1"/>
            <a:r>
              <a:rPr lang="en-US" sz="2700" dirty="0" smtClean="0"/>
              <a:t>Believe Jesus is God’s Son – Acts 16:31</a:t>
            </a:r>
          </a:p>
          <a:p>
            <a:pPr lvl="1"/>
            <a:r>
              <a:rPr lang="en-US" sz="2700" dirty="0" smtClean="0"/>
              <a:t>Repent of your sins – Acts 2:38</a:t>
            </a:r>
          </a:p>
          <a:p>
            <a:pPr lvl="1"/>
            <a:r>
              <a:rPr lang="en-US" sz="2700" dirty="0" smtClean="0"/>
              <a:t>Confess your faith in Jesus – Acts 8:36-38</a:t>
            </a:r>
          </a:p>
          <a:p>
            <a:pPr lvl="1"/>
            <a:r>
              <a:rPr lang="en-US" sz="2700" dirty="0" smtClean="0"/>
              <a:t>Be immersed into Christ &amp; raised with Him – Rom. 6:3-4</a:t>
            </a:r>
          </a:p>
          <a:p>
            <a:pPr lvl="2"/>
            <a:r>
              <a:rPr lang="en-US" dirty="0" smtClean="0"/>
              <a:t>God will wash away your sins – Acts 22:16</a:t>
            </a:r>
          </a:p>
          <a:p>
            <a:pPr lvl="2"/>
            <a:r>
              <a:rPr lang="en-US" dirty="0" smtClean="0"/>
              <a:t>God will add you to His church – Acts 2:47</a:t>
            </a:r>
          </a:p>
          <a:p>
            <a:pPr lvl="2"/>
            <a:r>
              <a:rPr lang="en-US" dirty="0" smtClean="0"/>
              <a:t>God will enroll you in Heaven – Hebrews 12:23</a:t>
            </a:r>
          </a:p>
          <a:p>
            <a:pPr lvl="1"/>
            <a:r>
              <a:rPr lang="en-US" sz="2600" dirty="0" smtClean="0"/>
              <a:t>Live faithfully until death to be raised unto life – Rev. 2:10</a:t>
            </a:r>
          </a:p>
          <a:p>
            <a:pPr lvl="1"/>
            <a:endParaRPr lang="en-US" dirty="0" smtClean="0"/>
          </a:p>
          <a:p>
            <a:pPr lvl="1"/>
            <a:endParaRPr lang="en-US" dirty="0" smtClean="0"/>
          </a:p>
        </p:txBody>
      </p:sp>
    </p:spTree>
    <p:extLst>
      <p:ext uri="{BB962C8B-B14F-4D97-AF65-F5344CB8AC3E}">
        <p14:creationId xmlns:p14="http://schemas.microsoft.com/office/powerpoint/2010/main" val="31611214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anim calcmode="lin" valueType="num">
                                      <p:cBhvr>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anim calcmode="lin" valueType="num">
                                      <p:cBhvr>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42" presetClass="entr" presetSubtype="0" fill="hold" nodeType="after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500"/>
                                        <p:tgtEl>
                                          <p:spTgt spid="3">
                                            <p:txEl>
                                              <p:pRg st="8" end="8"/>
                                            </p:txEl>
                                          </p:spTgt>
                                        </p:tgtEl>
                                      </p:cBhvr>
                                    </p:animEffect>
                                    <p:anim calcmode="lin" valueType="num">
                                      <p:cBhvr>
                                        <p:cTn id="5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Putting the Historical Truth </a:t>
            </a:r>
            <a:r>
              <a:rPr lang="en-US" dirty="0" smtClean="0"/>
              <a:t>to </a:t>
            </a:r>
            <a:r>
              <a:rPr lang="en-US" dirty="0"/>
              <a:t>the Test</a:t>
            </a:r>
            <a:endParaRPr lang="en-US" dirty="0" smtClean="0"/>
          </a:p>
          <a:p>
            <a:pPr lvl="1"/>
            <a:r>
              <a:rPr lang="en-US" dirty="0" smtClean="0"/>
              <a:t>Follow </a:t>
            </a:r>
            <a:r>
              <a:rPr lang="en-US" dirty="0"/>
              <a:t>the historical criteria used to assess </a:t>
            </a:r>
            <a:r>
              <a:rPr lang="en-US" dirty="0" smtClean="0"/>
              <a:t>credibility</a:t>
            </a:r>
          </a:p>
          <a:p>
            <a:pPr lvl="2"/>
            <a:r>
              <a:rPr lang="en-US" dirty="0" smtClean="0"/>
              <a:t>Extensive </a:t>
            </a:r>
            <a:r>
              <a:rPr lang="en-US" dirty="0"/>
              <a:t>independent sources support historical claims</a:t>
            </a:r>
            <a:endParaRPr lang="en-US" sz="3600" dirty="0"/>
          </a:p>
          <a:p>
            <a:pPr lvl="2"/>
            <a:r>
              <a:rPr lang="en-US" dirty="0" smtClean="0"/>
              <a:t>Enemy attestation supports </a:t>
            </a:r>
            <a:r>
              <a:rPr lang="en-US" dirty="0"/>
              <a:t>historical claims</a:t>
            </a:r>
            <a:endParaRPr lang="en-US" sz="3600" dirty="0"/>
          </a:p>
          <a:p>
            <a:pPr lvl="2"/>
            <a:r>
              <a:rPr lang="en-US" dirty="0" smtClean="0"/>
              <a:t>Embarrassing </a:t>
            </a:r>
            <a:r>
              <a:rPr lang="en-US" dirty="0"/>
              <a:t>admissions support historical claims</a:t>
            </a:r>
            <a:endParaRPr lang="en-US" sz="3600" dirty="0"/>
          </a:p>
          <a:p>
            <a:pPr lvl="2"/>
            <a:r>
              <a:rPr lang="en-US" dirty="0" smtClean="0"/>
              <a:t>Eyewitness </a:t>
            </a:r>
            <a:r>
              <a:rPr lang="en-US" dirty="0"/>
              <a:t>testimony supports historical claims</a:t>
            </a:r>
            <a:endParaRPr lang="en-US" sz="3600" dirty="0"/>
          </a:p>
          <a:p>
            <a:pPr lvl="2"/>
            <a:r>
              <a:rPr lang="en-US" dirty="0" smtClean="0"/>
              <a:t>Early </a:t>
            </a:r>
            <a:r>
              <a:rPr lang="en-US" dirty="0"/>
              <a:t>testimony </a:t>
            </a:r>
            <a:r>
              <a:rPr lang="en-US" dirty="0" smtClean="0"/>
              <a:t>supports </a:t>
            </a:r>
            <a:r>
              <a:rPr lang="en-US" dirty="0"/>
              <a:t>historical </a:t>
            </a:r>
            <a:r>
              <a:rPr lang="en-US" dirty="0" smtClean="0"/>
              <a:t>claims</a:t>
            </a:r>
          </a:p>
          <a:p>
            <a:pPr lvl="1"/>
            <a:r>
              <a:rPr lang="en-US" dirty="0"/>
              <a:t>Use the “Minimal Facts Approach” </a:t>
            </a:r>
          </a:p>
          <a:p>
            <a:pPr lvl="2"/>
            <a:r>
              <a:rPr lang="en-US" dirty="0"/>
              <a:t>To be fair, to be certain, to be honest, to be clear</a:t>
            </a:r>
            <a:endParaRPr lang="en-US" sz="3600" dirty="0"/>
          </a:p>
          <a:p>
            <a:pPr lvl="2"/>
            <a:r>
              <a:rPr lang="en-US" dirty="0"/>
              <a:t>Consider only those facts that are both:</a:t>
            </a:r>
            <a:endParaRPr lang="en-US" sz="3600" dirty="0"/>
          </a:p>
          <a:p>
            <a:pPr lvl="3"/>
            <a:r>
              <a:rPr lang="en-US" sz="2400" dirty="0"/>
              <a:t>Strongly supported by evidence, and</a:t>
            </a:r>
            <a:endParaRPr lang="en-US" sz="3600" dirty="0"/>
          </a:p>
          <a:p>
            <a:pPr lvl="3"/>
            <a:r>
              <a:rPr lang="en-US" sz="2400" dirty="0"/>
              <a:t>Conceded by almost every scholar, even skeptical </a:t>
            </a:r>
            <a:r>
              <a:rPr lang="en-US" sz="2400" dirty="0" smtClean="0"/>
              <a:t>ones</a:t>
            </a:r>
            <a:endParaRPr lang="en-US" sz="36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anim calcmode="lin" valueType="num">
                                      <p:cBhvr>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anim calcmode="lin" valueType="num">
                                      <p:cBhvr>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anim calcmode="lin" valueType="num">
                                      <p:cBhvr>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500"/>
                                        <p:tgtEl>
                                          <p:spTgt spid="3">
                                            <p:txEl>
                                              <p:pRg st="7" end="7"/>
                                            </p:txEl>
                                          </p:spTgt>
                                        </p:tgtEl>
                                      </p:cBhvr>
                                    </p:animEffect>
                                    <p:anim calcmode="lin" valueType="num">
                                      <p:cBhvr>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500"/>
                                        <p:tgtEl>
                                          <p:spTgt spid="3">
                                            <p:txEl>
                                              <p:pRg st="8" end="8"/>
                                            </p:txEl>
                                          </p:spTgt>
                                        </p:tgtEl>
                                      </p:cBhvr>
                                    </p:animEffect>
                                    <p:anim calcmode="lin" valueType="num">
                                      <p:cBhvr>
                                        <p:cTn id="5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500" fill="hold"/>
                                        <p:tgtEl>
                                          <p:spTgt spid="3">
                                            <p:txEl>
                                              <p:pRg st="8" end="8"/>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500"/>
                                        <p:tgtEl>
                                          <p:spTgt spid="3">
                                            <p:txEl>
                                              <p:pRg st="9" end="9"/>
                                            </p:txEl>
                                          </p:spTgt>
                                        </p:tgtEl>
                                      </p:cBhvr>
                                    </p:animEffect>
                                    <p:anim calcmode="lin" valueType="num">
                                      <p:cBhvr>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5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500"/>
                                        <p:tgtEl>
                                          <p:spTgt spid="3">
                                            <p:txEl>
                                              <p:pRg st="10" end="10"/>
                                            </p:txEl>
                                          </p:spTgt>
                                        </p:tgtEl>
                                      </p:cBhvr>
                                    </p:animEffect>
                                    <p:anim calcmode="lin" valueType="num">
                                      <p:cBhvr>
                                        <p:cTn id="6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5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500"/>
                                        <p:tgtEl>
                                          <p:spTgt spid="3">
                                            <p:txEl>
                                              <p:pRg st="11" end="11"/>
                                            </p:txEl>
                                          </p:spTgt>
                                        </p:tgtEl>
                                      </p:cBhvr>
                                    </p:animEffect>
                                    <p:anim calcmode="lin" valueType="num">
                                      <p:cBhvr>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5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991600" cy="5562600"/>
          </a:xfrm>
        </p:spPr>
        <p:txBody>
          <a:bodyPr>
            <a:normAutofit/>
          </a:bodyPr>
          <a:lstStyle/>
          <a:p>
            <a:r>
              <a:rPr lang="en-US" dirty="0"/>
              <a:t>Putting the Historical Truth </a:t>
            </a:r>
            <a:r>
              <a:rPr lang="en-US" dirty="0" smtClean="0"/>
              <a:t>to </a:t>
            </a:r>
            <a:r>
              <a:rPr lang="en-US" dirty="0"/>
              <a:t>the Test</a:t>
            </a:r>
            <a:endParaRPr lang="en-US" dirty="0" smtClean="0"/>
          </a:p>
          <a:p>
            <a:pPr lvl="1"/>
            <a:r>
              <a:rPr lang="en-US" dirty="0" smtClean="0"/>
              <a:t>When we:</a:t>
            </a:r>
          </a:p>
          <a:p>
            <a:pPr lvl="2"/>
            <a:r>
              <a:rPr lang="en-US" dirty="0" smtClean="0"/>
              <a:t>Follow the historical criteria used to assess credibility</a:t>
            </a:r>
          </a:p>
          <a:p>
            <a:pPr lvl="2"/>
            <a:r>
              <a:rPr lang="en-US" dirty="0" smtClean="0"/>
              <a:t>Use </a:t>
            </a:r>
            <a:r>
              <a:rPr lang="en-US" dirty="0"/>
              <a:t>the “Minimal Facts Approach” </a:t>
            </a:r>
            <a:endParaRPr lang="en-US" dirty="0" smtClean="0"/>
          </a:p>
          <a:p>
            <a:pPr lvl="1"/>
            <a:r>
              <a:rPr lang="en-US" dirty="0" smtClean="0"/>
              <a:t>We can easily conclude:</a:t>
            </a:r>
          </a:p>
          <a:p>
            <a:pPr lvl="2"/>
            <a:r>
              <a:rPr lang="en-US" sz="2300" dirty="0"/>
              <a:t>T</a:t>
            </a:r>
            <a:r>
              <a:rPr lang="en-US" sz="2300" dirty="0" smtClean="0"/>
              <a:t>here is enough REAL evidence to conclude that Jesus rose!</a:t>
            </a:r>
            <a:endParaRPr lang="en-US" sz="2300" dirty="0"/>
          </a:p>
          <a:p>
            <a:pPr lvl="2"/>
            <a:r>
              <a:rPr lang="en-US" sz="2300" dirty="0" smtClean="0"/>
              <a:t>The evidence for Jesus’ resurrection is extremely compelling!</a:t>
            </a:r>
          </a:p>
          <a:p>
            <a:pPr lvl="2"/>
            <a:r>
              <a:rPr lang="en-US" sz="2300" dirty="0" smtClean="0"/>
              <a:t>No plausible opposing theories exist that account for the facts!</a:t>
            </a:r>
          </a:p>
          <a:p>
            <a:pPr lvl="2"/>
            <a:r>
              <a:rPr lang="en-US" sz="2300" dirty="0" smtClean="0"/>
              <a:t>Jesus’ resurrection is the only plausible explanation!</a:t>
            </a:r>
          </a:p>
          <a:p>
            <a:pPr lvl="2"/>
            <a:r>
              <a:rPr lang="en-US" sz="2300" dirty="0" smtClean="0"/>
              <a:t>We must only accept the interpretation which explains ALL the facts without denying or distorting any of them!</a:t>
            </a:r>
          </a:p>
          <a:p>
            <a:pPr lvl="2"/>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1: Jesus Died By Crucifixion &amp; Was Buried</a:t>
            </a:r>
          </a:p>
          <a:p>
            <a:pPr lvl="1"/>
            <a:r>
              <a:rPr lang="en-US" dirty="0" smtClean="0"/>
              <a:t>Reported in all four Gospel accounts</a:t>
            </a:r>
          </a:p>
          <a:p>
            <a:pPr lvl="1"/>
            <a:r>
              <a:rPr lang="en-US" dirty="0" smtClean="0"/>
              <a:t>Reported by a number of non-Christian sources</a:t>
            </a:r>
          </a:p>
          <a:p>
            <a:pPr lvl="2"/>
            <a:r>
              <a:rPr lang="en-US" dirty="0" smtClean="0"/>
              <a:t>Josephus, Jewish historian (~93 A.D.)</a:t>
            </a:r>
          </a:p>
          <a:p>
            <a:pPr lvl="3"/>
            <a:r>
              <a:rPr lang="en-US" dirty="0" smtClean="0"/>
              <a:t>“When Pilate, upon hearing him accused by men of the highest standing among us, had condemned him to be crucified.”</a:t>
            </a:r>
          </a:p>
          <a:p>
            <a:pPr lvl="2"/>
            <a:r>
              <a:rPr lang="en-US" dirty="0" smtClean="0"/>
              <a:t>Lucian of </a:t>
            </a:r>
            <a:r>
              <a:rPr lang="en-US" dirty="0" err="1" smtClean="0"/>
              <a:t>Samosata</a:t>
            </a:r>
            <a:r>
              <a:rPr lang="en-US" dirty="0" smtClean="0"/>
              <a:t>, the Greek satirist</a:t>
            </a:r>
          </a:p>
          <a:p>
            <a:pPr lvl="3"/>
            <a:r>
              <a:rPr lang="en-US" dirty="0" smtClean="0"/>
              <a:t>“The Christians, you know, worship a man to this day—the distinguished personage who…was crucified on that account…”</a:t>
            </a:r>
          </a:p>
          <a:p>
            <a:pPr lvl="2"/>
            <a:r>
              <a:rPr lang="en-US" dirty="0" smtClean="0"/>
              <a:t>Jewish Talmud</a:t>
            </a:r>
          </a:p>
          <a:p>
            <a:pPr lvl="3"/>
            <a:r>
              <a:rPr lang="en-US" dirty="0" smtClean="0"/>
              <a:t>“On the eve of the Passover </a:t>
            </a:r>
            <a:r>
              <a:rPr lang="en-US" dirty="0" err="1" smtClean="0"/>
              <a:t>Yeshua</a:t>
            </a:r>
            <a:r>
              <a:rPr lang="en-US" dirty="0" smtClean="0"/>
              <a:t> was hanged…since nothing was brought forward in his </a:t>
            </a:r>
            <a:r>
              <a:rPr lang="en-US" dirty="0" err="1" smtClean="0"/>
              <a:t>favour</a:t>
            </a:r>
            <a:r>
              <a:rPr lang="en-US" dirty="0" smtClean="0"/>
              <a:t> he was hanged on the eve of the Passover” (Sanhedrin 43a).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anim calcmode="lin" valueType="num">
                                      <p:cBhvr>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30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500"/>
                                        <p:tgtEl>
                                          <p:spTgt spid="3">
                                            <p:txEl>
                                              <p:pRg st="8" end="8"/>
                                            </p:txEl>
                                          </p:spTgt>
                                        </p:tgtEl>
                                      </p:cBhvr>
                                    </p:animEffect>
                                    <p:anim calcmode="lin" valueType="num">
                                      <p:cBhvr>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1: Jesus Died By Crucifixion &amp; Was Buried</a:t>
            </a:r>
          </a:p>
          <a:p>
            <a:pPr lvl="1"/>
            <a:r>
              <a:rPr lang="en-US" dirty="0" smtClean="0"/>
              <a:t>Reported in all four Gospel accounts</a:t>
            </a:r>
          </a:p>
          <a:p>
            <a:pPr lvl="1"/>
            <a:r>
              <a:rPr lang="en-US" dirty="0" smtClean="0"/>
              <a:t>Reported by a number of non-Christian sources</a:t>
            </a:r>
          </a:p>
          <a:p>
            <a:pPr lvl="1"/>
            <a:r>
              <a:rPr lang="en-US" dirty="0" smtClean="0"/>
              <a:t>Conceded by vast majority of scholars</a:t>
            </a:r>
          </a:p>
          <a:p>
            <a:pPr lvl="2"/>
            <a:r>
              <a:rPr lang="en-US" dirty="0" smtClean="0"/>
              <a:t>“One of the most certain facts of history is that Jesus was crucified on orders of the Roman prefect of Judea, Pontius Pilate” (Agnostic skeptic Bart </a:t>
            </a:r>
            <a:r>
              <a:rPr lang="en-US" dirty="0" err="1" smtClean="0"/>
              <a:t>Ehrman</a:t>
            </a:r>
            <a:r>
              <a:rPr lang="en-US" dirty="0" smtClean="0"/>
              <a:t>).</a:t>
            </a:r>
          </a:p>
          <a:p>
            <a:pPr lvl="2"/>
            <a:r>
              <a:rPr lang="en-US" dirty="0" smtClean="0"/>
              <a:t>“That he [Jesus] was crucified is as sure as anything historical ever can be” (John Dominic </a:t>
            </a:r>
            <a:r>
              <a:rPr lang="en-US" dirty="0" err="1" smtClean="0"/>
              <a:t>Crossan</a:t>
            </a:r>
            <a:r>
              <a:rPr lang="en-US" dirty="0" smtClean="0"/>
              <a:t>, Liberal Theologian, Leader of Jesus Seminar).</a:t>
            </a:r>
          </a:p>
          <a:p>
            <a:pPr lvl="1"/>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anim calcmode="lin" valueType="num">
                                      <p:cBhvr>
                                        <p:cTn id="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anim calcmode="lin" valueType="num">
                                      <p:cBhvr>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anim calcmode="lin" valueType="num">
                                      <p:cBhvr>
                                        <p:cTn id="2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1: Jesus Died By Crucifixion &amp; Was Buried</a:t>
            </a:r>
          </a:p>
          <a:p>
            <a:pPr lvl="1"/>
            <a:r>
              <a:rPr lang="en-US" dirty="0" smtClean="0"/>
              <a:t>Criterion supported:</a:t>
            </a:r>
          </a:p>
          <a:p>
            <a:pPr lvl="2"/>
            <a:r>
              <a:rPr lang="en-US" dirty="0" smtClean="0"/>
              <a:t>Extensive independent sources</a:t>
            </a:r>
            <a:endParaRPr lang="en-US" sz="3600" dirty="0" smtClean="0"/>
          </a:p>
          <a:p>
            <a:pPr lvl="2"/>
            <a:r>
              <a:rPr lang="en-US" dirty="0" smtClean="0"/>
              <a:t>Enemy attestation (even skeptics concede)</a:t>
            </a:r>
            <a:endParaRPr lang="en-US" sz="3600" dirty="0" smtClean="0"/>
          </a:p>
          <a:p>
            <a:pPr lvl="2"/>
            <a:r>
              <a:rPr lang="en-US" dirty="0" smtClean="0"/>
              <a:t>Embarrassing admissions (great Lord &amp; Savior crucified?)</a:t>
            </a:r>
            <a:endParaRPr lang="en-US" sz="3600" dirty="0" smtClean="0"/>
          </a:p>
          <a:p>
            <a:pPr lvl="2"/>
            <a:r>
              <a:rPr lang="en-US" dirty="0" smtClean="0"/>
              <a:t>Eyewitness testimony</a:t>
            </a:r>
            <a:endParaRPr lang="en-US" sz="3600" dirty="0" smtClean="0"/>
          </a:p>
          <a:p>
            <a:pPr lvl="2"/>
            <a:r>
              <a:rPr lang="en-US" dirty="0" smtClean="0"/>
              <a:t>Early testimony</a:t>
            </a:r>
          </a:p>
          <a:p>
            <a:pPr lvl="1"/>
            <a:r>
              <a:rPr lang="en-US" dirty="0" smtClean="0"/>
              <a:t>Conclusions &amp; Implications:</a:t>
            </a:r>
          </a:p>
          <a:p>
            <a:pPr lvl="2"/>
            <a:r>
              <a:rPr lang="en-US" dirty="0" smtClean="0"/>
              <a:t>Jesus was put to death and was taken from the cross dead.</a:t>
            </a:r>
          </a:p>
          <a:p>
            <a:pPr lvl="2"/>
            <a:r>
              <a:rPr lang="en-US" dirty="0" smtClean="0"/>
              <a:t>Fallacious theories easily dismissed (ex: “Swoon Theory”)</a:t>
            </a:r>
          </a:p>
          <a:p>
            <a:pPr lvl="2"/>
            <a:r>
              <a:rPr lang="en-US" dirty="0" smtClean="0"/>
              <a:t>The Jews never denied that Jesus was dead and buried.</a:t>
            </a:r>
          </a:p>
          <a:p>
            <a:pPr lvl="1"/>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anim calcmode="lin" valueType="num">
                                      <p:cBhvr>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
                            </p:stCondLst>
                            <p:childTnLst>
                              <p:par>
                                <p:cTn id="48" presetID="42"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anim calcmode="lin" valueType="num">
                                      <p:cBhvr>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3" fill="hold">
                            <p:stCondLst>
                              <p:cond delay="1000"/>
                            </p:stCondLst>
                            <p:childTnLst>
                              <p:par>
                                <p:cTn id="54" presetID="42" presetClass="entr" presetSubtype="0" fill="hold" grpId="0" nodeType="after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500"/>
                                        <p:tgtEl>
                                          <p:spTgt spid="3">
                                            <p:txEl>
                                              <p:pRg st="9" end="9"/>
                                            </p:txEl>
                                          </p:spTgt>
                                        </p:tgtEl>
                                      </p:cBhvr>
                                    </p:animEffect>
                                    <p:anim calcmode="lin" valueType="num">
                                      <p:cBhvr>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9" fill="hold">
                            <p:stCondLst>
                              <p:cond delay="1500"/>
                            </p:stCondLst>
                            <p:childTnLst>
                              <p:par>
                                <p:cTn id="60" presetID="42" presetClass="entr" presetSubtype="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anim calcmode="lin" valueType="num">
                                      <p:cBhvr>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5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2: Disciples Believed Jesus Rose from the Dead</a:t>
            </a:r>
          </a:p>
          <a:p>
            <a:pPr lvl="1"/>
            <a:r>
              <a:rPr lang="en-US" dirty="0" smtClean="0"/>
              <a:t>They claimed it.</a:t>
            </a:r>
          </a:p>
          <a:p>
            <a:pPr lvl="2"/>
            <a:r>
              <a:rPr lang="en-US" dirty="0" smtClean="0"/>
              <a:t>1 Corinthians 15:3-5 (very early proclamation, cf. v. 11)</a:t>
            </a:r>
          </a:p>
          <a:p>
            <a:pPr lvl="2"/>
            <a:r>
              <a:rPr lang="en-US" dirty="0" smtClean="0"/>
              <a:t>Early eyewitnesses claimed they saw Him (1 Cor. 15:5-8)</a:t>
            </a:r>
          </a:p>
          <a:p>
            <a:pPr lvl="2"/>
            <a:r>
              <a:rPr lang="en-US" dirty="0" smtClean="0"/>
              <a:t>All four gospels (written within 70 years of the event)</a:t>
            </a:r>
          </a:p>
          <a:p>
            <a:pPr lvl="2"/>
            <a:r>
              <a:rPr lang="en-US" dirty="0" smtClean="0"/>
              <a:t>Apostolic Fathers, “church leaders” following the apostles:</a:t>
            </a:r>
          </a:p>
          <a:p>
            <a:pPr lvl="3"/>
            <a:r>
              <a:rPr lang="en-US" dirty="0" smtClean="0"/>
              <a:t>Clement of Rome (A.D. 95)</a:t>
            </a:r>
          </a:p>
          <a:p>
            <a:pPr lvl="4"/>
            <a:r>
              <a:rPr lang="en-US" dirty="0" smtClean="0"/>
              <a:t>“Therefore, having received orders and complete certainty caused by the resurrection of our Lord Jesus Christ and believing in the Word of God, they went with the Holy Spirit’s certainty, preaching the good news.”</a:t>
            </a:r>
          </a:p>
          <a:p>
            <a:pPr lvl="3"/>
            <a:r>
              <a:rPr lang="en-US" dirty="0" smtClean="0"/>
              <a:t>Polycarp (A.D. 110)</a:t>
            </a:r>
          </a:p>
          <a:p>
            <a:pPr lvl="4"/>
            <a:r>
              <a:rPr lang="en-US" dirty="0" smtClean="0"/>
              <a:t>“For they did not love the present age, but him who died for our benefit and for our sake was raised by God.”</a:t>
            </a:r>
          </a:p>
          <a:p>
            <a:pPr lvl="1"/>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anim calcmode="lin" valueType="num">
                                      <p:cBhvr>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anim calcmode="lin" valueType="num">
                                      <p:cBhvr>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2" presetClass="entr" presetSubtype="0"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anim calcmode="lin" valueType="num">
                                      <p:cBhvr>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5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500"/>
                                        <p:tgtEl>
                                          <p:spTgt spid="3">
                                            <p:txEl>
                                              <p:pRg st="7" end="7"/>
                                            </p:txEl>
                                          </p:spTgt>
                                        </p:tgtEl>
                                      </p:cBhvr>
                                    </p:animEffect>
                                    <p:anim calcmode="lin" valueType="num">
                                      <p:cBhvr>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5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500"/>
                                        <p:tgtEl>
                                          <p:spTgt spid="3">
                                            <p:txEl>
                                              <p:pRg st="8" end="8"/>
                                            </p:txEl>
                                          </p:spTgt>
                                        </p:tgtEl>
                                      </p:cBhvr>
                                    </p:animEffect>
                                    <p:anim calcmode="lin" valueType="num">
                                      <p:cBhvr>
                                        <p:cTn id="5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2000"/>
                            </p:stCondLst>
                            <p:childTnLst>
                              <p:par>
                                <p:cTn id="59" presetID="42"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500"/>
                                        <p:tgtEl>
                                          <p:spTgt spid="3">
                                            <p:txEl>
                                              <p:pRg st="9" end="9"/>
                                            </p:txEl>
                                          </p:spTgt>
                                        </p:tgtEl>
                                      </p:cBhvr>
                                    </p:animEffect>
                                    <p:anim calcmode="lin" valueType="num">
                                      <p:cBhvr>
                                        <p:cTn id="6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Fact 2: Disciples Believed Jesus Rose from the Dead</a:t>
            </a:r>
          </a:p>
          <a:p>
            <a:pPr lvl="1"/>
            <a:r>
              <a:rPr lang="en-US" dirty="0" smtClean="0"/>
              <a:t>They believed it.</a:t>
            </a:r>
          </a:p>
          <a:p>
            <a:pPr lvl="2"/>
            <a:r>
              <a:rPr lang="en-US" dirty="0"/>
              <a:t>Their transformation is strongly </a:t>
            </a:r>
            <a:r>
              <a:rPr lang="en-US" dirty="0" smtClean="0"/>
              <a:t>documented—from </a:t>
            </a:r>
            <a:r>
              <a:rPr lang="en-US" dirty="0"/>
              <a:t>fearful, cowering men who abandoned and denied Jesus </a:t>
            </a:r>
            <a:r>
              <a:rPr lang="en-US" dirty="0" smtClean="0"/>
              <a:t>to </a:t>
            </a:r>
            <a:r>
              <a:rPr lang="en-US" dirty="0"/>
              <a:t>men </a:t>
            </a:r>
            <a:r>
              <a:rPr lang="en-US" dirty="0" smtClean="0"/>
              <a:t>who boldly </a:t>
            </a:r>
            <a:r>
              <a:rPr lang="en-US" dirty="0"/>
              <a:t>and publicly proclaimed Him risen from the </a:t>
            </a:r>
            <a:r>
              <a:rPr lang="en-US" dirty="0" smtClean="0"/>
              <a:t>dead, to their own harm, persecution &amp; martyrdom.</a:t>
            </a:r>
          </a:p>
          <a:p>
            <a:pPr lvl="2"/>
            <a:r>
              <a:rPr lang="en-US" dirty="0" smtClean="0"/>
              <a:t>Almost unanimous consensus among scholars to this belief</a:t>
            </a:r>
          </a:p>
          <a:p>
            <a:pPr lvl="3"/>
            <a:r>
              <a:rPr lang="en-US" dirty="0" smtClean="0"/>
              <a:t>Luke</a:t>
            </a:r>
          </a:p>
          <a:p>
            <a:pPr lvl="4"/>
            <a:r>
              <a:rPr lang="en-US" dirty="0" smtClean="0"/>
              <a:t>Acts 4 – Peter and John arrested and imprisoned</a:t>
            </a:r>
          </a:p>
          <a:p>
            <a:pPr lvl="4"/>
            <a:r>
              <a:rPr lang="en-US" dirty="0" smtClean="0"/>
              <a:t>Acts 5 – the apostles arrested and imprisoned and beaten</a:t>
            </a:r>
          </a:p>
          <a:p>
            <a:pPr lvl="4"/>
            <a:r>
              <a:rPr lang="en-US" dirty="0" smtClean="0"/>
              <a:t>Acts 7 – Stephen, the first Christian martyr</a:t>
            </a:r>
          </a:p>
          <a:p>
            <a:pPr lvl="4"/>
            <a:r>
              <a:rPr lang="en-US" dirty="0" smtClean="0"/>
              <a:t>Acts 12 – James, the brother of John is martyred &amp; Peter is imprisoned</a:t>
            </a:r>
          </a:p>
          <a:p>
            <a:pPr lvl="4"/>
            <a:r>
              <a:rPr lang="en-US" dirty="0" smtClean="0"/>
              <a:t>The resurrection was their central message (Acts 4:2, 33).</a:t>
            </a:r>
          </a:p>
          <a:p>
            <a:pPr lvl="2"/>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anim calcmode="lin" valueType="num">
                                      <p:cBhvr>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anim calcmode="lin" valueType="num">
                                      <p:cBhvr>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anim calcmode="lin" valueType="num">
                                      <p:cBhvr>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anim calcmode="lin" valueType="num">
                                      <p:cBhvr>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anim calcmode="lin" valueType="num">
                                      <p:cBhvr>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anim calcmode="lin" valueType="num">
                                      <p:cBhvr>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2" presetClass="entr" presetSubtype="0" fill="hold" grpId="0"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anim calcmode="lin" valueType="num">
                                      <p:cBhvr>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anim calcmode="lin" valueType="num">
                                      <p:cBhvr>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3975</TotalTime>
  <Words>2398</Words>
  <Application>Microsoft Office PowerPoint</Application>
  <PresentationFormat>On-screen Show (4:3)</PresentationFormat>
  <Paragraphs>207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27</cp:revision>
  <dcterms:created xsi:type="dcterms:W3CDTF">2011-09-27T02:24:53Z</dcterms:created>
  <dcterms:modified xsi:type="dcterms:W3CDTF">2015-03-08T21:55:33Z</dcterms:modified>
</cp:coreProperties>
</file>