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2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36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A1F33-5CD3-4E2E-A46C-502C22D857B5}" type="datetimeFigureOut">
              <a:rPr lang="en-US" smtClean="0"/>
              <a:t>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A7893-3202-41AC-9C18-603B2DFE082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754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A1F33-5CD3-4E2E-A46C-502C22D857B5}" type="datetimeFigureOut">
              <a:rPr lang="en-US" smtClean="0"/>
              <a:t>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A7893-3202-41AC-9C18-603B2DFE0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328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A1F33-5CD3-4E2E-A46C-502C22D857B5}" type="datetimeFigureOut">
              <a:rPr lang="en-US" smtClean="0"/>
              <a:t>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A7893-3202-41AC-9C18-603B2DFE0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326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5796" y="1429788"/>
            <a:ext cx="7356764" cy="947651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Biondi" panose="02000505030000020004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196" y="2535381"/>
            <a:ext cx="8728364" cy="4322619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685800" indent="-287338">
              <a:buFont typeface="Calibri" panose="020F0502020204030204" pitchFamily="34" charset="0"/>
              <a:buChar char="–"/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196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A1F33-5CD3-4E2E-A46C-502C22D857B5}" type="datetimeFigureOut">
              <a:rPr lang="en-US" smtClean="0"/>
              <a:t>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A7893-3202-41AC-9C18-603B2DFE0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758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A1F33-5CD3-4E2E-A46C-502C22D857B5}" type="datetimeFigureOut">
              <a:rPr lang="en-US" smtClean="0"/>
              <a:t>2/15/2015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A7893-3202-41AC-9C18-603B2DFE0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827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A1F33-5CD3-4E2E-A46C-502C22D857B5}" type="datetimeFigureOut">
              <a:rPr lang="en-US" smtClean="0"/>
              <a:t>2/15/2015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A7893-3202-41AC-9C18-603B2DFE0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319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A1F33-5CD3-4E2E-A46C-502C22D857B5}" type="datetimeFigureOut">
              <a:rPr lang="en-US" smtClean="0"/>
              <a:t>2/15/2015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A7893-3202-41AC-9C18-603B2DFE0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456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A1F33-5CD3-4E2E-A46C-502C22D857B5}" type="datetimeFigureOut">
              <a:rPr lang="en-US" smtClean="0"/>
              <a:t>2/15/2015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A7893-3202-41AC-9C18-603B2DFE0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009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A1F33-5CD3-4E2E-A46C-502C22D857B5}" type="datetimeFigureOut">
              <a:rPr lang="en-US" smtClean="0"/>
              <a:t>2/15/2015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A7893-3202-41AC-9C18-603B2DFE0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8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A1F33-5CD3-4E2E-A46C-502C22D857B5}" type="datetimeFigureOut">
              <a:rPr lang="en-US" smtClean="0"/>
              <a:t>2/15/2015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A7893-3202-41AC-9C18-603B2DFE0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899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A1F33-5CD3-4E2E-A46C-502C22D857B5}" type="datetimeFigureOut">
              <a:rPr lang="en-US" smtClean="0"/>
              <a:t>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A7893-3202-41AC-9C18-603B2DFE0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635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" y="6362700"/>
            <a:ext cx="2800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Acts 17:24-31</a:t>
            </a:r>
            <a:endParaRPr lang="en-US" sz="24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50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Scientific Law – The Law of Biogenesis</a:t>
            </a:r>
          </a:p>
          <a:p>
            <a:pPr lvl="1"/>
            <a:r>
              <a:rPr lang="en-US" dirty="0" smtClean="0"/>
              <a:t>Life comes from preexisting life of its own kind</a:t>
            </a:r>
          </a:p>
          <a:p>
            <a:pPr lvl="1"/>
            <a:r>
              <a:rPr lang="en-US" dirty="0" smtClean="0"/>
              <a:t>Genesis 1:11-12, 21-25!</a:t>
            </a:r>
          </a:p>
          <a:p>
            <a:r>
              <a:rPr lang="en-US" dirty="0" smtClean="0"/>
              <a:t>Medical Practice – Circumcision on the 8</a:t>
            </a:r>
            <a:r>
              <a:rPr lang="en-US" baseline="30000" dirty="0" smtClean="0"/>
              <a:t>th</a:t>
            </a:r>
            <a:r>
              <a:rPr lang="en-US" dirty="0" smtClean="0"/>
              <a:t> Day</a:t>
            </a:r>
          </a:p>
          <a:p>
            <a:pPr lvl="1"/>
            <a:r>
              <a:rPr lang="en-US" dirty="0" smtClean="0"/>
              <a:t>Prothrombin (from Vitamin K) for blood clotting at 110% level </a:t>
            </a:r>
          </a:p>
          <a:p>
            <a:pPr lvl="1"/>
            <a:r>
              <a:rPr lang="en-US" dirty="0" smtClean="0"/>
              <a:t>Genesis 17:12; Leviticus 12:3!</a:t>
            </a:r>
          </a:p>
          <a:p>
            <a:r>
              <a:rPr lang="en-US" dirty="0" smtClean="0"/>
              <a:t>Biological Detail – Life Is in the Blood</a:t>
            </a:r>
          </a:p>
          <a:p>
            <a:pPr lvl="1"/>
            <a:r>
              <a:rPr lang="en-US" dirty="0" smtClean="0"/>
              <a:t>Blood circulates the necessary oxygen &amp; nutrients to survive</a:t>
            </a:r>
          </a:p>
          <a:p>
            <a:pPr lvl="1"/>
            <a:r>
              <a:rPr lang="en-US" dirty="0" smtClean="0"/>
              <a:t>Leviticus 17:11-14!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6913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29788"/>
            <a:ext cx="9144000" cy="947651"/>
          </a:xfrm>
        </p:spPr>
        <p:txBody>
          <a:bodyPr/>
          <a:lstStyle/>
          <a:p>
            <a:pPr algn="ctr"/>
            <a:r>
              <a:rPr lang="en-US" dirty="0" smtClean="0"/>
              <a:t>Is Of Divine Origin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human could ever have known or explained the precise foreknowledge </a:t>
            </a:r>
            <a:r>
              <a:rPr lang="en-US" dirty="0" smtClean="0"/>
              <a:t>in the Bible = super-natural</a:t>
            </a:r>
          </a:p>
          <a:p>
            <a:r>
              <a:rPr lang="en-US" dirty="0" smtClean="0"/>
              <a:t>God made true Scientific Law, Medical Practice, Biological Detail before man ever “discovered” them</a:t>
            </a:r>
          </a:p>
          <a:p>
            <a:r>
              <a:rPr lang="en-US" dirty="0" smtClean="0"/>
              <a:t>There is a God!  And the Bible is from God!</a:t>
            </a:r>
          </a:p>
          <a:p>
            <a:pPr lvl="1"/>
            <a:r>
              <a:rPr lang="en-US" dirty="0" smtClean="0"/>
              <a:t>We don’t need a verse to tell us it’s of Divine origin (2 </a:t>
            </a:r>
            <a:r>
              <a:rPr lang="en-US" dirty="0" err="1" smtClean="0"/>
              <a:t>Ti</a:t>
            </a:r>
            <a:r>
              <a:rPr lang="en-US" dirty="0" smtClean="0"/>
              <a:t>. 3:16)</a:t>
            </a:r>
          </a:p>
          <a:p>
            <a:pPr lvl="1"/>
            <a:r>
              <a:rPr lang="en-US" dirty="0" smtClean="0"/>
              <a:t>The Bible tells us that it’s from Divine source just by reading it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44210" y="895666"/>
            <a:ext cx="52644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Edwardian Script ITC" panose="030303020407070D0804" pitchFamily="66" charset="0"/>
              </a:rPr>
              <a:t>The Bible (in your hand)</a:t>
            </a:r>
            <a:endParaRPr lang="en-US" sz="4800" b="1" dirty="0">
              <a:solidFill>
                <a:schemeClr val="bg1"/>
              </a:solidFill>
              <a:effectLst>
                <a:outerShdw blurRad="50800" dist="50800" dir="2700000" algn="ctr" rotWithShape="0">
                  <a:schemeClr val="tx1"/>
                </a:outerShdw>
              </a:effectLst>
              <a:latin typeface="Edwardian Script ITC" panose="030303020407070D08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46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29788"/>
            <a:ext cx="9144000" cy="947651"/>
          </a:xfrm>
        </p:spPr>
        <p:txBody>
          <a:bodyPr/>
          <a:lstStyle/>
          <a:p>
            <a:pPr algn="ctr"/>
            <a:r>
              <a:rPr lang="en-US" dirty="0" smtClean="0"/>
              <a:t>Is Absolute Truth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“Absolute” means: </a:t>
            </a:r>
          </a:p>
          <a:p>
            <a:r>
              <a:rPr lang="en-US" dirty="0" smtClean="0"/>
              <a:t>Of Divine origin, the Bible is:</a:t>
            </a:r>
          </a:p>
          <a:p>
            <a:pPr lvl="1"/>
            <a:r>
              <a:rPr lang="en-US" dirty="0" smtClean="0"/>
              <a:t>Complete </a:t>
            </a:r>
            <a:r>
              <a:rPr lang="en-US" dirty="0"/>
              <a:t>and </a:t>
            </a:r>
            <a:r>
              <a:rPr lang="en-US" dirty="0" smtClean="0"/>
              <a:t>total</a:t>
            </a:r>
            <a:endParaRPr lang="en-US" dirty="0"/>
          </a:p>
          <a:p>
            <a:pPr lvl="1"/>
            <a:r>
              <a:rPr lang="en-US" dirty="0" smtClean="0"/>
              <a:t>Unvarying </a:t>
            </a:r>
            <a:r>
              <a:rPr lang="en-US" dirty="0"/>
              <a:t>and </a:t>
            </a:r>
            <a:r>
              <a:rPr lang="en-US" dirty="0" smtClean="0"/>
              <a:t>permanent</a:t>
            </a:r>
            <a:endParaRPr lang="en-US" dirty="0"/>
          </a:p>
          <a:p>
            <a:pPr lvl="1"/>
            <a:r>
              <a:rPr lang="en-US" dirty="0" smtClean="0"/>
              <a:t>Never changing</a:t>
            </a:r>
            <a:endParaRPr lang="en-US" dirty="0"/>
          </a:p>
          <a:p>
            <a:pPr lvl="1"/>
            <a:r>
              <a:rPr lang="en-US" dirty="0" smtClean="0"/>
              <a:t>Not </a:t>
            </a:r>
            <a:r>
              <a:rPr lang="en-US" dirty="0"/>
              <a:t>limited in any </a:t>
            </a:r>
            <a:r>
              <a:rPr lang="en-US" dirty="0" smtClean="0"/>
              <a:t>way</a:t>
            </a:r>
            <a:endParaRPr lang="en-US" dirty="0"/>
          </a:p>
          <a:p>
            <a:pPr lvl="1"/>
            <a:r>
              <a:rPr lang="en-US" dirty="0" smtClean="0"/>
              <a:t>Free </a:t>
            </a:r>
            <a:r>
              <a:rPr lang="en-US" dirty="0"/>
              <a:t>from </a:t>
            </a:r>
            <a:r>
              <a:rPr lang="en-US" dirty="0" smtClean="0"/>
              <a:t>imperfection</a:t>
            </a:r>
            <a:endParaRPr lang="en-US" dirty="0"/>
          </a:p>
          <a:p>
            <a:pPr lvl="1"/>
            <a:r>
              <a:rPr lang="en-US" dirty="0" smtClean="0"/>
              <a:t>Having </a:t>
            </a:r>
            <a:r>
              <a:rPr lang="en-US" dirty="0"/>
              <a:t>no </a:t>
            </a:r>
            <a:r>
              <a:rPr lang="en-US" dirty="0" smtClean="0"/>
              <a:t>exception</a:t>
            </a:r>
            <a:endParaRPr lang="en-US" dirty="0"/>
          </a:p>
          <a:p>
            <a:pPr lvl="1"/>
            <a:r>
              <a:rPr lang="en-US" dirty="0" smtClean="0"/>
              <a:t>Having </a:t>
            </a:r>
            <a:r>
              <a:rPr lang="en-US" dirty="0"/>
              <a:t>no </a:t>
            </a:r>
            <a:r>
              <a:rPr lang="en-US" dirty="0" smtClean="0"/>
              <a:t>qualification</a:t>
            </a:r>
          </a:p>
          <a:p>
            <a:r>
              <a:rPr lang="en-US" sz="2400" dirty="0" smtClean="0"/>
              <a:t>Irrefutable evidence:  God revealed Himself thru absolute truth! 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944210" y="895666"/>
            <a:ext cx="52644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Edwardian Script ITC" panose="030303020407070D0804" pitchFamily="66" charset="0"/>
              </a:rPr>
              <a:t>The Bible (in your hand)</a:t>
            </a:r>
            <a:endParaRPr lang="en-US" sz="4800" b="1" dirty="0">
              <a:solidFill>
                <a:schemeClr val="bg1"/>
              </a:solidFill>
              <a:effectLst>
                <a:outerShdw blurRad="50800" dist="50800" dir="2700000" algn="ctr" rotWithShape="0">
                  <a:schemeClr val="tx1"/>
                </a:outerShdw>
              </a:effectLst>
              <a:latin typeface="Edwardian Script ITC" panose="030303020407070D08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08957" y="3454743"/>
            <a:ext cx="8386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  <a:effectLst>
                  <a:outerShdw blurRad="50800" dist="50800" dir="2700000" algn="ctr" rotWithShape="0">
                    <a:prstClr val="black"/>
                  </a:outerShdw>
                </a:effectLst>
              </a:rPr>
              <a:t>truth</a:t>
            </a:r>
            <a:endParaRPr lang="en-US" sz="1600" dirty="0"/>
          </a:p>
        </p:txBody>
      </p:sp>
      <p:sp>
        <p:nvSpPr>
          <p:cNvPr id="9" name="Rectangle 8"/>
          <p:cNvSpPr/>
          <p:nvPr/>
        </p:nvSpPr>
        <p:spPr>
          <a:xfrm>
            <a:off x="4385027" y="3850129"/>
            <a:ext cx="8386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  <a:effectLst>
                  <a:outerShdw blurRad="50800" dist="50800" dir="2700000" algn="ctr" rotWithShape="0">
                    <a:prstClr val="black"/>
                  </a:outerShdw>
                </a:effectLst>
              </a:rPr>
              <a:t>truth</a:t>
            </a:r>
            <a:endParaRPr lang="en-US" sz="1600" dirty="0"/>
          </a:p>
        </p:txBody>
      </p:sp>
      <p:sp>
        <p:nvSpPr>
          <p:cNvPr id="10" name="Rectangle 9"/>
          <p:cNvSpPr/>
          <p:nvPr/>
        </p:nvSpPr>
        <p:spPr>
          <a:xfrm>
            <a:off x="3033055" y="4242813"/>
            <a:ext cx="8386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  <a:effectLst>
                  <a:outerShdw blurRad="50800" dist="50800" dir="2700000" algn="ctr" rotWithShape="0">
                    <a:prstClr val="black"/>
                  </a:outerShdw>
                </a:effectLst>
              </a:rPr>
              <a:t>truth</a:t>
            </a: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3919408" y="4635503"/>
            <a:ext cx="8386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  <a:effectLst>
                  <a:outerShdw blurRad="50800" dist="50800" dir="2700000" algn="ctr" rotWithShape="0">
                    <a:prstClr val="black"/>
                  </a:outerShdw>
                </a:effectLst>
              </a:rPr>
              <a:t>truth</a:t>
            </a:r>
            <a:endParaRPr lang="en-US" sz="1600" dirty="0"/>
          </a:p>
        </p:txBody>
      </p:sp>
      <p:sp>
        <p:nvSpPr>
          <p:cNvPr id="12" name="Rectangle 11"/>
          <p:cNvSpPr/>
          <p:nvPr/>
        </p:nvSpPr>
        <p:spPr>
          <a:xfrm>
            <a:off x="4009164" y="5026427"/>
            <a:ext cx="8386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  <a:effectLst>
                  <a:outerShdw blurRad="50800" dist="50800" dir="2700000" algn="ctr" rotWithShape="0">
                    <a:prstClr val="black"/>
                  </a:outerShdw>
                </a:effectLst>
              </a:rPr>
              <a:t>truth</a:t>
            </a:r>
            <a:endParaRPr lang="en-US" sz="1600" dirty="0"/>
          </a:p>
        </p:txBody>
      </p:sp>
      <p:sp>
        <p:nvSpPr>
          <p:cNvPr id="13" name="Rectangle 12"/>
          <p:cNvSpPr/>
          <p:nvPr/>
        </p:nvSpPr>
        <p:spPr>
          <a:xfrm>
            <a:off x="3638917" y="5413505"/>
            <a:ext cx="8386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  <a:effectLst>
                  <a:outerShdw blurRad="50800" dist="50800" dir="2700000" algn="ctr" rotWithShape="0">
                    <a:prstClr val="black"/>
                  </a:outerShdw>
                </a:effectLst>
              </a:rPr>
              <a:t>truth</a:t>
            </a:r>
            <a:endParaRPr lang="en-US" sz="1600" dirty="0"/>
          </a:p>
        </p:txBody>
      </p:sp>
      <p:sp>
        <p:nvSpPr>
          <p:cNvPr id="14" name="Rectangle 13"/>
          <p:cNvSpPr/>
          <p:nvPr/>
        </p:nvSpPr>
        <p:spPr>
          <a:xfrm>
            <a:off x="3987662" y="5814499"/>
            <a:ext cx="8386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  <a:effectLst>
                  <a:outerShdw blurRad="50800" dist="50800" dir="2700000" algn="ctr" rotWithShape="0">
                    <a:prstClr val="black"/>
                  </a:outerShdw>
                </a:effectLst>
              </a:rPr>
              <a:t>truth</a:t>
            </a:r>
            <a:endParaRPr lang="en-US" sz="1600" dirty="0"/>
          </a:p>
        </p:txBody>
      </p:sp>
      <p:sp>
        <p:nvSpPr>
          <p:cNvPr id="15" name="Right Brace 14"/>
          <p:cNvSpPr/>
          <p:nvPr/>
        </p:nvSpPr>
        <p:spPr>
          <a:xfrm>
            <a:off x="4992329" y="3104535"/>
            <a:ext cx="833284" cy="3067665"/>
          </a:xfrm>
          <a:prstGeom prst="rightBrace">
            <a:avLst>
              <a:gd name="adj1" fmla="val 78245"/>
              <a:gd name="adj2" fmla="val 50000"/>
            </a:avLst>
          </a:prstGeom>
          <a:ln w="57150">
            <a:solidFill>
              <a:schemeClr val="bg1"/>
            </a:solidFill>
          </a:ln>
          <a:effectLst>
            <a:outerShdw blurRad="50800" dist="25400" dir="27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50800" dist="50800" dir="2700000" algn="ctr" rotWithShape="0">
                  <a:schemeClr val="tx1"/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32091" y="3871449"/>
            <a:ext cx="23971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Absolute</a:t>
            </a:r>
          </a:p>
          <a:p>
            <a:pPr algn="ctr"/>
            <a:r>
              <a:rPr lang="en-US" sz="4400" b="1" dirty="0" smtClean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Truth!</a:t>
            </a:r>
            <a:endParaRPr lang="en-US" sz="4400" b="1" dirty="0">
              <a:solidFill>
                <a:schemeClr val="bg1"/>
              </a:solidFill>
              <a:effectLst>
                <a:outerShdw blurRad="50800" dist="50800" dir="2700000" algn="ctr" rotWithShape="0">
                  <a:schemeClr val="tx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6361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500"/>
                            </p:stCondLst>
                            <p:childTnLst>
                              <p:par>
                                <p:cTn id="7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000"/>
                            </p:stCondLst>
                            <p:childTnLst>
                              <p:par>
                                <p:cTn id="84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500"/>
                            </p:stCondLst>
                            <p:childTnLst>
                              <p:par>
                                <p:cTn id="91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 animBg="1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429788"/>
            <a:ext cx="9144000" cy="94765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Demands Attention &amp; Adherence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Bible alone answers: Where did I come from?</a:t>
            </a:r>
          </a:p>
          <a:p>
            <a:pPr lvl="1"/>
            <a:r>
              <a:rPr lang="en-US" dirty="0" smtClean="0"/>
              <a:t>Gen</a:t>
            </a:r>
            <a:r>
              <a:rPr lang="en-US" dirty="0"/>
              <a:t>. 1:1; 2:7; Psa. 100:3; Acts 17:23-26</a:t>
            </a:r>
          </a:p>
          <a:p>
            <a:r>
              <a:rPr lang="en-US" dirty="0" smtClean="0"/>
              <a:t>The </a:t>
            </a:r>
            <a:r>
              <a:rPr lang="en-US" dirty="0"/>
              <a:t>Bible alone answers: Why am I here?</a:t>
            </a:r>
          </a:p>
          <a:p>
            <a:pPr lvl="1"/>
            <a:r>
              <a:rPr lang="en-US" dirty="0" smtClean="0"/>
              <a:t>Acts </a:t>
            </a:r>
            <a:r>
              <a:rPr lang="en-US" dirty="0"/>
              <a:t>17:27-28; </a:t>
            </a:r>
            <a:r>
              <a:rPr lang="en-US" dirty="0" smtClean="0"/>
              <a:t>Col. 1:16; Matt</a:t>
            </a:r>
            <a:r>
              <a:rPr lang="en-US" dirty="0"/>
              <a:t>. </a:t>
            </a:r>
            <a:r>
              <a:rPr lang="en-US" dirty="0" smtClean="0"/>
              <a:t>20:28; Mark 16:15</a:t>
            </a:r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Bible alone answers: Where am I going?</a:t>
            </a:r>
          </a:p>
          <a:p>
            <a:pPr lvl="1"/>
            <a:r>
              <a:rPr lang="en-US" dirty="0" smtClean="0"/>
              <a:t>Matt</a:t>
            </a:r>
            <a:r>
              <a:rPr lang="en-US" dirty="0"/>
              <a:t>. 25:31-46; Heb. 9:27; </a:t>
            </a:r>
            <a:r>
              <a:rPr lang="en-US" dirty="0" smtClean="0"/>
              <a:t>2 </a:t>
            </a:r>
            <a:r>
              <a:rPr lang="en-US" dirty="0"/>
              <a:t>Cor. </a:t>
            </a:r>
            <a:r>
              <a:rPr lang="en-US" dirty="0" smtClean="0"/>
              <a:t>5:10; Acts 17:30-31</a:t>
            </a:r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Bible alone provides </a:t>
            </a:r>
            <a:r>
              <a:rPr lang="en-US" dirty="0" smtClean="0"/>
              <a:t>accurate &amp; absolute </a:t>
            </a:r>
            <a:r>
              <a:rPr lang="en-US" dirty="0"/>
              <a:t>truth pertaining to my life, my soul, </a:t>
            </a:r>
            <a:r>
              <a:rPr lang="en-US"/>
              <a:t>my </a:t>
            </a:r>
            <a:r>
              <a:rPr lang="en-US" smtClean="0"/>
              <a:t>destiny!</a:t>
            </a:r>
            <a:endParaRPr lang="en-US" dirty="0"/>
          </a:p>
          <a:p>
            <a:pPr lvl="1"/>
            <a:r>
              <a:rPr lang="en-US" dirty="0" smtClean="0"/>
              <a:t>I </a:t>
            </a:r>
            <a:r>
              <a:rPr lang="en-US" dirty="0"/>
              <a:t>must trust it, follow it, obey </a:t>
            </a:r>
            <a:r>
              <a:rPr lang="en-US" dirty="0" smtClean="0"/>
              <a:t>it.  Then, I’ll be rewarded by it!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44210" y="895666"/>
            <a:ext cx="52644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Edwardian Script ITC" panose="030303020407070D0804" pitchFamily="66" charset="0"/>
              </a:rPr>
              <a:t>The Bible (in your hand)</a:t>
            </a:r>
            <a:endParaRPr lang="en-US" sz="4800" b="1" dirty="0">
              <a:solidFill>
                <a:schemeClr val="bg1"/>
              </a:solidFill>
              <a:effectLst>
                <a:outerShdw blurRad="50800" dist="50800" dir="2700000" algn="ctr" rotWithShape="0">
                  <a:schemeClr val="tx1"/>
                </a:outerShdw>
              </a:effectLst>
              <a:latin typeface="Edwardian Script ITC" panose="030303020407070D08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51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477413"/>
            <a:ext cx="9144000" cy="947651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Prepares You For Eternity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Believe the evidence, Jesus is God’s Son – John 20:30-31</a:t>
            </a:r>
          </a:p>
          <a:p>
            <a:r>
              <a:rPr lang="en-US" dirty="0" smtClean="0"/>
              <a:t>Obey the command, repent of your sins – Acts 17:30-31</a:t>
            </a:r>
          </a:p>
          <a:p>
            <a:r>
              <a:rPr lang="en-US" dirty="0" smtClean="0"/>
              <a:t>Confess your faith in Jesus – Philippians 2:11</a:t>
            </a:r>
          </a:p>
          <a:p>
            <a:r>
              <a:rPr lang="en-US" dirty="0" smtClean="0"/>
              <a:t>Submit to immersion into Christ – Romans 6:3</a:t>
            </a:r>
          </a:p>
          <a:p>
            <a:pPr lvl="1"/>
            <a:r>
              <a:rPr lang="en-US" dirty="0" smtClean="0"/>
              <a:t>God will forgive you of every sin – Acts 22:16</a:t>
            </a:r>
          </a:p>
          <a:p>
            <a:pPr lvl="1"/>
            <a:r>
              <a:rPr lang="en-US" dirty="0" smtClean="0"/>
              <a:t>God will add you to His church – Acts 2:47</a:t>
            </a:r>
          </a:p>
          <a:p>
            <a:pPr lvl="1"/>
            <a:r>
              <a:rPr lang="en-US" dirty="0" smtClean="0"/>
              <a:t>God will enroll you in heaven’s registry – Hebrews 12:23</a:t>
            </a:r>
          </a:p>
          <a:p>
            <a:r>
              <a:rPr lang="en-US" dirty="0" smtClean="0"/>
              <a:t>Faithfully obey His absolute standard – John 12:48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44210" y="895666"/>
            <a:ext cx="52644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Edwardian Script ITC" panose="030303020407070D0804" pitchFamily="66" charset="0"/>
              </a:rPr>
              <a:t>The Bible (in your hand)</a:t>
            </a:r>
            <a:endParaRPr lang="en-US" sz="4800" b="1" dirty="0">
              <a:solidFill>
                <a:schemeClr val="bg1"/>
              </a:solidFill>
              <a:effectLst>
                <a:outerShdw blurRad="50800" dist="50800" dir="2700000" algn="ctr" rotWithShape="0">
                  <a:schemeClr val="tx1"/>
                </a:outerShdw>
              </a:effectLst>
              <a:latin typeface="Edwardian Script ITC" panose="030303020407070D08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923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863</TotalTime>
  <Words>430</Words>
  <Application>Microsoft Office PowerPoint</Application>
  <PresentationFormat>On-screen Show (4:3)</PresentationFormat>
  <Paragraphs>58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Biondi</vt:lpstr>
      <vt:lpstr>Calibri</vt:lpstr>
      <vt:lpstr>Calibri Light</vt:lpstr>
      <vt:lpstr>Edwardian Script ITC</vt:lpstr>
      <vt:lpstr>Office Theme</vt:lpstr>
      <vt:lpstr>PowerPoint Presentation</vt:lpstr>
      <vt:lpstr>PowerPoint Presentation</vt:lpstr>
      <vt:lpstr>Is Of Divine Origin</vt:lpstr>
      <vt:lpstr>Is Absolute Truth</vt:lpstr>
      <vt:lpstr>Demands Attention &amp; Adherence</vt:lpstr>
      <vt:lpstr>Prepares You For Eternity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</dc:creator>
  <cp:lastModifiedBy>David</cp:lastModifiedBy>
  <cp:revision>18</cp:revision>
  <dcterms:created xsi:type="dcterms:W3CDTF">2015-02-15T00:13:02Z</dcterms:created>
  <dcterms:modified xsi:type="dcterms:W3CDTF">2015-02-15T21:21:37Z</dcterms:modified>
</cp:coreProperties>
</file>