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70" r:id="rId5"/>
    <p:sldId id="262" r:id="rId6"/>
    <p:sldId id="263" r:id="rId7"/>
    <p:sldId id="264" r:id="rId8"/>
    <p:sldId id="265" r:id="rId9"/>
    <p:sldId id="266" r:id="rId10"/>
    <p:sldId id="267" r:id="rId11"/>
    <p:sldId id="268" r:id="rId12"/>
    <p:sldId id="269"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CCFFFF"/>
    <a:srgbClr val="FCDBC0"/>
    <a:srgbClr val="263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C6B8EFF-4401-450C-8DC7-39FF9B19B534}" type="datetimeFigureOut">
              <a:rPr lang="en-US" smtClean="0"/>
              <a:t>2/9/2015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7758147-61EE-4407-A3FA-CFC15A25ECDB}" type="slidenum">
              <a:rPr lang="en-US" smtClean="0"/>
              <a:t>‹#›</a:t>
            </a:fld>
            <a:endParaRPr lang="en-US"/>
          </a:p>
        </p:txBody>
      </p:sp>
    </p:spTree>
    <p:extLst>
      <p:ext uri="{BB962C8B-B14F-4D97-AF65-F5344CB8AC3E}">
        <p14:creationId xmlns:p14="http://schemas.microsoft.com/office/powerpoint/2010/main" val="9707038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02FF8-B1A2-48F7-991E-B64619DC4C6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02FF8-B1A2-48F7-991E-B64619DC4C6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02FF8-B1A2-48F7-991E-B64619DC4C6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PBLFPR\users\David\_Graphics\Lesson-Event PPT Graphics\Laborers Together with God - PPT text2.jpg"/>
          <p:cNvPicPr>
            <a:picLocks noChangeAspect="1" noChangeArrowheads="1"/>
          </p:cNvPicPr>
          <p:nvPr userDrawn="1"/>
        </p:nvPicPr>
        <p:blipFill>
          <a:blip r:embed="rId2" cstate="print"/>
          <a:srcRect/>
          <a:stretch>
            <a:fillRect/>
          </a:stretch>
        </p:blipFill>
        <p:spPr bwMode="auto">
          <a:xfrm>
            <a:off x="-3175" y="-1588"/>
            <a:ext cx="9147175" cy="6859588"/>
          </a:xfrm>
          <a:prstGeom prst="rect">
            <a:avLst/>
          </a:prstGeom>
          <a:noFill/>
        </p:spPr>
      </p:pic>
      <p:sp>
        <p:nvSpPr>
          <p:cNvPr id="2" name="Title 1"/>
          <p:cNvSpPr>
            <a:spLocks noGrp="1"/>
          </p:cNvSpPr>
          <p:nvPr>
            <p:ph type="title"/>
          </p:nvPr>
        </p:nvSpPr>
        <p:spPr>
          <a:xfrm>
            <a:off x="76200" y="76200"/>
            <a:ext cx="6324600" cy="1219200"/>
          </a:xfrm>
        </p:spPr>
        <p:txBody>
          <a:bodyPr/>
          <a:lstStyle>
            <a:lvl1pPr>
              <a:defRPr b="0">
                <a:ln w="19050">
                  <a:noFill/>
                </a:ln>
                <a:solidFill>
                  <a:srgbClr val="66FFFF"/>
                </a:solidFill>
                <a:effectLst>
                  <a:outerShdw blurRad="50800" dist="50800" dir="2700000" algn="ctr" rotWithShape="0">
                    <a:schemeClr val="tx1"/>
                  </a:outerShdw>
                </a:effectLst>
                <a:latin typeface="Berlin Sans FB"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371600"/>
            <a:ext cx="9067800" cy="5486400"/>
          </a:xfrm>
        </p:spPr>
        <p:txBody>
          <a:bodyPr/>
          <a:lstStyle>
            <a:lvl1pPr>
              <a:defRPr sz="2800" b="1">
                <a:solidFill>
                  <a:schemeClr val="bg1"/>
                </a:solidFill>
                <a:effectLst>
                  <a:outerShdw blurRad="25400" dist="50800" dir="2700000" algn="ctr" rotWithShape="0">
                    <a:schemeClr val="tx1"/>
                  </a:outerShdw>
                </a:effectLst>
              </a:defRPr>
            </a:lvl1pPr>
            <a:lvl2pPr>
              <a:defRPr b="1">
                <a:solidFill>
                  <a:srgbClr val="FFFF99"/>
                </a:solidFill>
                <a:effectLst>
                  <a:outerShdw blurRad="25400" dist="50800" dir="2700000" algn="ctr" rotWithShape="0">
                    <a:schemeClr val="tx1"/>
                  </a:outerShdw>
                </a:effectLst>
              </a:defRPr>
            </a:lvl2pPr>
            <a:lvl3pPr>
              <a:defRPr b="1">
                <a:solidFill>
                  <a:schemeClr val="bg1"/>
                </a:solidFill>
                <a:effectLst>
                  <a:outerShdw blurRad="25400" dist="50800" dir="2700000" algn="ctr" rotWithShape="0">
                    <a:schemeClr val="tx1"/>
                  </a:outerShdw>
                </a:effectLst>
              </a:defRPr>
            </a:lvl3pPr>
            <a:lvl4pPr>
              <a:defRPr sz="2400" b="1">
                <a:solidFill>
                  <a:schemeClr val="bg1"/>
                </a:solidFill>
                <a:effectLst>
                  <a:outerShdw blurRad="25400" dist="50800" dir="2700000" algn="ctr" rotWithShape="0">
                    <a:schemeClr val="tx1"/>
                  </a:outerShdw>
                </a:effectLst>
              </a:defRPr>
            </a:lvl4pPr>
            <a:lvl5pPr>
              <a:defRPr sz="2400" b="1">
                <a:solidFill>
                  <a:schemeClr val="bg1"/>
                </a:solidFill>
                <a:effectLst>
                  <a:outerShdw blurRad="254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02FF8-B1A2-48F7-991E-B64619DC4C69}"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02FF8-B1A2-48F7-991E-B64619DC4C6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02FF8-B1A2-48F7-991E-B64619DC4C69}" type="datetimeFigureOut">
              <a:rPr lang="en-US" smtClean="0"/>
              <a:pPr/>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02FF8-B1A2-48F7-991E-B64619DC4C69}" type="datetimeFigureOut">
              <a:rPr lang="en-US" smtClean="0"/>
              <a:pPr/>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02FF8-B1A2-48F7-991E-B64619DC4C69}"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02FF8-B1A2-48F7-991E-B64619DC4C6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02FF8-B1A2-48F7-991E-B64619DC4C6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02FF8-B1A2-48F7-991E-B64619DC4C69}" type="datetimeFigureOut">
              <a:rPr lang="en-US" smtClean="0"/>
              <a:pPr/>
              <a:t>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EB580-D720-4946-81AC-A86EEA73D1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5943600" y="6258580"/>
            <a:ext cx="3200400" cy="523220"/>
          </a:xfrm>
          <a:prstGeom prst="rect">
            <a:avLst/>
          </a:prstGeom>
          <a:noFill/>
        </p:spPr>
        <p:txBody>
          <a:bodyPr wrap="square" rtlCol="0">
            <a:spAutoFit/>
          </a:bodyPr>
          <a:lstStyle/>
          <a:p>
            <a:pPr algn="r"/>
            <a:r>
              <a:rPr lang="en-US" sz="2800" dirty="0" smtClean="0">
                <a:solidFill>
                  <a:schemeClr val="bg1"/>
                </a:solidFill>
                <a:latin typeface="Berlin Sans FB" pitchFamily="34" charset="0"/>
              </a:rPr>
              <a:t>1 Corinthians 3:5-9</a:t>
            </a:r>
            <a:endParaRPr lang="en-US" sz="2800" dirty="0">
              <a:solidFill>
                <a:schemeClr val="bg1"/>
              </a:solidFill>
              <a:latin typeface="Berlin Sans FB"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What you need to do:</a:t>
            </a:r>
          </a:p>
          <a:p>
            <a:pPr lvl="1"/>
            <a:r>
              <a:rPr lang="en-US" sz="2700" dirty="0" smtClean="0"/>
              <a:t>If, perhaps, there is an area in which you would really like to serve but it is not listed in this booklet, write it out on Page 44 and the elders will take it into consideration.</a:t>
            </a:r>
          </a:p>
          <a:p>
            <a:pPr lvl="1"/>
            <a:r>
              <a:rPr lang="en-US" sz="2700" dirty="0"/>
              <a:t>If, perhaps, there is </a:t>
            </a:r>
            <a:r>
              <a:rPr lang="en-US" sz="2700" dirty="0" smtClean="0"/>
              <a:t>a work in which you are presently serving and strongly want to continue, write it out on Page 45.</a:t>
            </a:r>
          </a:p>
          <a:p>
            <a:pPr lvl="1"/>
            <a:r>
              <a:rPr lang="en-US" sz="2700" dirty="0" smtClean="0"/>
              <a:t>If you want to know more about a particular opportunity, go and talk to the person assigned to that task for more information.</a:t>
            </a:r>
          </a:p>
          <a:p>
            <a:pPr lvl="1"/>
            <a:r>
              <a:rPr lang="en-US" sz="2700" dirty="0" smtClean="0"/>
              <a:t>Once you’ve completed the booklet, please deposit it in the box in the lobby by </a:t>
            </a:r>
            <a:r>
              <a:rPr lang="en-US" sz="2700" u="sng" dirty="0" smtClean="0"/>
              <a:t>Sunday, February 22</a:t>
            </a:r>
            <a:r>
              <a:rPr lang="en-US" sz="2700"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3" name="Content Placeholder 2"/>
          <p:cNvSpPr>
            <a:spLocks noGrp="1"/>
          </p:cNvSpPr>
          <p:nvPr>
            <p:ph idx="1"/>
          </p:nvPr>
        </p:nvSpPr>
        <p:spPr>
          <a:xfrm>
            <a:off x="0" y="1371600"/>
            <a:ext cx="9144000" cy="5486400"/>
          </a:xfrm>
        </p:spPr>
        <p:txBody>
          <a:bodyPr>
            <a:normAutofit/>
          </a:bodyPr>
          <a:lstStyle/>
          <a:p>
            <a:r>
              <a:rPr lang="en-US" sz="3200" dirty="0" smtClean="0"/>
              <a:t>Let’s all grow more fully to be:</a:t>
            </a:r>
          </a:p>
          <a:p>
            <a:pPr lvl="1"/>
            <a:r>
              <a:rPr lang="en-US" sz="3100" dirty="0" smtClean="0"/>
              <a:t>Laborers!</a:t>
            </a:r>
          </a:p>
          <a:p>
            <a:pPr lvl="1"/>
            <a:r>
              <a:rPr lang="en-US" sz="3100" dirty="0" smtClean="0"/>
              <a:t>Laborers Together!</a:t>
            </a:r>
          </a:p>
          <a:p>
            <a:pPr lvl="1"/>
            <a:r>
              <a:rPr lang="en-US" sz="3100" dirty="0" smtClean="0"/>
              <a:t>Laborers Together with God!</a:t>
            </a:r>
          </a:p>
          <a:p>
            <a:pPr lvl="1"/>
            <a:r>
              <a:rPr lang="en-US" sz="3100" dirty="0" smtClean="0"/>
              <a:t>Laborers Together with God at Palm Beach Lakes!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477000" cy="1219200"/>
          </a:xfrm>
        </p:spPr>
        <p:txBody>
          <a:bodyPr>
            <a:normAutofit fontScale="90000"/>
          </a:bodyPr>
          <a:lstStyle/>
          <a:p>
            <a:r>
              <a:rPr lang="en-US" dirty="0" smtClean="0"/>
              <a:t>Become a Laborer Together with God Today!</a:t>
            </a:r>
          </a:p>
        </p:txBody>
      </p:sp>
      <p:sp>
        <p:nvSpPr>
          <p:cNvPr id="3" name="Content Placeholder 2"/>
          <p:cNvSpPr>
            <a:spLocks noGrp="1"/>
          </p:cNvSpPr>
          <p:nvPr>
            <p:ph idx="1"/>
          </p:nvPr>
        </p:nvSpPr>
        <p:spPr>
          <a:xfrm>
            <a:off x="0" y="1371600"/>
            <a:ext cx="9144000" cy="5486400"/>
          </a:xfrm>
        </p:spPr>
        <p:txBody>
          <a:bodyPr>
            <a:normAutofit/>
          </a:bodyPr>
          <a:lstStyle/>
          <a:p>
            <a:r>
              <a:rPr lang="en-US" sz="3200" dirty="0" smtClean="0"/>
              <a:t>Believe Jesus is God’s Son </a:t>
            </a:r>
            <a:r>
              <a:rPr lang="en-US" sz="3200" dirty="0" smtClean="0">
                <a:solidFill>
                  <a:srgbClr val="FFFF99"/>
                </a:solidFill>
              </a:rPr>
              <a:t>– Mark 16:16</a:t>
            </a:r>
          </a:p>
          <a:p>
            <a:r>
              <a:rPr lang="en-US" sz="3200" dirty="0" smtClean="0"/>
              <a:t>Repent of your sins </a:t>
            </a:r>
            <a:r>
              <a:rPr lang="en-US" sz="3200" dirty="0" smtClean="0">
                <a:solidFill>
                  <a:srgbClr val="FFFF99"/>
                </a:solidFill>
              </a:rPr>
              <a:t>– 2 Peter 3:9</a:t>
            </a:r>
            <a:endParaRPr lang="en-US" sz="3200" dirty="0" smtClean="0"/>
          </a:p>
          <a:p>
            <a:r>
              <a:rPr lang="en-US" sz="3200" dirty="0" smtClean="0"/>
              <a:t>Confess your faith in Jesus </a:t>
            </a:r>
            <a:r>
              <a:rPr lang="en-US" sz="3200" dirty="0" smtClean="0">
                <a:solidFill>
                  <a:srgbClr val="FFFF99"/>
                </a:solidFill>
              </a:rPr>
              <a:t>– Romans 10:9-10</a:t>
            </a:r>
            <a:endParaRPr lang="en-US" sz="3200" dirty="0" smtClean="0"/>
          </a:p>
          <a:p>
            <a:r>
              <a:rPr lang="en-US" sz="3200" dirty="0" smtClean="0"/>
              <a:t>Be immersed into Christ </a:t>
            </a:r>
            <a:r>
              <a:rPr lang="en-US" sz="3200" dirty="0" smtClean="0">
                <a:solidFill>
                  <a:srgbClr val="FFFF99"/>
                </a:solidFill>
              </a:rPr>
              <a:t>– Acts 2:38</a:t>
            </a:r>
            <a:endParaRPr lang="en-US" sz="3200" dirty="0" smtClean="0"/>
          </a:p>
          <a:p>
            <a:pPr lvl="1"/>
            <a:r>
              <a:rPr lang="en-US" sz="2900" dirty="0" smtClean="0"/>
              <a:t>God will wash away your sins – Acts 22:16</a:t>
            </a:r>
          </a:p>
          <a:p>
            <a:pPr lvl="1"/>
            <a:r>
              <a:rPr lang="en-US" sz="2900" dirty="0" smtClean="0"/>
              <a:t>God will add you to His church – Acts 2:47</a:t>
            </a:r>
          </a:p>
          <a:p>
            <a:pPr lvl="1"/>
            <a:r>
              <a:rPr lang="en-US" sz="2900" dirty="0" smtClean="0"/>
              <a:t>God will write your name in heaven – Hebrews 12:23</a:t>
            </a:r>
          </a:p>
          <a:p>
            <a:r>
              <a:rPr lang="en-US" sz="3100" dirty="0" smtClean="0"/>
              <a:t>Labor with God faithfully </a:t>
            </a:r>
            <a:r>
              <a:rPr lang="en-US" sz="3100" dirty="0" smtClean="0">
                <a:solidFill>
                  <a:srgbClr val="FFFF99"/>
                </a:solidFill>
              </a:rPr>
              <a:t>– 1 Corinthians 15:58</a:t>
            </a:r>
          </a:p>
          <a:p>
            <a:endParaRPr lang="en-US" sz="31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anim calcmode="lin" valueType="num">
                                      <p:cBhvr>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anim calcmode="lin" valueType="num">
                                      <p:cBhvr>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solidFill>
                  <a:srgbClr val="66FFFF"/>
                </a:solidFill>
              </a:rPr>
              <a:t>We Are</a:t>
            </a:r>
            <a:br>
              <a:rPr lang="en-US" dirty="0" smtClean="0">
                <a:solidFill>
                  <a:srgbClr val="66FFFF"/>
                </a:solidFill>
              </a:rPr>
            </a:br>
            <a:r>
              <a:rPr lang="en-US" dirty="0" smtClean="0"/>
              <a:t>Laborers Together with God!</a:t>
            </a:r>
            <a:endParaRPr lang="en-US" dirty="0">
              <a:solidFill>
                <a:srgbClr val="66FFFF"/>
              </a:solidFill>
            </a:endParaRPr>
          </a:p>
        </p:txBody>
      </p:sp>
      <p:sp>
        <p:nvSpPr>
          <p:cNvPr id="3" name="Content Placeholder 2"/>
          <p:cNvSpPr>
            <a:spLocks noGrp="1"/>
          </p:cNvSpPr>
          <p:nvPr>
            <p:ph idx="1"/>
          </p:nvPr>
        </p:nvSpPr>
        <p:spPr>
          <a:xfrm>
            <a:off x="0" y="1371600"/>
            <a:ext cx="9144000" cy="5486400"/>
          </a:xfrm>
        </p:spPr>
        <p:txBody>
          <a:bodyPr>
            <a:noAutofit/>
          </a:bodyPr>
          <a:lstStyle/>
          <a:p>
            <a:pPr>
              <a:lnSpc>
                <a:spcPct val="90000"/>
              </a:lnSpc>
            </a:pPr>
            <a:r>
              <a:rPr lang="en-US" dirty="0" smtClean="0"/>
              <a:t>The </a:t>
            </a:r>
            <a:r>
              <a:rPr lang="en-US" dirty="0"/>
              <a:t>work of the Lord requires </a:t>
            </a:r>
            <a:r>
              <a:rPr lang="en-US" u="sng" dirty="0" smtClean="0"/>
              <a:t>LABOR</a:t>
            </a:r>
            <a:endParaRPr lang="en-US" u="sng" dirty="0"/>
          </a:p>
          <a:p>
            <a:pPr lvl="1">
              <a:lnSpc>
                <a:spcPct val="90000"/>
              </a:lnSpc>
            </a:pPr>
            <a:r>
              <a:rPr lang="en-US" sz="2400" dirty="0" smtClean="0"/>
              <a:t>Servants </a:t>
            </a:r>
            <a:r>
              <a:rPr lang="en-US" sz="2400" dirty="0"/>
              <a:t>(v. 5), Planters &amp; </a:t>
            </a:r>
            <a:r>
              <a:rPr lang="en-US" sz="2400" dirty="0" err="1" smtClean="0"/>
              <a:t>Waterers</a:t>
            </a:r>
            <a:r>
              <a:rPr lang="en-US" sz="2400" dirty="0" smtClean="0"/>
              <a:t> </a:t>
            </a:r>
            <a:r>
              <a:rPr lang="en-US" sz="2400" dirty="0"/>
              <a:t>(v. 6-8), Labor (v. 8)</a:t>
            </a:r>
          </a:p>
          <a:p>
            <a:pPr lvl="1">
              <a:lnSpc>
                <a:spcPct val="90000"/>
              </a:lnSpc>
            </a:pPr>
            <a:r>
              <a:rPr lang="en-US" sz="2400" dirty="0" smtClean="0"/>
              <a:t>Being </a:t>
            </a:r>
            <a:r>
              <a:rPr lang="en-US" sz="2400" dirty="0"/>
              <a:t>a Christian </a:t>
            </a:r>
            <a:r>
              <a:rPr lang="en-US" sz="2400" dirty="0" smtClean="0"/>
              <a:t>involves labor (Eph</a:t>
            </a:r>
            <a:r>
              <a:rPr lang="en-US" sz="2400" dirty="0"/>
              <a:t>. 2:10; 1 Cor. 15:58)</a:t>
            </a:r>
          </a:p>
          <a:p>
            <a:pPr>
              <a:lnSpc>
                <a:spcPct val="90000"/>
              </a:lnSpc>
            </a:pPr>
            <a:r>
              <a:rPr lang="en-US" dirty="0" smtClean="0"/>
              <a:t>The </a:t>
            </a:r>
            <a:r>
              <a:rPr lang="en-US" dirty="0"/>
              <a:t>work of the Lord brings laborers </a:t>
            </a:r>
            <a:r>
              <a:rPr lang="en-US" u="sng" dirty="0"/>
              <a:t>TOGETHER</a:t>
            </a:r>
          </a:p>
          <a:p>
            <a:pPr lvl="1">
              <a:lnSpc>
                <a:spcPct val="90000"/>
              </a:lnSpc>
            </a:pPr>
            <a:r>
              <a:rPr lang="en-US" sz="2400" dirty="0" smtClean="0"/>
              <a:t>The </a:t>
            </a:r>
            <a:r>
              <a:rPr lang="en-US" sz="2400" dirty="0"/>
              <a:t>work we do is not alone, not in isolation</a:t>
            </a:r>
          </a:p>
          <a:p>
            <a:pPr lvl="1">
              <a:lnSpc>
                <a:spcPct val="90000"/>
              </a:lnSpc>
            </a:pPr>
            <a:r>
              <a:rPr lang="en-US" sz="2400" dirty="0" smtClean="0"/>
              <a:t>“He </a:t>
            </a:r>
            <a:r>
              <a:rPr lang="en-US" sz="2400" dirty="0"/>
              <a:t>who plants and he who waters are one” (v. 8</a:t>
            </a:r>
            <a:r>
              <a:rPr lang="en-US" sz="2400" dirty="0" smtClean="0"/>
              <a:t>)</a:t>
            </a:r>
            <a:endParaRPr lang="en-US" sz="2400" dirty="0"/>
          </a:p>
          <a:p>
            <a:pPr lvl="1">
              <a:lnSpc>
                <a:spcPct val="90000"/>
              </a:lnSpc>
            </a:pPr>
            <a:r>
              <a:rPr lang="en-US" sz="2400" dirty="0" smtClean="0"/>
              <a:t>There </a:t>
            </a:r>
            <a:r>
              <a:rPr lang="en-US" sz="2400" dirty="0"/>
              <a:t>is work for each member (Eph. </a:t>
            </a:r>
            <a:r>
              <a:rPr lang="en-US" sz="2400" dirty="0" smtClean="0"/>
              <a:t>4:16; Phil</a:t>
            </a:r>
            <a:r>
              <a:rPr lang="en-US" sz="2400" dirty="0"/>
              <a:t>. 1:27)</a:t>
            </a:r>
          </a:p>
          <a:p>
            <a:pPr>
              <a:lnSpc>
                <a:spcPct val="90000"/>
              </a:lnSpc>
            </a:pPr>
            <a:r>
              <a:rPr lang="en-US" dirty="0" smtClean="0"/>
              <a:t>The </a:t>
            </a:r>
            <a:r>
              <a:rPr lang="en-US" dirty="0"/>
              <a:t>work of the Lord is labor done together </a:t>
            </a:r>
            <a:r>
              <a:rPr lang="en-US" u="sng" dirty="0"/>
              <a:t>WITH GOD</a:t>
            </a:r>
          </a:p>
          <a:p>
            <a:pPr lvl="1">
              <a:lnSpc>
                <a:spcPct val="90000"/>
              </a:lnSpc>
            </a:pPr>
            <a:r>
              <a:rPr lang="en-US" sz="2400" dirty="0" smtClean="0"/>
              <a:t>Christians </a:t>
            </a:r>
            <a:r>
              <a:rPr lang="en-US" sz="2400" dirty="0"/>
              <a:t>are “God’s fellow workers” (v. 9</a:t>
            </a:r>
            <a:r>
              <a:rPr lang="en-US" sz="2400" dirty="0" smtClean="0"/>
              <a:t>)</a:t>
            </a:r>
            <a:endParaRPr lang="en-US" sz="2400" dirty="0"/>
          </a:p>
          <a:p>
            <a:pPr lvl="1">
              <a:lnSpc>
                <a:spcPct val="90000"/>
              </a:lnSpc>
            </a:pPr>
            <a:r>
              <a:rPr lang="en-US" sz="2400" dirty="0" smtClean="0"/>
              <a:t>He </a:t>
            </a:r>
            <a:r>
              <a:rPr lang="en-US" sz="2400" dirty="0"/>
              <a:t>gives us opportunities to labor (v. 5)</a:t>
            </a:r>
          </a:p>
          <a:p>
            <a:pPr lvl="1">
              <a:lnSpc>
                <a:spcPct val="90000"/>
              </a:lnSpc>
            </a:pPr>
            <a:r>
              <a:rPr lang="en-US" sz="2400" dirty="0" smtClean="0"/>
              <a:t>He </a:t>
            </a:r>
            <a:r>
              <a:rPr lang="en-US" sz="2400" dirty="0"/>
              <a:t>gives the increase/growth from our labor (v. 6-7)</a:t>
            </a:r>
          </a:p>
          <a:p>
            <a:pPr lvl="1">
              <a:lnSpc>
                <a:spcPct val="90000"/>
              </a:lnSpc>
            </a:pPr>
            <a:r>
              <a:rPr lang="en-US" sz="2400" dirty="0" smtClean="0"/>
              <a:t>He </a:t>
            </a:r>
            <a:r>
              <a:rPr lang="en-US" sz="2400" dirty="0"/>
              <a:t>gives the reward according to our labor (v. 8)</a:t>
            </a:r>
          </a:p>
          <a:p>
            <a:pPr lvl="1">
              <a:lnSpc>
                <a:spcPct val="90000"/>
              </a:lnSpc>
            </a:pPr>
            <a:r>
              <a:rPr lang="en-US" sz="2400" dirty="0" smtClean="0"/>
              <a:t>It </a:t>
            </a:r>
            <a:r>
              <a:rPr lang="en-US" sz="2400" dirty="0"/>
              <a:t>is HIS </a:t>
            </a:r>
            <a:r>
              <a:rPr lang="en-US" sz="2400" dirty="0" smtClean="0"/>
              <a:t>work – </a:t>
            </a:r>
            <a:r>
              <a:rPr lang="en-US" sz="2400" dirty="0"/>
              <a:t>and we get to share in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anim calcmode="lin" valueType="num">
                                      <p:cBhvr>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500"/>
                                        <p:tgtEl>
                                          <p:spTgt spid="3">
                                            <p:txEl>
                                              <p:pRg st="9" end="9"/>
                                            </p:txEl>
                                          </p:spTgt>
                                        </p:tgtEl>
                                      </p:cBhvr>
                                    </p:animEffect>
                                    <p:anim calcmode="lin" valueType="num">
                                      <p:cBhvr>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entr" presetSubtype="0" fill="hold" grpId="0" nodeType="after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500"/>
                                        <p:tgtEl>
                                          <p:spTgt spid="3">
                                            <p:txEl>
                                              <p:pRg st="10" end="10"/>
                                            </p:txEl>
                                          </p:spTgt>
                                        </p:tgtEl>
                                      </p:cBhvr>
                                    </p:animEffect>
                                    <p:anim calcmode="lin" valueType="num">
                                      <p:cBhvr>
                                        <p:cTn id="7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500"/>
                                        <p:tgtEl>
                                          <p:spTgt spid="3">
                                            <p:txEl>
                                              <p:pRg st="11" end="11"/>
                                            </p:txEl>
                                          </p:spTgt>
                                        </p:tgtEl>
                                      </p:cBhvr>
                                    </p:animEffect>
                                    <p:anim calcmode="lin" valueType="num">
                                      <p:cBhvr>
                                        <p:cTn id="7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fade">
                                      <p:cBhvr>
                                        <p:cTn id="81" dur="500"/>
                                        <p:tgtEl>
                                          <p:spTgt spid="3">
                                            <p:txEl>
                                              <p:pRg st="12" end="12"/>
                                            </p:txEl>
                                          </p:spTgt>
                                        </p:tgtEl>
                                      </p:cBhvr>
                                    </p:animEffect>
                                    <p:anim calcmode="lin" valueType="num">
                                      <p:cBhvr>
                                        <p:cTn id="8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solidFill>
                  <a:srgbClr val="66FFFF"/>
                </a:solidFill>
              </a:rPr>
              <a:t>The Early Church Sought</a:t>
            </a:r>
            <a:br>
              <a:rPr lang="en-US" dirty="0" smtClean="0">
                <a:solidFill>
                  <a:srgbClr val="66FFFF"/>
                </a:solidFill>
              </a:rPr>
            </a:br>
            <a:r>
              <a:rPr lang="en-US" dirty="0" smtClean="0">
                <a:solidFill>
                  <a:srgbClr val="66FFFF"/>
                </a:solidFill>
              </a:rPr>
              <a:t>Opportunities to Serve</a:t>
            </a:r>
            <a:endParaRPr lang="en-US" dirty="0">
              <a:solidFill>
                <a:srgbClr val="66FFFF"/>
              </a:solidFill>
            </a:endParaRPr>
          </a:p>
        </p:txBody>
      </p:sp>
      <p:sp>
        <p:nvSpPr>
          <p:cNvPr id="3" name="Content Placeholder 2"/>
          <p:cNvSpPr>
            <a:spLocks noGrp="1"/>
          </p:cNvSpPr>
          <p:nvPr>
            <p:ph idx="1"/>
          </p:nvPr>
        </p:nvSpPr>
        <p:spPr>
          <a:xfrm>
            <a:off x="0" y="1371600"/>
            <a:ext cx="9144000" cy="5486400"/>
          </a:xfrm>
        </p:spPr>
        <p:txBody>
          <a:bodyPr>
            <a:normAutofit fontScale="92500"/>
          </a:bodyPr>
          <a:lstStyle/>
          <a:p>
            <a:r>
              <a:rPr lang="en-US" dirty="0" smtClean="0"/>
              <a:t>Taught in-home </a:t>
            </a:r>
            <a:r>
              <a:rPr lang="en-US" dirty="0"/>
              <a:t>Bible studies </a:t>
            </a:r>
            <a:r>
              <a:rPr lang="en-US" dirty="0" smtClean="0"/>
              <a:t>(Acts 5:42</a:t>
            </a:r>
            <a:r>
              <a:rPr lang="en-US" dirty="0"/>
              <a:t>; 9:10-18; 18:26)</a:t>
            </a:r>
          </a:p>
          <a:p>
            <a:r>
              <a:rPr lang="en-US" dirty="0" smtClean="0"/>
              <a:t>Cared </a:t>
            </a:r>
            <a:r>
              <a:rPr lang="en-US" dirty="0"/>
              <a:t>for the widows (6:1-6)</a:t>
            </a:r>
          </a:p>
          <a:p>
            <a:r>
              <a:rPr lang="en-US" dirty="0" smtClean="0"/>
              <a:t>Took </a:t>
            </a:r>
            <a:r>
              <a:rPr lang="en-US" dirty="0"/>
              <a:t>on undesirable tasks (8:2; 5:6, 10; 15:22)</a:t>
            </a:r>
          </a:p>
          <a:p>
            <a:r>
              <a:rPr lang="en-US" dirty="0" smtClean="0"/>
              <a:t>Helped </a:t>
            </a:r>
            <a:r>
              <a:rPr lang="en-US" dirty="0"/>
              <a:t>new members create bonds in the church (9:26-28)</a:t>
            </a:r>
          </a:p>
          <a:p>
            <a:r>
              <a:rPr lang="en-US" dirty="0" smtClean="0"/>
              <a:t>Used </a:t>
            </a:r>
            <a:r>
              <a:rPr lang="en-US" dirty="0"/>
              <a:t>personal skills to do good works for brethren (9:36)</a:t>
            </a:r>
          </a:p>
          <a:p>
            <a:r>
              <a:rPr lang="en-US" dirty="0" smtClean="0"/>
              <a:t>Built </a:t>
            </a:r>
            <a:r>
              <a:rPr lang="en-US" dirty="0"/>
              <a:t>up, commended &amp; motivated brethren (11:23; </a:t>
            </a:r>
            <a:r>
              <a:rPr lang="en-US" dirty="0" smtClean="0"/>
              <a:t>14:22-23)</a:t>
            </a:r>
            <a:endParaRPr lang="en-US" dirty="0"/>
          </a:p>
          <a:p>
            <a:r>
              <a:rPr lang="en-US" dirty="0" smtClean="0"/>
              <a:t>Reached </a:t>
            </a:r>
            <a:r>
              <a:rPr lang="en-US" dirty="0"/>
              <a:t>out to help others get involved (11:25-26</a:t>
            </a:r>
            <a:r>
              <a:rPr lang="en-US" dirty="0" smtClean="0"/>
              <a:t>)</a:t>
            </a:r>
            <a:endParaRPr lang="en-US" dirty="0"/>
          </a:p>
          <a:p>
            <a:r>
              <a:rPr lang="en-US" dirty="0" smtClean="0"/>
              <a:t>Prayed </a:t>
            </a:r>
            <a:r>
              <a:rPr lang="en-US" dirty="0"/>
              <a:t>for specific needs and people (12:5, 12; 20:36; 21:5)</a:t>
            </a:r>
          </a:p>
          <a:p>
            <a:r>
              <a:rPr lang="en-US" dirty="0" smtClean="0"/>
              <a:t>Hosted </a:t>
            </a:r>
            <a:r>
              <a:rPr lang="en-US" dirty="0"/>
              <a:t>brethren in their homes (12:12; 16:15, 40; 18:3; 21:4-8</a:t>
            </a:r>
            <a:r>
              <a:rPr lang="en-US" dirty="0" smtClean="0"/>
              <a:t>)</a:t>
            </a:r>
          </a:p>
          <a:p>
            <a:r>
              <a:rPr lang="en-US" dirty="0" smtClean="0"/>
              <a:t>Greeted guests at the door (12:13)</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500"/>
                                        <p:tgtEl>
                                          <p:spTgt spid="3">
                                            <p:txEl>
                                              <p:pRg st="8" end="8"/>
                                            </p:txEl>
                                          </p:spTgt>
                                        </p:tgtEl>
                                      </p:cBhvr>
                                    </p:animEffect>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500"/>
                                        <p:tgtEl>
                                          <p:spTgt spid="3">
                                            <p:txEl>
                                              <p:pRg st="9" end="9"/>
                                            </p:txEl>
                                          </p:spTgt>
                                        </p:tgtEl>
                                      </p:cBhvr>
                                    </p:animEffect>
                                    <p:anim calcmode="lin" valueType="num">
                                      <p:cBhvr>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solidFill>
                  <a:srgbClr val="66FFFF"/>
                </a:solidFill>
              </a:rPr>
              <a:t>The Early Church Sought</a:t>
            </a:r>
            <a:br>
              <a:rPr lang="en-US" dirty="0" smtClean="0">
                <a:solidFill>
                  <a:srgbClr val="66FFFF"/>
                </a:solidFill>
              </a:rPr>
            </a:br>
            <a:r>
              <a:rPr lang="en-US" dirty="0" smtClean="0">
                <a:solidFill>
                  <a:srgbClr val="66FFFF"/>
                </a:solidFill>
              </a:rPr>
              <a:t>Opportunities to Serve</a:t>
            </a:r>
            <a:endParaRPr lang="en-US" dirty="0">
              <a:solidFill>
                <a:srgbClr val="66FFFF"/>
              </a:solidFill>
            </a:endParaRPr>
          </a:p>
        </p:txBody>
      </p:sp>
      <p:sp>
        <p:nvSpPr>
          <p:cNvPr id="3" name="Content Placeholder 2"/>
          <p:cNvSpPr>
            <a:spLocks noGrp="1"/>
          </p:cNvSpPr>
          <p:nvPr>
            <p:ph idx="1"/>
          </p:nvPr>
        </p:nvSpPr>
        <p:spPr>
          <a:xfrm>
            <a:off x="0" y="1371600"/>
            <a:ext cx="9144000" cy="5486400"/>
          </a:xfrm>
        </p:spPr>
        <p:txBody>
          <a:bodyPr>
            <a:normAutofit/>
          </a:bodyPr>
          <a:lstStyle/>
          <a:p>
            <a:r>
              <a:rPr lang="en-US" sz="2600" dirty="0" smtClean="0"/>
              <a:t>Encouraged </a:t>
            </a:r>
            <a:r>
              <a:rPr lang="en-US" sz="2600" dirty="0"/>
              <a:t>and mentored young people </a:t>
            </a:r>
            <a:r>
              <a:rPr lang="en-US" sz="2600" dirty="0" smtClean="0"/>
              <a:t>(Acts 12:25</a:t>
            </a:r>
            <a:r>
              <a:rPr lang="en-US" sz="2600" dirty="0"/>
              <a:t>; </a:t>
            </a:r>
            <a:r>
              <a:rPr lang="en-US" sz="2600" dirty="0" smtClean="0"/>
              <a:t>16:1-3</a:t>
            </a:r>
            <a:r>
              <a:rPr lang="en-US" sz="2600" dirty="0"/>
              <a:t>)</a:t>
            </a:r>
          </a:p>
          <a:p>
            <a:r>
              <a:rPr lang="en-US" sz="2600" dirty="0" smtClean="0"/>
              <a:t>Took </a:t>
            </a:r>
            <a:r>
              <a:rPr lang="en-US" sz="2600" dirty="0"/>
              <a:t>care of their missionaries (14:28; 9:25; 15:40; 17:10; 27:3)</a:t>
            </a:r>
          </a:p>
          <a:p>
            <a:r>
              <a:rPr lang="en-US" sz="2600" dirty="0" smtClean="0"/>
              <a:t>Provided </a:t>
            </a:r>
            <a:r>
              <a:rPr lang="en-US" sz="2600" dirty="0"/>
              <a:t>food for brethren (16:34; 20:11; 24:23)</a:t>
            </a:r>
          </a:p>
          <a:p>
            <a:r>
              <a:rPr lang="en-US" sz="2600" dirty="0" smtClean="0"/>
              <a:t>Visited </a:t>
            </a:r>
            <a:r>
              <a:rPr lang="en-US" sz="2600" dirty="0"/>
              <a:t>and supported </a:t>
            </a:r>
            <a:r>
              <a:rPr lang="en-US" sz="2600" dirty="0" smtClean="0"/>
              <a:t>brethren in need </a:t>
            </a:r>
            <a:r>
              <a:rPr lang="en-US" sz="2600" dirty="0"/>
              <a:t>(24:23)</a:t>
            </a:r>
          </a:p>
          <a:p>
            <a:r>
              <a:rPr lang="en-US" sz="2600" dirty="0" smtClean="0"/>
              <a:t>Greatly </a:t>
            </a:r>
            <a:r>
              <a:rPr lang="en-US" sz="2600" dirty="0"/>
              <a:t>helped the brethren (18:27)</a:t>
            </a:r>
          </a:p>
          <a:p>
            <a:r>
              <a:rPr lang="en-US" sz="2600" dirty="0" smtClean="0"/>
              <a:t>Prepared </a:t>
            </a:r>
            <a:r>
              <a:rPr lang="en-US" sz="2600" dirty="0"/>
              <a:t>the Lord’s Supper (20:7)</a:t>
            </a:r>
          </a:p>
          <a:p>
            <a:r>
              <a:rPr lang="en-US" sz="2600" dirty="0" smtClean="0"/>
              <a:t>Opened </a:t>
            </a:r>
            <a:r>
              <a:rPr lang="en-US" sz="2600" dirty="0"/>
              <a:t>and closed the meeting place (20:8)</a:t>
            </a:r>
          </a:p>
          <a:p>
            <a:r>
              <a:rPr lang="en-US" sz="2600" dirty="0" smtClean="0"/>
              <a:t>Supported </a:t>
            </a:r>
            <a:r>
              <a:rPr lang="en-US" sz="2600" dirty="0"/>
              <a:t>the weak (20:35)</a:t>
            </a:r>
          </a:p>
        </p:txBody>
      </p:sp>
    </p:spTree>
    <p:extLst>
      <p:ext uri="{BB962C8B-B14F-4D97-AF65-F5344CB8AC3E}">
        <p14:creationId xmlns:p14="http://schemas.microsoft.com/office/powerpoint/2010/main" val="350171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The works of the church at PBL are divided into these Major Categories:</a:t>
            </a:r>
          </a:p>
          <a:p>
            <a:pPr lvl="1"/>
            <a:r>
              <a:rPr lang="en-US" dirty="0" smtClean="0"/>
              <a:t>Spreading the Gospel		</a:t>
            </a:r>
            <a:r>
              <a:rPr lang="en-US" b="0" dirty="0" smtClean="0"/>
              <a:t>(Evangelism)</a:t>
            </a:r>
            <a:endParaRPr lang="en-US" dirty="0" smtClean="0"/>
          </a:p>
          <a:p>
            <a:pPr lvl="1"/>
            <a:r>
              <a:rPr lang="en-US" dirty="0" smtClean="0"/>
              <a:t>Loving One Another		</a:t>
            </a:r>
            <a:r>
              <a:rPr lang="en-US" b="0" dirty="0" smtClean="0"/>
              <a:t>(Edification)</a:t>
            </a:r>
            <a:endParaRPr lang="en-US" dirty="0" smtClean="0"/>
          </a:p>
          <a:p>
            <a:pPr lvl="1"/>
            <a:r>
              <a:rPr lang="en-US" dirty="0" smtClean="0"/>
              <a:t>Equipping Adults &amp; Youth		</a:t>
            </a:r>
            <a:r>
              <a:rPr lang="en-US" b="0" dirty="0" smtClean="0"/>
              <a:t>(Education)</a:t>
            </a:r>
            <a:endParaRPr lang="en-US" dirty="0" smtClean="0"/>
          </a:p>
          <a:p>
            <a:pPr lvl="1"/>
            <a:r>
              <a:rPr lang="en-US" dirty="0" smtClean="0"/>
              <a:t>Doing Good Unto All Men		</a:t>
            </a:r>
            <a:r>
              <a:rPr lang="en-US" b="0" dirty="0" smtClean="0"/>
              <a:t>(Benevolence)</a:t>
            </a:r>
            <a:endParaRPr lang="en-US" dirty="0" smtClean="0"/>
          </a:p>
          <a:p>
            <a:pPr lvl="1"/>
            <a:r>
              <a:rPr lang="en-US" dirty="0" smtClean="0"/>
              <a:t>Worship Decently &amp; Orderly	</a:t>
            </a:r>
            <a:r>
              <a:rPr lang="en-US" b="0" dirty="0" smtClean="0"/>
              <a:t>(Worship)</a:t>
            </a:r>
            <a:endParaRPr lang="en-US" dirty="0" smtClean="0"/>
          </a:p>
          <a:p>
            <a:pPr lvl="1"/>
            <a:r>
              <a:rPr lang="en-US" dirty="0" smtClean="0"/>
              <a:t>Stewards of Possessions		</a:t>
            </a:r>
            <a:r>
              <a:rPr lang="en-US" b="0" dirty="0" smtClean="0"/>
              <a:t>(Property Maintenance)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A booklet has been created</a:t>
            </a:r>
          </a:p>
          <a:p>
            <a:pPr lvl="1"/>
            <a:r>
              <a:rPr lang="en-US" dirty="0" smtClean="0"/>
              <a:t>Contains 257 opportunities</a:t>
            </a:r>
          </a:p>
          <a:p>
            <a:pPr lvl="1"/>
            <a:r>
              <a:rPr lang="en-US" dirty="0" smtClean="0"/>
              <a:t>A wide variety of works</a:t>
            </a:r>
          </a:p>
          <a:p>
            <a:pPr lvl="1"/>
            <a:r>
              <a:rPr lang="en-US" dirty="0" smtClean="0"/>
              <a:t>Truly something for everyone!</a:t>
            </a:r>
          </a:p>
          <a:p>
            <a:r>
              <a:rPr lang="en-US" dirty="0" smtClean="0"/>
              <a:t>We can truly:</a:t>
            </a:r>
          </a:p>
          <a:p>
            <a:pPr lvl="1"/>
            <a:r>
              <a:rPr lang="en-US" dirty="0" smtClean="0"/>
              <a:t>Labor</a:t>
            </a:r>
          </a:p>
          <a:p>
            <a:pPr lvl="1"/>
            <a:r>
              <a:rPr lang="en-US" dirty="0" smtClean="0"/>
              <a:t>Together</a:t>
            </a:r>
          </a:p>
          <a:p>
            <a:pPr lvl="1"/>
            <a:r>
              <a:rPr lang="en-US" dirty="0" smtClean="0"/>
              <a:t>With God!</a:t>
            </a:r>
            <a:endParaRPr lang="en-US" dirty="0"/>
          </a:p>
        </p:txBody>
      </p:sp>
      <p:pic>
        <p:nvPicPr>
          <p:cNvPr id="6" name="Picture 2" descr="Laborers Together with God - Booklet Title Page"/>
          <p:cNvPicPr>
            <a:picLocks noChangeAspect="1" noChangeArrowheads="1"/>
          </p:cNvPicPr>
          <p:nvPr/>
        </p:nvPicPr>
        <p:blipFill>
          <a:blip r:embed="rId2" cstate="print"/>
          <a:srcRect/>
          <a:stretch>
            <a:fillRect/>
          </a:stretch>
        </p:blipFill>
        <p:spPr bwMode="auto">
          <a:xfrm rot="20939193">
            <a:off x="5751740" y="1766198"/>
            <a:ext cx="3081133" cy="5149715"/>
          </a:xfrm>
          <a:prstGeom prst="rect">
            <a:avLst/>
          </a:prstGeom>
          <a:noFill/>
          <a:ln w="190500" algn="in">
            <a:solidFill>
              <a:schemeClr val="bg1"/>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anim calcmode="lin" valueType="num">
                                      <p:cBhvr>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anim calcmode="lin" valueType="num">
                                      <p:cBhvr>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anim calcmode="lin" valueType="num">
                                      <p:cBhvr>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What you need to do:</a:t>
            </a:r>
          </a:p>
          <a:p>
            <a:pPr lvl="1"/>
            <a:r>
              <a:rPr lang="en-US" dirty="0" smtClean="0"/>
              <a:t>Read through the “Opportunities to Serve” booklet.</a:t>
            </a:r>
          </a:p>
          <a:p>
            <a:pPr lvl="2"/>
            <a:r>
              <a:rPr lang="en-US" dirty="0" smtClean="0"/>
              <a:t>See the opportunities available  </a:t>
            </a:r>
          </a:p>
          <a:p>
            <a:pPr lvl="1"/>
            <a:r>
              <a:rPr lang="en-US" dirty="0" smtClean="0"/>
              <a:t>Pray!  </a:t>
            </a:r>
          </a:p>
          <a:p>
            <a:pPr lvl="2"/>
            <a:r>
              <a:rPr lang="en-US" dirty="0" smtClean="0"/>
              <a:t>Ask the Lord to use you as you labor together with Him.</a:t>
            </a:r>
          </a:p>
          <a:p>
            <a:pPr lvl="2"/>
            <a:r>
              <a:rPr lang="en-US" dirty="0" smtClean="0"/>
              <a:t>Ask Him to help you choose the best opportunities for you.</a:t>
            </a:r>
          </a:p>
          <a:p>
            <a:pPr lvl="1"/>
            <a:r>
              <a:rPr lang="en-US" dirty="0" smtClean="0"/>
              <a:t>Decide what you are </a:t>
            </a:r>
            <a:r>
              <a:rPr lang="en-US" u="sng" dirty="0" smtClean="0"/>
              <a:t>Z</a:t>
            </a:r>
            <a:r>
              <a:rPr lang="en-US" dirty="0" smtClean="0"/>
              <a:t>ealous to do </a:t>
            </a:r>
            <a:br>
              <a:rPr lang="en-US" dirty="0" smtClean="0"/>
            </a:br>
            <a:r>
              <a:rPr lang="en-US" dirty="0" smtClean="0"/>
              <a:t>and what you are </a:t>
            </a:r>
            <a:r>
              <a:rPr lang="en-US" u="sng" dirty="0" smtClean="0"/>
              <a:t>W</a:t>
            </a:r>
            <a:r>
              <a:rPr lang="en-US" dirty="0" smtClean="0"/>
              <a:t>illing to do.</a:t>
            </a:r>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6199" t="25871" r="3423" b="12963"/>
          <a:stretch/>
        </p:blipFill>
        <p:spPr>
          <a:xfrm>
            <a:off x="153444" y="1524000"/>
            <a:ext cx="8914356" cy="5257800"/>
          </a:xfrm>
          <a:prstGeom prst="rect">
            <a:avLst/>
          </a:prstGeom>
        </p:spPr>
      </p:pic>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6" name="Rectangle 5"/>
          <p:cNvSpPr/>
          <p:nvPr/>
        </p:nvSpPr>
        <p:spPr>
          <a:xfrm>
            <a:off x="1066800" y="4563070"/>
            <a:ext cx="7360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447800" y="4572000"/>
            <a:ext cx="7360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1452379" y="5325070"/>
            <a:ext cx="7360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par>
                                <p:cTn id="13" presetID="22" presetClass="exit" presetSubtype="8" fill="hold" grpId="1" nodeType="withEffect">
                                  <p:stCondLst>
                                    <p:cond delay="0"/>
                                  </p:stCondLst>
                                  <p:iterate type="lt">
                                    <p:tmPct val="0"/>
                                  </p:iterate>
                                  <p:childTnLst>
                                    <p:animEffect transition="out" filter="wipe(left)">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a:t>Opportunities to Serve</a:t>
            </a:r>
            <a:br>
              <a:rPr lang="en-US" dirty="0"/>
            </a:br>
            <a:r>
              <a:rPr lang="en-US" dirty="0"/>
              <a:t>at Palm Beach Lakes</a:t>
            </a:r>
            <a:endParaRPr lang="en-US" dirty="0" smtClean="0"/>
          </a:p>
        </p:txBody>
      </p:sp>
      <p:sp>
        <p:nvSpPr>
          <p:cNvPr id="3" name="Content Placeholder 2"/>
          <p:cNvSpPr>
            <a:spLocks noGrp="1"/>
          </p:cNvSpPr>
          <p:nvPr>
            <p:ph idx="1"/>
          </p:nvPr>
        </p:nvSpPr>
        <p:spPr>
          <a:xfrm>
            <a:off x="0" y="1371600"/>
            <a:ext cx="9144000" cy="5486400"/>
          </a:xfrm>
        </p:spPr>
        <p:txBody>
          <a:bodyPr>
            <a:normAutofit lnSpcReduction="10000"/>
          </a:bodyPr>
          <a:lstStyle/>
          <a:p>
            <a:pPr>
              <a:lnSpc>
                <a:spcPct val="110000"/>
              </a:lnSpc>
            </a:pPr>
            <a:r>
              <a:rPr lang="en-US" dirty="0" smtClean="0"/>
              <a:t>What you need to do:</a:t>
            </a:r>
          </a:p>
          <a:p>
            <a:pPr lvl="1"/>
            <a:r>
              <a:rPr lang="en-US" dirty="0" smtClean="0"/>
              <a:t>Identify those opportunities you have a </a:t>
            </a:r>
            <a:r>
              <a:rPr lang="en-US" u="sng" dirty="0" smtClean="0"/>
              <a:t>STRONG DESIRE</a:t>
            </a:r>
            <a:r>
              <a:rPr lang="en-US" dirty="0" smtClean="0"/>
              <a:t> to take on and “make happen.”  Which opportunities to serve are you </a:t>
            </a:r>
            <a:r>
              <a:rPr lang="en-US" u="sng" dirty="0" smtClean="0"/>
              <a:t>ZEALOUS</a:t>
            </a:r>
            <a:r>
              <a:rPr lang="en-US" dirty="0" smtClean="0"/>
              <a:t> to take and do?</a:t>
            </a:r>
          </a:p>
          <a:p>
            <a:pPr lvl="2"/>
            <a:r>
              <a:rPr lang="en-US" dirty="0" smtClean="0"/>
              <a:t>Check the box in the </a:t>
            </a:r>
            <a:r>
              <a:rPr lang="en-US" u="sng" dirty="0" smtClean="0"/>
              <a:t>Z column</a:t>
            </a:r>
            <a:r>
              <a:rPr lang="en-US" dirty="0" smtClean="0"/>
              <a:t> for “</a:t>
            </a:r>
            <a:r>
              <a:rPr lang="en-US" u="sng" dirty="0" smtClean="0"/>
              <a:t>Z</a:t>
            </a:r>
            <a:r>
              <a:rPr lang="en-US" dirty="0" smtClean="0"/>
              <a:t>ealous.”</a:t>
            </a:r>
          </a:p>
          <a:p>
            <a:pPr lvl="2"/>
            <a:r>
              <a:rPr lang="en-US" i="1" dirty="0" smtClean="0"/>
              <a:t>Important Note:  </a:t>
            </a:r>
            <a:r>
              <a:rPr lang="en-US" i="1" u="sng" dirty="0" smtClean="0"/>
              <a:t>Limit 5</a:t>
            </a:r>
            <a:r>
              <a:rPr lang="en-US" i="1" dirty="0" smtClean="0"/>
              <a:t> checks in the Z column. </a:t>
            </a:r>
            <a:endParaRPr lang="en-US" sz="1200" dirty="0" smtClean="0"/>
          </a:p>
          <a:p>
            <a:pPr lvl="1"/>
            <a:r>
              <a:rPr lang="en-US" dirty="0" smtClean="0"/>
              <a:t>Identify those opportunities you are WILLING (if asked) to take on and “make happen.”  Which opportunities to serve may not have your strongest zeal, but you would be </a:t>
            </a:r>
            <a:r>
              <a:rPr lang="en-US" u="sng" dirty="0" smtClean="0"/>
              <a:t>WILLING</a:t>
            </a:r>
            <a:r>
              <a:rPr lang="en-US" dirty="0" smtClean="0"/>
              <a:t> to take and do? </a:t>
            </a:r>
          </a:p>
          <a:p>
            <a:pPr lvl="2"/>
            <a:r>
              <a:rPr lang="en-US" dirty="0" smtClean="0"/>
              <a:t>Check the box in the </a:t>
            </a:r>
            <a:r>
              <a:rPr lang="en-US" u="sng" dirty="0" smtClean="0"/>
              <a:t>W column</a:t>
            </a:r>
            <a:r>
              <a:rPr lang="en-US" dirty="0" smtClean="0"/>
              <a:t> for “</a:t>
            </a:r>
            <a:r>
              <a:rPr lang="en-US" u="sng" dirty="0" smtClean="0"/>
              <a:t>W</a:t>
            </a:r>
            <a:r>
              <a:rPr lang="en-US" dirty="0" smtClean="0"/>
              <a:t>illing.”</a:t>
            </a:r>
          </a:p>
          <a:p>
            <a:pPr lvl="2"/>
            <a:r>
              <a:rPr lang="en-US" i="1" dirty="0" smtClean="0"/>
              <a:t>Important Note:  There is </a:t>
            </a:r>
            <a:r>
              <a:rPr lang="en-US" i="1" u="sng" dirty="0" smtClean="0"/>
              <a:t>no limit</a:t>
            </a:r>
            <a:r>
              <a:rPr lang="en-US" i="1" dirty="0" smtClean="0"/>
              <a:t> to checks in the W column.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2947</TotalTime>
  <Words>833</Words>
  <Application>Microsoft Office PowerPoint</Application>
  <PresentationFormat>On-screen Show (4:3)</PresentationFormat>
  <Paragraphs>93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We Are Laborers Together with God!</vt:lpstr>
      <vt:lpstr>The Early Church Sought Opportunities to Serve</vt:lpstr>
      <vt:lpstr>The Early Church Sought Opportunities to Serve</vt:lpstr>
      <vt:lpstr>Opportunities to Serve at Palm Beach Lakes</vt:lpstr>
      <vt:lpstr>Opportunities to Serve at Palm Beach Lakes</vt:lpstr>
      <vt:lpstr>Opportunities to Serve at Palm Beach Lakes</vt:lpstr>
      <vt:lpstr>Opportunities to Serve at Palm Beach Lakes</vt:lpstr>
      <vt:lpstr>Opportunities to Serve at Palm Beach Lakes</vt:lpstr>
      <vt:lpstr>Opportunities to Serve at Palm Beach Lakes</vt:lpstr>
      <vt:lpstr>Opportunities to Serve at Palm Beach Lakes</vt:lpstr>
      <vt:lpstr>Become a Laborer Together with God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Cindy Nelson</cp:lastModifiedBy>
  <cp:revision>32</cp:revision>
  <cp:lastPrinted>2015-02-07T19:13:45Z</cp:lastPrinted>
  <dcterms:created xsi:type="dcterms:W3CDTF">2012-05-18T12:47:24Z</dcterms:created>
  <dcterms:modified xsi:type="dcterms:W3CDTF">2015-02-09T14:18:59Z</dcterms:modified>
</cp:coreProperties>
</file>