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0" r:id="rId11"/>
    <p:sldId id="267" r:id="rId12"/>
    <p:sldId id="268" r:id="rId13"/>
    <p:sldId id="269" r:id="rId14"/>
    <p:sldId id="270" r:id="rId15"/>
    <p:sldId id="271" r:id="rId16"/>
    <p:sldId id="26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9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33FA9D-0069-468D-AB1B-4E256E38D6F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3057426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3FA9D-0069-468D-AB1B-4E256E38D6F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140379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3FA9D-0069-468D-AB1B-4E256E38D6F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713522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3FA9D-0069-468D-AB1B-4E256E38D6F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2693532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3FA9D-0069-468D-AB1B-4E256E38D6F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1618158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33FA9D-0069-468D-AB1B-4E256E38D6FB}"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2489392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33FA9D-0069-468D-AB1B-4E256E38D6FB}"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76218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33FA9D-0069-468D-AB1B-4E256E38D6FB}"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3441598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3FA9D-0069-468D-AB1B-4E256E38D6FB}"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186595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FA9D-0069-468D-AB1B-4E256E38D6FB}"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2741639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FA9D-0069-468D-AB1B-4E256E38D6FB}"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E7F0-3E96-45F3-9A7F-E1A3B987BF4E}" type="slidenum">
              <a:rPr lang="en-US" smtClean="0"/>
              <a:t>‹#›</a:t>
            </a:fld>
            <a:endParaRPr lang="en-US"/>
          </a:p>
        </p:txBody>
      </p:sp>
    </p:spTree>
    <p:extLst>
      <p:ext uri="{BB962C8B-B14F-4D97-AF65-F5344CB8AC3E}">
        <p14:creationId xmlns:p14="http://schemas.microsoft.com/office/powerpoint/2010/main" val="1999299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3FA9D-0069-468D-AB1B-4E256E38D6FB}" type="datetimeFigureOut">
              <a:rPr lang="en-US" smtClean="0"/>
              <a:t>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E7F0-3E96-45F3-9A7F-E1A3B987BF4E}" type="slidenum">
              <a:rPr lang="en-US" smtClean="0"/>
              <a:t>‹#›</a:t>
            </a:fld>
            <a:endParaRPr lang="en-US"/>
          </a:p>
        </p:txBody>
      </p:sp>
    </p:spTree>
    <p:extLst>
      <p:ext uri="{BB962C8B-B14F-4D97-AF65-F5344CB8AC3E}">
        <p14:creationId xmlns:p14="http://schemas.microsoft.com/office/powerpoint/2010/main" val="240407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5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975589">
            <a:off x="118332" y="3044470"/>
            <a:ext cx="11831217" cy="2387600"/>
          </a:xfrm>
        </p:spPr>
        <p:txBody>
          <a:bodyPr>
            <a:noAutofit/>
          </a:bodyPr>
          <a:lstStyle/>
          <a:p>
            <a:r>
              <a:rPr lang="en-US" sz="11500" dirty="0" smtClean="0">
                <a:ln>
                  <a:solidFill>
                    <a:schemeClr val="tx1">
                      <a:lumMod val="95000"/>
                      <a:lumOff val="5000"/>
                    </a:schemeClr>
                  </a:solidFill>
                </a:ln>
                <a:solidFill>
                  <a:schemeClr val="bg1"/>
                </a:solidFill>
                <a:latin typeface="AR BLANCA" panose="02000000000000000000" pitchFamily="2" charset="0"/>
              </a:rPr>
              <a:t>Victory Over Satan</a:t>
            </a:r>
            <a:endParaRPr lang="en-US" sz="11500" dirty="0">
              <a:ln>
                <a:solidFill>
                  <a:schemeClr val="tx1">
                    <a:lumMod val="95000"/>
                    <a:lumOff val="5000"/>
                  </a:schemeClr>
                </a:solidFill>
              </a:ln>
              <a:solidFill>
                <a:schemeClr val="bg1"/>
              </a:solidFill>
              <a:latin typeface="AR BLANCA" panose="02000000000000000000" pitchFamily="2" charset="0"/>
            </a:endParaRPr>
          </a:p>
        </p:txBody>
      </p:sp>
    </p:spTree>
    <p:extLst>
      <p:ext uri="{BB962C8B-B14F-4D97-AF65-F5344CB8AC3E}">
        <p14:creationId xmlns:p14="http://schemas.microsoft.com/office/powerpoint/2010/main" val="534472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lstStyle/>
          <a:p>
            <a:pPr marL="0" lvl="0" indent="0">
              <a:buNone/>
            </a:pPr>
            <a:r>
              <a:rPr lang="en-US" sz="4000" b="1" dirty="0" smtClean="0">
                <a:solidFill>
                  <a:prstClr val="black"/>
                </a:solidFill>
                <a:effectLst>
                  <a:outerShdw blurRad="38100" dist="38100" dir="2700000" algn="tl">
                    <a:srgbClr val="000000">
                      <a:alpha val="43137"/>
                    </a:srgbClr>
                  </a:outerShdw>
                </a:effectLst>
              </a:rPr>
              <a:t>What testimony?</a:t>
            </a:r>
          </a:p>
          <a:p>
            <a:pPr marL="0" indent="0">
              <a:buNone/>
            </a:pPr>
            <a:r>
              <a:rPr lang="en-US" sz="4000" dirty="0"/>
              <a:t>So the dragon was enraged with the woman, and went off to make war with the rest of her children, who keep the commandments of God and hold to the testimony of Jesus. </a:t>
            </a:r>
          </a:p>
          <a:p>
            <a:pPr marL="0" indent="0" algn="r">
              <a:buNone/>
            </a:pPr>
            <a:r>
              <a:rPr lang="en-US" sz="4000" dirty="0" smtClean="0"/>
              <a:t>Revelation 12:17</a:t>
            </a:r>
            <a:endParaRPr lang="en-US" sz="4000" dirty="0"/>
          </a:p>
          <a:p>
            <a:endParaRPr lang="en-US" sz="4000" dirty="0"/>
          </a:p>
          <a:p>
            <a:pPr marL="0" lvl="0" indent="0">
              <a:buNone/>
            </a:pPr>
            <a:endParaRPr lang="en-US" sz="4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6423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000" b="1" dirty="0" smtClean="0">
                <a:solidFill>
                  <a:prstClr val="black"/>
                </a:solidFill>
                <a:effectLst>
                  <a:outerShdw blurRad="38100" dist="38100" dir="2700000" algn="tl">
                    <a:srgbClr val="000000">
                      <a:alpha val="43137"/>
                    </a:srgbClr>
                  </a:outerShdw>
                </a:effectLst>
              </a:rPr>
              <a:t>What testimony?</a:t>
            </a:r>
          </a:p>
          <a:p>
            <a:pPr marL="0" indent="0">
              <a:buNone/>
            </a:pPr>
            <a:r>
              <a:rPr lang="en-US" sz="4000" dirty="0"/>
              <a:t>who testified to the word of God and to the testimony of Jesus Christ, </a:t>
            </a:r>
            <a:r>
              <a:rPr lang="en-US" sz="4000" i="1" dirty="0"/>
              <a:t>even</a:t>
            </a:r>
            <a:r>
              <a:rPr lang="en-US" sz="4000" dirty="0"/>
              <a:t> to all that he </a:t>
            </a:r>
            <a:r>
              <a:rPr lang="en-US" sz="4000" dirty="0" smtClean="0"/>
              <a:t>saw…</a:t>
            </a:r>
            <a:r>
              <a:rPr lang="en-US" sz="4000" dirty="0"/>
              <a:t>I, John, your brother and fellow partaker in the tribulation and kingdom and perseverance </a:t>
            </a:r>
            <a:r>
              <a:rPr lang="en-US" sz="4000" i="1" dirty="0"/>
              <a:t>which are</a:t>
            </a:r>
            <a:r>
              <a:rPr lang="en-US" sz="4000" dirty="0"/>
              <a:t> in Jesus, was on the island called Patmos because of the word of God and the testimony of Jesus. </a:t>
            </a:r>
          </a:p>
          <a:p>
            <a:pPr marL="0" indent="0" algn="r">
              <a:buNone/>
            </a:pPr>
            <a:r>
              <a:rPr lang="en-US" sz="4000" dirty="0" smtClean="0"/>
              <a:t>Revelation 1:2,9</a:t>
            </a:r>
            <a:endParaRPr lang="en-US" sz="4000" dirty="0"/>
          </a:p>
          <a:p>
            <a:pPr marL="0" lvl="0" indent="0">
              <a:buNone/>
            </a:pPr>
            <a:endParaRPr lang="en-US" sz="4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66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000" b="1" dirty="0" smtClean="0">
                <a:solidFill>
                  <a:prstClr val="black"/>
                </a:solidFill>
                <a:effectLst>
                  <a:outerShdw blurRad="38100" dist="38100" dir="2700000" algn="tl">
                    <a:srgbClr val="000000">
                      <a:alpha val="43137"/>
                    </a:srgbClr>
                  </a:outerShdw>
                </a:effectLst>
              </a:rPr>
              <a:t>What testimony?</a:t>
            </a:r>
          </a:p>
          <a:p>
            <a:pPr marL="0" indent="0">
              <a:buNone/>
            </a:pPr>
            <a:r>
              <a:rPr lang="en-US" sz="4000" dirty="0"/>
              <a:t>When the Lamb broke the fifth seal, I saw underneath the altar the souls of those who had been slain because of the word of God, and because of the testimony which they had maintained; </a:t>
            </a:r>
          </a:p>
          <a:p>
            <a:pPr marL="0" indent="0">
              <a:buNone/>
            </a:pPr>
            <a:endParaRPr lang="en-US" sz="4000" dirty="0"/>
          </a:p>
          <a:p>
            <a:pPr marL="0" indent="0" algn="r">
              <a:buNone/>
            </a:pPr>
            <a:r>
              <a:rPr lang="en-US" sz="4000" dirty="0" smtClean="0"/>
              <a:t>Revelation 6:9</a:t>
            </a:r>
            <a:endParaRPr lang="en-US" sz="4000" dirty="0"/>
          </a:p>
          <a:p>
            <a:pPr marL="0" lvl="0" indent="0">
              <a:buNone/>
            </a:pPr>
            <a:endParaRPr lang="en-US" sz="4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991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lnSpcReduction="10000"/>
          </a:bodyPr>
          <a:lstStyle/>
          <a:p>
            <a:pPr marL="0" lvl="0" indent="0">
              <a:buNone/>
            </a:pPr>
            <a:r>
              <a:rPr lang="en-US" sz="4000" b="1" dirty="0" smtClean="0">
                <a:solidFill>
                  <a:prstClr val="black"/>
                </a:solidFill>
                <a:effectLst>
                  <a:outerShdw blurRad="38100" dist="38100" dir="2700000" algn="tl">
                    <a:srgbClr val="000000">
                      <a:alpha val="43137"/>
                    </a:srgbClr>
                  </a:outerShdw>
                </a:effectLst>
              </a:rPr>
              <a:t>Origin of the testimony</a:t>
            </a:r>
          </a:p>
          <a:p>
            <a:pPr marL="0" indent="0">
              <a:buNone/>
            </a:pPr>
            <a:r>
              <a:rPr lang="en-US" sz="4000" dirty="0" smtClean="0"/>
              <a:t>Then I fell at his feet to worship him. But he *said to me, "Do not do that; I am a fellow servant of yours and your brethren who hold the testimony of Jesus; worship God. For the testimony of Jesus is the spirit of prophecy." </a:t>
            </a:r>
          </a:p>
          <a:p>
            <a:pPr marL="0" indent="0">
              <a:buNone/>
            </a:pPr>
            <a:endParaRPr lang="en-US" sz="4000" dirty="0"/>
          </a:p>
          <a:p>
            <a:pPr marL="0" indent="0" algn="r">
              <a:buNone/>
            </a:pPr>
            <a:r>
              <a:rPr lang="en-US" sz="4000" dirty="0" smtClean="0"/>
              <a:t>Revelation 19:10</a:t>
            </a:r>
            <a:endParaRPr lang="en-US" sz="4000" dirty="0"/>
          </a:p>
          <a:p>
            <a:pPr marL="0" lvl="0" indent="0">
              <a:buNone/>
            </a:pPr>
            <a:endParaRPr lang="en-US" sz="4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4024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000" b="1" dirty="0" smtClean="0">
                <a:solidFill>
                  <a:prstClr val="black"/>
                </a:solidFill>
                <a:effectLst>
                  <a:outerShdw blurRad="38100" dist="38100" dir="2700000" algn="tl">
                    <a:srgbClr val="000000">
                      <a:alpha val="43137"/>
                    </a:srgbClr>
                  </a:outerShdw>
                </a:effectLst>
              </a:rPr>
              <a:t>Origin of the testimony</a:t>
            </a:r>
          </a:p>
          <a:p>
            <a:pPr marL="0" indent="0">
              <a:buNone/>
            </a:pPr>
            <a:r>
              <a:rPr lang="en-US" sz="4000" dirty="0" smtClean="0"/>
              <a:t>For I did not speak on My own initiative, but the Father Himself who sent Me has given Me a commandment as to what to say and what to speak. </a:t>
            </a:r>
          </a:p>
          <a:p>
            <a:pPr marL="0" indent="0" algn="r">
              <a:buNone/>
            </a:pPr>
            <a:r>
              <a:rPr lang="en-US" sz="4000" dirty="0" smtClean="0"/>
              <a:t>John 12:49</a:t>
            </a:r>
            <a:endParaRPr lang="en-US" sz="4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4871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word of their testimony</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000" b="1" dirty="0" smtClean="0">
                <a:solidFill>
                  <a:prstClr val="black"/>
                </a:solidFill>
                <a:effectLst>
                  <a:outerShdw blurRad="38100" dist="38100" dir="2700000" algn="tl">
                    <a:srgbClr val="000000">
                      <a:alpha val="43137"/>
                    </a:srgbClr>
                  </a:outerShdw>
                </a:effectLst>
              </a:rPr>
              <a:t>The testimony is the gospel message Act 10:38-43</a:t>
            </a:r>
          </a:p>
          <a:p>
            <a:pPr marL="0" lvl="0" indent="0">
              <a:buNone/>
            </a:pPr>
            <a:r>
              <a:rPr lang="en-US" sz="4000" dirty="0" smtClean="0">
                <a:solidFill>
                  <a:prstClr val="black"/>
                </a:solidFill>
              </a:rPr>
              <a:t>He lived v38</a:t>
            </a:r>
          </a:p>
          <a:p>
            <a:pPr marL="0" lvl="0" indent="0">
              <a:buNone/>
            </a:pPr>
            <a:r>
              <a:rPr lang="en-US" sz="4000" dirty="0" smtClean="0">
                <a:solidFill>
                  <a:prstClr val="black"/>
                </a:solidFill>
              </a:rPr>
              <a:t>He died v39</a:t>
            </a:r>
          </a:p>
          <a:p>
            <a:pPr marL="0" lvl="0" indent="0">
              <a:buNone/>
            </a:pPr>
            <a:r>
              <a:rPr lang="en-US" sz="4000" dirty="0" smtClean="0">
                <a:solidFill>
                  <a:prstClr val="black"/>
                </a:solidFill>
              </a:rPr>
              <a:t>He was raised v40,41</a:t>
            </a:r>
          </a:p>
          <a:p>
            <a:pPr marL="0" lvl="0" indent="0">
              <a:buNone/>
            </a:pPr>
            <a:r>
              <a:rPr lang="en-US" sz="4000" dirty="0" smtClean="0">
                <a:solidFill>
                  <a:prstClr val="black"/>
                </a:solidFill>
              </a:rPr>
              <a:t>He judges v42</a:t>
            </a:r>
          </a:p>
          <a:p>
            <a:pPr marL="0" lvl="0" indent="0">
              <a:buNone/>
            </a:pPr>
            <a:r>
              <a:rPr lang="en-US" sz="4000" dirty="0" smtClean="0">
                <a:solidFill>
                  <a:prstClr val="black"/>
                </a:solidFill>
              </a:rPr>
              <a:t>He saves v43</a:t>
            </a:r>
          </a:p>
          <a:p>
            <a:pPr marL="0" lvl="0" indent="0">
              <a:buNone/>
            </a:pPr>
            <a:endParaRPr lang="en-US" sz="4000" dirty="0" smtClean="0">
              <a:solidFill>
                <a:prstClr val="black"/>
              </a:solidFill>
            </a:endParaRPr>
          </a:p>
        </p:txBody>
      </p:sp>
    </p:spTree>
    <p:extLst>
      <p:ext uri="{BB962C8B-B14F-4D97-AF65-F5344CB8AC3E}">
        <p14:creationId xmlns:p14="http://schemas.microsoft.com/office/powerpoint/2010/main" val="1869440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000" b="1" dirty="0" smtClean="0">
                <a:solidFill>
                  <a:prstClr val="black"/>
                </a:solidFill>
                <a:effectLst>
                  <a:outerShdw blurRad="38100" dist="38100" dir="2700000" algn="tl">
                    <a:srgbClr val="000000">
                      <a:alpha val="43137"/>
                    </a:srgbClr>
                  </a:outerShdw>
                </a:effectLst>
              </a:rPr>
              <a:t>From Revelation</a:t>
            </a:r>
          </a:p>
          <a:p>
            <a:pPr marL="0" lvl="0" indent="0">
              <a:buNone/>
            </a:pPr>
            <a:r>
              <a:rPr lang="en-US" sz="4000" dirty="0" smtClean="0">
                <a:solidFill>
                  <a:prstClr val="black"/>
                </a:solidFill>
              </a:rPr>
              <a:t>Do </a:t>
            </a:r>
            <a:r>
              <a:rPr lang="en-US" sz="4000" dirty="0">
                <a:solidFill>
                  <a:prstClr val="black"/>
                </a:solidFill>
              </a:rPr>
              <a:t>not fear what you are about to suffer. Behold, the devil is about to cast some of you into prison, so that you will be tested, and you will have tribulation for ten days. Be faithful until death, and I will give you the crown of life. </a:t>
            </a:r>
          </a:p>
          <a:p>
            <a:pPr marL="0" lvl="0" indent="0" algn="r">
              <a:buNone/>
            </a:pPr>
            <a:r>
              <a:rPr lang="en-US" sz="4000" dirty="0" smtClean="0">
                <a:solidFill>
                  <a:prstClr val="black"/>
                </a:solidFill>
              </a:rPr>
              <a:t>Revelation 2:10</a:t>
            </a:r>
            <a:endParaRPr lang="en-US" sz="4000" dirty="0">
              <a:solidFill>
                <a:prstClr val="black"/>
              </a:solidFill>
            </a:endParaRPr>
          </a:p>
          <a:p>
            <a:pPr marL="0" lvl="0" indent="0">
              <a:buNone/>
            </a:pPr>
            <a:endParaRPr lang="en-US" sz="4000" dirty="0">
              <a:solidFill>
                <a:prstClr val="black"/>
              </a:solidFill>
            </a:endParaRPr>
          </a:p>
          <a:p>
            <a:pPr marL="0" indent="0">
              <a:buNone/>
            </a:pPr>
            <a:endParaRPr lang="en-US" sz="4000" dirty="0"/>
          </a:p>
        </p:txBody>
      </p:sp>
    </p:spTree>
    <p:extLst>
      <p:ext uri="{BB962C8B-B14F-4D97-AF65-F5344CB8AC3E}">
        <p14:creationId xmlns:p14="http://schemas.microsoft.com/office/powerpoint/2010/main" val="395319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fontScale="92500" lnSpcReduction="10000"/>
          </a:bodyPr>
          <a:lstStyle/>
          <a:p>
            <a:pPr marL="0" lvl="0" indent="0">
              <a:buNone/>
            </a:pPr>
            <a:r>
              <a:rPr lang="en-US" sz="4300" b="1" dirty="0" smtClean="0">
                <a:solidFill>
                  <a:prstClr val="black"/>
                </a:solidFill>
                <a:effectLst>
                  <a:outerShdw blurRad="38100" dist="38100" dir="2700000" algn="tl">
                    <a:srgbClr val="000000">
                      <a:alpha val="43137"/>
                    </a:srgbClr>
                  </a:outerShdw>
                </a:effectLst>
              </a:rPr>
              <a:t>From Revelation</a:t>
            </a:r>
          </a:p>
          <a:p>
            <a:pPr marL="0" indent="0">
              <a:buNone/>
            </a:pPr>
            <a:r>
              <a:rPr lang="en-US" sz="4000" dirty="0"/>
              <a:t>Then I saw thrones, and they sat on them, and judgment was given to them. And I </a:t>
            </a:r>
            <a:r>
              <a:rPr lang="en-US" sz="4000" i="1" dirty="0"/>
              <a:t>saw</a:t>
            </a:r>
            <a:r>
              <a:rPr lang="en-US" sz="4000" dirty="0"/>
              <a:t>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a:t>
            </a:r>
          </a:p>
          <a:p>
            <a:pPr marL="0" indent="0" algn="r">
              <a:buNone/>
            </a:pPr>
            <a:r>
              <a:rPr lang="en-US" sz="4000" dirty="0" smtClean="0"/>
              <a:t>Revelation 20:4</a:t>
            </a:r>
            <a:endParaRPr lang="en-US" sz="4000" dirty="0"/>
          </a:p>
          <a:p>
            <a:endParaRPr lang="en-US" sz="4000" dirty="0"/>
          </a:p>
          <a:p>
            <a:pPr marL="0" lvl="0" indent="0">
              <a:buNone/>
            </a:pPr>
            <a:endParaRPr lang="en-US" sz="4000" dirty="0">
              <a:solidFill>
                <a:prstClr val="black"/>
              </a:solidFill>
            </a:endParaRPr>
          </a:p>
          <a:p>
            <a:pPr marL="0" indent="0">
              <a:buNone/>
            </a:pPr>
            <a:endParaRPr lang="en-US" sz="4000" dirty="0"/>
          </a:p>
        </p:txBody>
      </p:sp>
    </p:spTree>
    <p:extLst>
      <p:ext uri="{BB962C8B-B14F-4D97-AF65-F5344CB8AC3E}">
        <p14:creationId xmlns:p14="http://schemas.microsoft.com/office/powerpoint/2010/main" val="693397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300" b="1" dirty="0" smtClean="0">
                <a:solidFill>
                  <a:prstClr val="black"/>
                </a:solidFill>
                <a:effectLst>
                  <a:outerShdw blurRad="38100" dist="38100" dir="2700000" algn="tl">
                    <a:srgbClr val="000000">
                      <a:alpha val="43137"/>
                    </a:srgbClr>
                  </a:outerShdw>
                </a:effectLst>
              </a:rPr>
              <a:t>Jesus said…</a:t>
            </a:r>
          </a:p>
          <a:p>
            <a:pPr marL="0" indent="0">
              <a:buNone/>
            </a:pPr>
            <a:r>
              <a:rPr lang="en-US" sz="4000" dirty="0" smtClean="0"/>
              <a:t>If anyone comes to Me, and does not hate his own father and mother and wife and children and brothers and sisters, yes, and even his own life, he cannot be My disciple. </a:t>
            </a:r>
          </a:p>
          <a:p>
            <a:pPr marL="0" indent="0" algn="r">
              <a:buNone/>
            </a:pPr>
            <a:r>
              <a:rPr lang="en-US" sz="4000" dirty="0" smtClean="0"/>
              <a:t>Luke 14:26</a:t>
            </a:r>
            <a:endParaRPr lang="en-US" sz="4000" dirty="0"/>
          </a:p>
        </p:txBody>
      </p:sp>
    </p:spTree>
    <p:extLst>
      <p:ext uri="{BB962C8B-B14F-4D97-AF65-F5344CB8AC3E}">
        <p14:creationId xmlns:p14="http://schemas.microsoft.com/office/powerpoint/2010/main" val="1990300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300" b="1" dirty="0" smtClean="0">
                <a:solidFill>
                  <a:prstClr val="black"/>
                </a:solidFill>
                <a:effectLst>
                  <a:outerShdw blurRad="38100" dist="38100" dir="2700000" algn="tl">
                    <a:srgbClr val="000000">
                      <a:alpha val="43137"/>
                    </a:srgbClr>
                  </a:outerShdw>
                </a:effectLst>
              </a:rPr>
              <a:t>Jesus said…</a:t>
            </a:r>
          </a:p>
          <a:p>
            <a:pPr marL="0" indent="0">
              <a:buNone/>
            </a:pPr>
            <a:r>
              <a:rPr lang="en-US" sz="4000" dirty="0" smtClean="0"/>
              <a:t>Whoever seeks to keep his life will lose it, and whoever loses his life will preserve it. </a:t>
            </a:r>
          </a:p>
          <a:p>
            <a:pPr marL="0" indent="0" algn="r">
              <a:buNone/>
            </a:pPr>
            <a:r>
              <a:rPr lang="en-US" sz="4000" dirty="0" smtClean="0"/>
              <a:t>Luke 17:33</a:t>
            </a:r>
          </a:p>
        </p:txBody>
      </p:sp>
    </p:spTree>
    <p:extLst>
      <p:ext uri="{BB962C8B-B14F-4D97-AF65-F5344CB8AC3E}">
        <p14:creationId xmlns:p14="http://schemas.microsoft.com/office/powerpoint/2010/main" val="2833843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5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257" y="298581"/>
            <a:ext cx="11607282" cy="1392108"/>
          </a:xfrm>
        </p:spPr>
        <p:txBody>
          <a:bodyPr>
            <a:normAutofit/>
          </a:bodyPr>
          <a:lstStyle/>
          <a:p>
            <a:r>
              <a:rPr lang="en-US" sz="6600" dirty="0" smtClean="0">
                <a:effectLst>
                  <a:outerShdw blurRad="38100" dist="38100" dir="2700000" algn="tl">
                    <a:srgbClr val="000000">
                      <a:alpha val="43137"/>
                    </a:srgbClr>
                  </a:outerShdw>
                </a:effectLst>
                <a:latin typeface="AR BLANCA" panose="02000000000000000000" pitchFamily="2" charset="0"/>
              </a:rPr>
              <a:t>Revelation 12:7-11</a:t>
            </a:r>
            <a:endParaRPr lang="en-US" sz="6600" dirty="0">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61257" y="1834955"/>
            <a:ext cx="11607282" cy="4677811"/>
          </a:xfrm>
        </p:spPr>
        <p:txBody>
          <a:bodyPr>
            <a:normAutofit/>
          </a:bodyPr>
          <a:lstStyle/>
          <a:p>
            <a:pPr marL="0" indent="0">
              <a:buNone/>
            </a:pPr>
            <a:r>
              <a:rPr lang="en-US" dirty="0" smtClean="0"/>
              <a:t>And there was war in heaven, Michael and his angels waging war with the dragon. The dragon and his angels waged war, and they were not strong enough, and there was no longer a place found for them in heaven. And the great dragon was thrown down, the serpent of old who is called the devil and Satan, who deceives the whole world; he was thrown down to the earth, and his angels were thrown down with him. Then I heard a loud voice in heaven, saying, "Now the salvation, and the power, and the kingdom of our God and the authority of His Christ have come, for the accuser of our brethren has been thrown down, he who accuses them before our God day and night. "And they overcame him because of the blood of the Lamb and because of the word of their testimony, and they did not love their life even when faced with death. </a:t>
            </a:r>
          </a:p>
          <a:p>
            <a:pPr marL="0" indent="0">
              <a:buNone/>
            </a:pPr>
            <a:endParaRPr lang="en-US" dirty="0"/>
          </a:p>
        </p:txBody>
      </p:sp>
    </p:spTree>
    <p:extLst>
      <p:ext uri="{BB962C8B-B14F-4D97-AF65-F5344CB8AC3E}">
        <p14:creationId xmlns:p14="http://schemas.microsoft.com/office/powerpoint/2010/main" val="908424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300" b="1" dirty="0" smtClean="0">
                <a:solidFill>
                  <a:prstClr val="black"/>
                </a:solidFill>
                <a:effectLst>
                  <a:outerShdw blurRad="38100" dist="38100" dir="2700000" algn="tl">
                    <a:srgbClr val="000000">
                      <a:alpha val="43137"/>
                    </a:srgbClr>
                  </a:outerShdw>
                </a:effectLst>
              </a:rPr>
              <a:t>Examples</a:t>
            </a:r>
          </a:p>
          <a:p>
            <a:pPr marL="0" indent="0">
              <a:buNone/>
            </a:pPr>
            <a:r>
              <a:rPr lang="en-US" sz="4000" dirty="0" smtClean="0"/>
              <a:t>But </a:t>
            </a:r>
            <a:r>
              <a:rPr lang="en-US" sz="4000" dirty="0"/>
              <a:t>I do not consider my life of any account as dear to myself, so that I may finish my course and the ministry which I received from the Lord Jesus, to testify solemnly of the gospel of the grace of God. </a:t>
            </a:r>
          </a:p>
          <a:p>
            <a:pPr marL="0" indent="0" algn="r">
              <a:buNone/>
            </a:pPr>
            <a:r>
              <a:rPr lang="en-US" sz="4000" dirty="0" smtClean="0"/>
              <a:t>Acts 20:24</a:t>
            </a:r>
            <a:endParaRPr lang="en-US" sz="4000" dirty="0"/>
          </a:p>
          <a:p>
            <a:endParaRPr lang="en-US" sz="4000" dirty="0"/>
          </a:p>
        </p:txBody>
      </p:sp>
    </p:spTree>
    <p:extLst>
      <p:ext uri="{BB962C8B-B14F-4D97-AF65-F5344CB8AC3E}">
        <p14:creationId xmlns:p14="http://schemas.microsoft.com/office/powerpoint/2010/main" val="3752129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a:bodyPr>
          <a:lstStyle/>
          <a:p>
            <a:pPr marL="0" lvl="0" indent="0">
              <a:buNone/>
            </a:pPr>
            <a:r>
              <a:rPr lang="en-US" sz="4300" b="1" dirty="0" smtClean="0">
                <a:solidFill>
                  <a:prstClr val="black"/>
                </a:solidFill>
                <a:effectLst>
                  <a:outerShdw blurRad="38100" dist="38100" dir="2700000" algn="tl">
                    <a:srgbClr val="000000">
                      <a:alpha val="43137"/>
                    </a:srgbClr>
                  </a:outerShdw>
                </a:effectLst>
              </a:rPr>
              <a:t>Examples</a:t>
            </a:r>
          </a:p>
          <a:p>
            <a:pPr marL="0" indent="0">
              <a:buNone/>
            </a:pPr>
            <a:r>
              <a:rPr lang="en-US" sz="4000" dirty="0"/>
              <a:t>Then Paul answered, "What are you doing, weeping and breaking my heart? For I am ready not only to be bound, but even to die at Jerusalem for the name of the Lord Jesus." </a:t>
            </a:r>
          </a:p>
          <a:p>
            <a:pPr marL="0" indent="0" algn="r">
              <a:buNone/>
            </a:pPr>
            <a:r>
              <a:rPr lang="en-US" sz="4000" dirty="0" smtClean="0"/>
              <a:t>Acts 21:13</a:t>
            </a:r>
            <a:endParaRPr lang="en-US" sz="4000" dirty="0"/>
          </a:p>
          <a:p>
            <a:endParaRPr lang="en-US" sz="4000" dirty="0"/>
          </a:p>
          <a:p>
            <a:endParaRPr lang="en-US" sz="4000" dirty="0">
              <a:solidFill>
                <a:prstClr val="black"/>
              </a:solidFill>
              <a:latin typeface="Georgia" panose="02040502050405020303" pitchFamily="18" charset="0"/>
            </a:endParaRPr>
          </a:p>
          <a:p>
            <a:endParaRPr lang="en-US" sz="4000" dirty="0"/>
          </a:p>
        </p:txBody>
      </p:sp>
    </p:spTree>
    <p:extLst>
      <p:ext uri="{BB962C8B-B14F-4D97-AF65-F5344CB8AC3E}">
        <p14:creationId xmlns:p14="http://schemas.microsoft.com/office/powerpoint/2010/main" val="2584357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br>
            <a:r>
              <a:rPr lang="en-US" sz="6000" dirty="0" smtClean="0">
                <a:solidFill>
                  <a:schemeClr val="bg1"/>
                </a:solidFill>
                <a:effectLst>
                  <a:outerShdw blurRad="38100" dist="38100" dir="2700000" algn="tl">
                    <a:srgbClr val="000000">
                      <a:alpha val="43137"/>
                    </a:srgbClr>
                  </a:outerShdw>
                </a:effectLst>
                <a:latin typeface="AR BLANCA" panose="02000000000000000000" pitchFamily="2" charset="0"/>
              </a:rPr>
              <a:t>Because they did not love their life</a:t>
            </a:r>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
            </a:r>
            <a:b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br>
            <a:endPar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normAutofit fontScale="92500" lnSpcReduction="10000"/>
          </a:bodyPr>
          <a:lstStyle/>
          <a:p>
            <a:pPr marL="0" lvl="0" indent="0">
              <a:buNone/>
            </a:pPr>
            <a:r>
              <a:rPr lang="en-US" sz="4300" b="1" dirty="0" smtClean="0">
                <a:solidFill>
                  <a:prstClr val="black"/>
                </a:solidFill>
                <a:effectLst>
                  <a:outerShdw blurRad="38100" dist="38100" dir="2700000" algn="tl">
                    <a:srgbClr val="000000">
                      <a:alpha val="43137"/>
                    </a:srgbClr>
                  </a:outerShdw>
                </a:effectLst>
              </a:rPr>
              <a:t>Examples</a:t>
            </a:r>
          </a:p>
          <a:p>
            <a:pPr marL="0" indent="0">
              <a:buNone/>
            </a:pPr>
            <a:r>
              <a:rPr lang="en-US" sz="4000" dirty="0" smtClean="0"/>
              <a:t>Polycarp to the proconsul </a:t>
            </a:r>
          </a:p>
          <a:p>
            <a:pPr marL="0" indent="0">
              <a:buNone/>
            </a:pPr>
            <a:r>
              <a:rPr lang="en-US" sz="4000" dirty="0" smtClean="0"/>
              <a:t>“86 </a:t>
            </a:r>
            <a:r>
              <a:rPr lang="en-US" sz="4000" dirty="0"/>
              <a:t>years have I have served him,” Polycarp declared, “and he has done me no wrong. How can I blaspheme my King and my Savior</a:t>
            </a:r>
            <a:r>
              <a:rPr lang="en-US" sz="4000" dirty="0" smtClean="0"/>
              <a:t>?”…</a:t>
            </a:r>
            <a:r>
              <a:rPr lang="en-US" sz="4000" dirty="0"/>
              <a:t> “You threaten me with fire which burns for an hour, and is then extinguished, but you know nothing of the fire of the coming judgment and eternal punishment, reserved for the ungodly. Why are you waiting? Bring on whatever you want.”</a:t>
            </a:r>
          </a:p>
          <a:p>
            <a:endParaRPr lang="en-US" sz="4000" dirty="0">
              <a:solidFill>
                <a:prstClr val="black"/>
              </a:solidFill>
              <a:latin typeface="Georgia" panose="02040502050405020303" pitchFamily="18" charset="0"/>
            </a:endParaRPr>
          </a:p>
          <a:p>
            <a:endParaRPr lang="en-US" sz="4000" dirty="0"/>
          </a:p>
        </p:txBody>
      </p:sp>
    </p:spTree>
    <p:extLst>
      <p:ext uri="{BB962C8B-B14F-4D97-AF65-F5344CB8AC3E}">
        <p14:creationId xmlns:p14="http://schemas.microsoft.com/office/powerpoint/2010/main" val="1821223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14036" y="122037"/>
            <a:ext cx="11582400" cy="1325563"/>
          </a:xfrm>
        </p:spPr>
        <p:txBody>
          <a:bodyPr>
            <a:noAutofit/>
          </a:bodyPr>
          <a:lstStyle/>
          <a:p>
            <a:pPr lvl="0">
              <a:lnSpc>
                <a:spcPct val="100000"/>
              </a:lnSpc>
              <a:spcBef>
                <a:spcPts val="0"/>
              </a:spcBef>
            </a:pPr>
            <a:r>
              <a:rPr lang="en-US" sz="9600" b="1" dirty="0" smtClean="0">
                <a:ln w="3175">
                  <a:noFill/>
                </a:ln>
                <a:effectLst>
                  <a:outerShdw blurRad="38100" dist="38100" dir="2700000" algn="tl">
                    <a:srgbClr val="000000">
                      <a:alpha val="43137"/>
                    </a:srgbClr>
                  </a:outerShdw>
                </a:effectLst>
                <a:latin typeface="AR BLANCA" panose="02000000000000000000" pitchFamily="2" charset="0"/>
                <a:ea typeface="+mn-ea"/>
                <a:cs typeface="+mn-cs"/>
              </a:rPr>
              <a:t>How to be </a:t>
            </a:r>
            <a:r>
              <a:rPr lang="en-US" sz="9600" b="1" dirty="0" smtClean="0">
                <a:ln w="3175">
                  <a:noFill/>
                </a:ln>
                <a:effectLst>
                  <a:outerShdw blurRad="38100" dist="38100" dir="2700000" algn="tl">
                    <a:srgbClr val="000000">
                      <a:alpha val="43137"/>
                    </a:srgbClr>
                  </a:outerShdw>
                </a:effectLst>
                <a:latin typeface="AR BLANCA" panose="02000000000000000000" pitchFamily="2" charset="0"/>
                <a:ea typeface="+mn-ea"/>
                <a:cs typeface="+mn-cs"/>
              </a:rPr>
              <a:t>victorious </a:t>
            </a:r>
            <a:endParaRPr lang="en-US" sz="5400" dirty="0">
              <a:ln w="3175">
                <a:noFill/>
              </a:ln>
              <a:latin typeface="AR BLANCA" panose="02000000000000000000" pitchFamily="2" charset="0"/>
            </a:endParaRPr>
          </a:p>
        </p:txBody>
      </p:sp>
      <p:sp>
        <p:nvSpPr>
          <p:cNvPr id="5" name="Rectangle 4"/>
          <p:cNvSpPr/>
          <p:nvPr/>
        </p:nvSpPr>
        <p:spPr>
          <a:xfrm>
            <a:off x="2128935" y="1465240"/>
            <a:ext cx="4384534" cy="769441"/>
          </a:xfrm>
          <a:prstGeom prst="rect">
            <a:avLst/>
          </a:prstGeom>
        </p:spPr>
        <p:txBody>
          <a:bodyPr wrap="none">
            <a:spAutoFit/>
          </a:bodyPr>
          <a:lstStyle/>
          <a:p>
            <a:pPr lvl="0">
              <a:defRPr/>
            </a:pPr>
            <a:r>
              <a:rPr lang="en-US" sz="4400" b="1" kern="0" dirty="0">
                <a:effectLst>
                  <a:outerShdw blurRad="38100" dist="38100" dir="2700000" algn="tl">
                    <a:srgbClr val="000000">
                      <a:alpha val="43137"/>
                    </a:srgbClr>
                  </a:outerShdw>
                </a:effectLst>
              </a:rPr>
              <a:t>Believe: </a:t>
            </a:r>
            <a:r>
              <a:rPr lang="en-US" sz="4400" kern="0" dirty="0">
                <a:effectLst>
                  <a:outerShdw blurRad="38100" dist="38100" dir="2700000" algn="tl">
                    <a:srgbClr val="000000">
                      <a:alpha val="43137"/>
                    </a:srgbClr>
                  </a:outerShdw>
                </a:effectLst>
              </a:rPr>
              <a:t>John 3:16</a:t>
            </a:r>
            <a:endParaRPr lang="en-US" sz="4400" kern="0" dirty="0"/>
          </a:p>
        </p:txBody>
      </p:sp>
      <p:sp>
        <p:nvSpPr>
          <p:cNvPr id="6" name="Rectangle 5"/>
          <p:cNvSpPr/>
          <p:nvPr/>
        </p:nvSpPr>
        <p:spPr>
          <a:xfrm>
            <a:off x="2151990" y="2577925"/>
            <a:ext cx="4044697" cy="769441"/>
          </a:xfrm>
          <a:prstGeom prst="rect">
            <a:avLst/>
          </a:prstGeom>
        </p:spPr>
        <p:txBody>
          <a:bodyPr wrap="none">
            <a:spAutoFit/>
          </a:bodyPr>
          <a:lstStyle/>
          <a:p>
            <a:pPr lvl="0">
              <a:defRPr/>
            </a:pPr>
            <a:r>
              <a:rPr lang="en-US" sz="4400" b="1" kern="0" dirty="0">
                <a:effectLst>
                  <a:outerShdw blurRad="38100" dist="38100" dir="2700000" algn="tl">
                    <a:srgbClr val="000000">
                      <a:alpha val="43137"/>
                    </a:srgbClr>
                  </a:outerShdw>
                </a:effectLst>
              </a:rPr>
              <a:t>Repent</a:t>
            </a:r>
            <a:r>
              <a:rPr lang="en-US" sz="4000" b="1" kern="0" dirty="0">
                <a:effectLst>
                  <a:outerShdw blurRad="38100" dist="38100" dir="2700000" algn="tl">
                    <a:srgbClr val="000000">
                      <a:alpha val="43137"/>
                    </a:srgbClr>
                  </a:outerShdw>
                </a:effectLst>
              </a:rPr>
              <a:t>: </a:t>
            </a:r>
            <a:r>
              <a:rPr lang="en-US" sz="4000" kern="0" dirty="0">
                <a:effectLst>
                  <a:outerShdw blurRad="38100" dist="38100" dir="2700000" algn="tl">
                    <a:srgbClr val="000000">
                      <a:alpha val="43137"/>
                    </a:srgbClr>
                  </a:outerShdw>
                </a:effectLst>
              </a:rPr>
              <a:t>Acts 2:38</a:t>
            </a:r>
            <a:endParaRPr lang="en-US" sz="4000" kern="0" dirty="0"/>
          </a:p>
        </p:txBody>
      </p:sp>
      <p:sp>
        <p:nvSpPr>
          <p:cNvPr id="7" name="Rectangle 6"/>
          <p:cNvSpPr/>
          <p:nvPr/>
        </p:nvSpPr>
        <p:spPr>
          <a:xfrm>
            <a:off x="2128935" y="3690610"/>
            <a:ext cx="5976316" cy="769441"/>
          </a:xfrm>
          <a:prstGeom prst="rect">
            <a:avLst/>
          </a:prstGeom>
        </p:spPr>
        <p:txBody>
          <a:bodyPr wrap="none">
            <a:spAutoFit/>
          </a:bodyPr>
          <a:lstStyle/>
          <a:p>
            <a:pPr lvl="0">
              <a:defRPr/>
            </a:pPr>
            <a:r>
              <a:rPr lang="en-US" sz="4400" b="1" kern="0" dirty="0">
                <a:effectLst>
                  <a:outerShdw blurRad="38100" dist="38100" dir="2700000" algn="tl">
                    <a:srgbClr val="000000">
                      <a:alpha val="43137"/>
                    </a:srgbClr>
                  </a:outerShdw>
                </a:effectLst>
              </a:rPr>
              <a:t>Confess: </a:t>
            </a:r>
            <a:r>
              <a:rPr lang="en-US" sz="4400" kern="0" dirty="0">
                <a:effectLst>
                  <a:outerShdw blurRad="38100" dist="38100" dir="2700000" algn="tl">
                    <a:srgbClr val="000000">
                      <a:alpha val="43137"/>
                    </a:srgbClr>
                  </a:outerShdw>
                </a:effectLst>
              </a:rPr>
              <a:t>Romans 10:9-10</a:t>
            </a:r>
            <a:endParaRPr lang="en-US" sz="4400" kern="0" dirty="0"/>
          </a:p>
        </p:txBody>
      </p:sp>
      <p:sp>
        <p:nvSpPr>
          <p:cNvPr id="8" name="Rectangle 7"/>
          <p:cNvSpPr/>
          <p:nvPr/>
        </p:nvSpPr>
        <p:spPr>
          <a:xfrm>
            <a:off x="2151990" y="4803295"/>
            <a:ext cx="6026009" cy="769441"/>
          </a:xfrm>
          <a:prstGeom prst="rect">
            <a:avLst/>
          </a:prstGeom>
        </p:spPr>
        <p:txBody>
          <a:bodyPr wrap="none">
            <a:spAutoFit/>
          </a:bodyPr>
          <a:lstStyle/>
          <a:p>
            <a:pPr lvl="0">
              <a:defRPr/>
            </a:pPr>
            <a:r>
              <a:rPr lang="en-US" sz="4400" b="1" kern="0" dirty="0">
                <a:effectLst>
                  <a:outerShdw blurRad="38100" dist="38100" dir="2700000" algn="tl">
                    <a:srgbClr val="000000">
                      <a:alpha val="43137"/>
                    </a:srgbClr>
                  </a:outerShdw>
                </a:effectLst>
              </a:rPr>
              <a:t>Be Baptized: </a:t>
            </a:r>
            <a:r>
              <a:rPr lang="en-US" sz="4400" kern="0" dirty="0">
                <a:effectLst>
                  <a:outerShdw blurRad="38100" dist="38100" dir="2700000" algn="tl">
                    <a:srgbClr val="000000">
                      <a:alpha val="43137"/>
                    </a:srgbClr>
                  </a:outerShdw>
                </a:effectLst>
              </a:rPr>
              <a:t>1 Peter 3:21</a:t>
            </a:r>
            <a:endParaRPr lang="en-US" sz="4400" kern="0" dirty="0"/>
          </a:p>
        </p:txBody>
      </p:sp>
    </p:spTree>
    <p:extLst>
      <p:ext uri="{BB962C8B-B14F-4D97-AF65-F5344CB8AC3E}">
        <p14:creationId xmlns:p14="http://schemas.microsoft.com/office/powerpoint/2010/main" val="2732639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6600" dirty="0" smtClean="0">
                <a:solidFill>
                  <a:schemeClr val="bg1"/>
                </a:solidFill>
                <a:effectLst>
                  <a:outerShdw blurRad="38100" dist="38100" dir="2700000" algn="tl">
                    <a:srgbClr val="000000">
                      <a:alpha val="43137"/>
                    </a:srgbClr>
                  </a:outerShdw>
                </a:effectLst>
                <a:latin typeface="AR BLANCA" panose="02000000000000000000" pitchFamily="2" charset="0"/>
              </a:rPr>
              <a:t>“And they overcame him because…</a:t>
            </a:r>
            <a:endParaRPr lang="en-US" sz="6600" dirty="0">
              <a:solidFill>
                <a:schemeClr val="bg1"/>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dirty="0" smtClean="0">
                <a:effectLst>
                  <a:outerShdw blurRad="38100" dist="38100" dir="2700000" algn="tl">
                    <a:srgbClr val="000000">
                      <a:alpha val="43137"/>
                    </a:srgbClr>
                  </a:outerShdw>
                </a:effectLst>
              </a:rPr>
              <a:t>of the blood of the Lamb</a:t>
            </a:r>
          </a:p>
          <a:p>
            <a:pPr marL="0" indent="0">
              <a:buNone/>
            </a:pPr>
            <a:endParaRPr lang="en-US" dirty="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o</a:t>
            </a:r>
            <a:r>
              <a:rPr lang="en-US" sz="4000" dirty="0" smtClean="0">
                <a:effectLst>
                  <a:outerShdw blurRad="38100" dist="38100" dir="2700000" algn="tl">
                    <a:srgbClr val="000000">
                      <a:alpha val="43137"/>
                    </a:srgbClr>
                  </a:outerShdw>
                </a:effectLst>
              </a:rPr>
              <a:t>f the word of their testimony</a:t>
            </a:r>
          </a:p>
          <a:p>
            <a:pPr marL="0" indent="0">
              <a:buNone/>
            </a:pPr>
            <a:endParaRPr lang="en-US" dirty="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t</a:t>
            </a:r>
            <a:r>
              <a:rPr lang="en-US" sz="4000" dirty="0" smtClean="0">
                <a:effectLst>
                  <a:outerShdw blurRad="38100" dist="38100" dir="2700000" algn="tl">
                    <a:srgbClr val="000000">
                      <a:alpha val="43137"/>
                    </a:srgbClr>
                  </a:outerShdw>
                </a:effectLst>
              </a:rPr>
              <a:t>hey did not love their life”</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0038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b="1" dirty="0" smtClean="0">
                <a:effectLst>
                  <a:outerShdw blurRad="38100" dist="38100" dir="2700000" algn="tl">
                    <a:srgbClr val="000000">
                      <a:alpha val="43137"/>
                    </a:srgbClr>
                  </a:outerShdw>
                </a:effectLst>
              </a:rPr>
              <a:t>Blood in Revelation </a:t>
            </a:r>
          </a:p>
          <a:p>
            <a:pPr marL="0" indent="0">
              <a:buNone/>
            </a:pPr>
            <a:r>
              <a:rPr lang="en-US" sz="4000" dirty="0" smtClean="0"/>
              <a:t>and from Jesus Christ, the faithful witness, the firstborn of the dead, and the ruler of the kings of the earth. To Him who loves us and released us from our sins by His blood. </a:t>
            </a:r>
          </a:p>
          <a:p>
            <a:pPr marL="0" indent="0" algn="r">
              <a:buNone/>
            </a:pPr>
            <a:r>
              <a:rPr lang="en-US" sz="4000" dirty="0" smtClean="0"/>
              <a:t>									Revelation 1:5</a:t>
            </a:r>
          </a:p>
          <a:p>
            <a:pPr marL="0" indent="0">
              <a:buNone/>
            </a:pPr>
            <a:endParaRPr lang="en-US" sz="4000" dirty="0"/>
          </a:p>
        </p:txBody>
      </p:sp>
    </p:spTree>
    <p:extLst>
      <p:ext uri="{BB962C8B-B14F-4D97-AF65-F5344CB8AC3E}">
        <p14:creationId xmlns:p14="http://schemas.microsoft.com/office/powerpoint/2010/main" val="3552599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normAutofit fontScale="92500"/>
          </a:bodyPr>
          <a:lstStyle/>
          <a:p>
            <a:pPr marL="0" indent="0">
              <a:buNone/>
            </a:pPr>
            <a:r>
              <a:rPr lang="en-US" sz="4000" b="1" dirty="0" smtClean="0">
                <a:effectLst>
                  <a:outerShdw blurRad="38100" dist="38100" dir="2700000" algn="tl">
                    <a:srgbClr val="000000">
                      <a:alpha val="43137"/>
                    </a:srgbClr>
                  </a:outerShdw>
                </a:effectLst>
              </a:rPr>
              <a:t>Blood in Revelation </a:t>
            </a:r>
          </a:p>
          <a:p>
            <a:pPr marL="0" indent="0">
              <a:buNone/>
            </a:pPr>
            <a:r>
              <a:rPr lang="en-US" sz="3600" dirty="0" smtClean="0"/>
              <a:t>When He had taken the book, the four living creatures and the twenty-four elders fell down before the Lamb, each one holding a harp and golden bowls full of incense, which are the prayers of the saints. And they *sang a new song, saying, "Worthy are You to take the book and to break its seals; for You were slain, and purchased for God with Your blood men from every tribe and tongue and people and nation. </a:t>
            </a:r>
          </a:p>
          <a:p>
            <a:pPr marL="0" indent="0" algn="r">
              <a:buNone/>
            </a:pPr>
            <a:r>
              <a:rPr lang="en-US" sz="3600" dirty="0" smtClean="0"/>
              <a:t>									    Revelation 5:8-9</a:t>
            </a:r>
          </a:p>
        </p:txBody>
      </p:sp>
    </p:spTree>
    <p:extLst>
      <p:ext uri="{BB962C8B-B14F-4D97-AF65-F5344CB8AC3E}">
        <p14:creationId xmlns:p14="http://schemas.microsoft.com/office/powerpoint/2010/main" val="3330339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b="1" dirty="0" smtClean="0">
                <a:effectLst>
                  <a:outerShdw blurRad="38100" dist="38100" dir="2700000" algn="tl">
                    <a:srgbClr val="000000">
                      <a:alpha val="43137"/>
                    </a:srgbClr>
                  </a:outerShdw>
                </a:effectLst>
              </a:rPr>
              <a:t>The importance of blood</a:t>
            </a:r>
          </a:p>
          <a:p>
            <a:pPr marL="0" indent="0">
              <a:buNone/>
            </a:pPr>
            <a:r>
              <a:rPr lang="en-US" sz="4000" dirty="0" smtClean="0"/>
              <a:t>knowing that you were not redeemed with perishable things like silver or gold from your futile way of life inherited from your forefathers, but with precious blood, as of a lamb unblemished and spotless, the blood of Christ. </a:t>
            </a:r>
          </a:p>
          <a:p>
            <a:pPr marL="0" indent="0" algn="r">
              <a:buNone/>
            </a:pPr>
            <a:r>
              <a:rPr lang="en-US" sz="4000" dirty="0" smtClean="0"/>
              <a:t>									1Peter 1:18-19</a:t>
            </a:r>
          </a:p>
        </p:txBody>
      </p:sp>
    </p:spTree>
    <p:extLst>
      <p:ext uri="{BB962C8B-B14F-4D97-AF65-F5344CB8AC3E}">
        <p14:creationId xmlns:p14="http://schemas.microsoft.com/office/powerpoint/2010/main" val="3183188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b="1" dirty="0" smtClean="0">
                <a:effectLst>
                  <a:outerShdw blurRad="38100" dist="38100" dir="2700000" algn="tl">
                    <a:srgbClr val="000000">
                      <a:alpha val="43137"/>
                    </a:srgbClr>
                  </a:outerShdw>
                </a:effectLst>
              </a:rPr>
              <a:t>The importance of blood</a:t>
            </a:r>
          </a:p>
          <a:p>
            <a:pPr marL="0" indent="0">
              <a:buNone/>
            </a:pPr>
            <a:r>
              <a:rPr lang="en-US" sz="4000" dirty="0" smtClean="0"/>
              <a:t>In Him we have redemption through His blood, the forgiveness of our trespasses, according to the riches of His grace </a:t>
            </a:r>
          </a:p>
          <a:p>
            <a:pPr marL="0" indent="0" algn="r">
              <a:buNone/>
            </a:pPr>
            <a:r>
              <a:rPr lang="en-US" sz="4000" dirty="0" smtClean="0"/>
              <a:t>									Ephesians 1:7</a:t>
            </a:r>
          </a:p>
        </p:txBody>
      </p:sp>
    </p:spTree>
    <p:extLst>
      <p:ext uri="{BB962C8B-B14F-4D97-AF65-F5344CB8AC3E}">
        <p14:creationId xmlns:p14="http://schemas.microsoft.com/office/powerpoint/2010/main" val="4005836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b="1" dirty="0" smtClean="0">
                <a:effectLst>
                  <a:outerShdw blurRad="38100" dist="38100" dir="2700000" algn="tl">
                    <a:srgbClr val="000000">
                      <a:alpha val="43137"/>
                    </a:srgbClr>
                  </a:outerShdw>
                </a:effectLst>
              </a:rPr>
              <a:t>How do you have contact with that blood?</a:t>
            </a:r>
          </a:p>
          <a:p>
            <a:pPr marL="0" indent="0">
              <a:buNone/>
            </a:pPr>
            <a:r>
              <a:rPr lang="en-US" sz="4000" dirty="0" smtClean="0"/>
              <a:t>But now in Christ Jesus you who formerly were far off have been brought near by the blood of Christ. </a:t>
            </a:r>
          </a:p>
          <a:p>
            <a:pPr marL="0" indent="0" algn="r">
              <a:buNone/>
            </a:pPr>
            <a:r>
              <a:rPr lang="en-US" sz="4000" dirty="0" smtClean="0"/>
              <a:t>Ephesians 2:13</a:t>
            </a:r>
            <a:endParaRPr lang="en-US" sz="4000" dirty="0"/>
          </a:p>
        </p:txBody>
      </p:sp>
    </p:spTree>
    <p:extLst>
      <p:ext uri="{BB962C8B-B14F-4D97-AF65-F5344CB8AC3E}">
        <p14:creationId xmlns:p14="http://schemas.microsoft.com/office/powerpoint/2010/main" val="1608859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253158"/>
            <a:ext cx="11627498" cy="1325563"/>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 BLANCA" panose="02000000000000000000" pitchFamily="2" charset="0"/>
              </a:rPr>
              <a:t>Because of the blood of the Lamb</a:t>
            </a:r>
          </a:p>
        </p:txBody>
      </p:sp>
      <p:sp>
        <p:nvSpPr>
          <p:cNvPr id="3" name="Content Placeholder 2"/>
          <p:cNvSpPr>
            <a:spLocks noGrp="1"/>
          </p:cNvSpPr>
          <p:nvPr>
            <p:ph idx="1"/>
          </p:nvPr>
        </p:nvSpPr>
        <p:spPr>
          <a:xfrm>
            <a:off x="250371" y="1862947"/>
            <a:ext cx="11627498" cy="4761788"/>
          </a:xfrm>
        </p:spPr>
        <p:txBody>
          <a:bodyPr/>
          <a:lstStyle/>
          <a:p>
            <a:pPr marL="0" indent="0">
              <a:buNone/>
            </a:pPr>
            <a:r>
              <a:rPr lang="en-US" sz="4000" b="1" dirty="0" smtClean="0">
                <a:effectLst>
                  <a:outerShdw blurRad="38100" dist="38100" dir="2700000" algn="tl">
                    <a:srgbClr val="000000">
                      <a:alpha val="43137"/>
                    </a:srgbClr>
                  </a:outerShdw>
                </a:effectLst>
              </a:rPr>
              <a:t>How do you have contact with that blood?</a:t>
            </a:r>
          </a:p>
          <a:p>
            <a:pPr marL="0" indent="0">
              <a:buNone/>
            </a:pPr>
            <a:r>
              <a:rPr lang="en-US" sz="4000" dirty="0" smtClean="0"/>
              <a:t>but if we walk in the Light as He Himself is in the Light, we have fellowship with one another, and the blood of Jesus His Son cleanses us from all sin. </a:t>
            </a:r>
          </a:p>
          <a:p>
            <a:pPr marL="0" indent="0" algn="r">
              <a:buNone/>
            </a:pPr>
            <a:r>
              <a:rPr lang="en-US" sz="4000" dirty="0" smtClean="0"/>
              <a:t>1John 1:7</a:t>
            </a:r>
          </a:p>
          <a:p>
            <a:endParaRPr lang="en-US" dirty="0"/>
          </a:p>
          <a:p>
            <a:endParaRPr lang="en-US" dirty="0">
              <a:solidFill>
                <a:prstClr val="black"/>
              </a:solidFill>
              <a:latin typeface="Georgia" panose="02040502050405020303" pitchFamily="18" charset="0"/>
            </a:endParaRPr>
          </a:p>
        </p:txBody>
      </p:sp>
    </p:spTree>
    <p:extLst>
      <p:ext uri="{BB962C8B-B14F-4D97-AF65-F5344CB8AC3E}">
        <p14:creationId xmlns:p14="http://schemas.microsoft.com/office/powerpoint/2010/main" val="2640973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1168</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 BLANCA</vt:lpstr>
      <vt:lpstr>Arial</vt:lpstr>
      <vt:lpstr>Calibri</vt:lpstr>
      <vt:lpstr>Calibri Light</vt:lpstr>
      <vt:lpstr>Georgia</vt:lpstr>
      <vt:lpstr>Office Theme</vt:lpstr>
      <vt:lpstr>Victory Over Satan</vt:lpstr>
      <vt:lpstr>Revelation 12:7-11</vt:lpstr>
      <vt:lpstr>“And they overcame him because…</vt:lpstr>
      <vt:lpstr>Because of the blood of the Lamb</vt:lpstr>
      <vt:lpstr>Because of the blood of the Lamb</vt:lpstr>
      <vt:lpstr>Because of the blood of the Lamb</vt:lpstr>
      <vt:lpstr>Because of the blood of the Lamb</vt:lpstr>
      <vt:lpstr>Because of the blood of the Lamb</vt:lpstr>
      <vt:lpstr>Because of the blood of the Lamb</vt:lpstr>
      <vt:lpstr> Because of the word of their testimony </vt:lpstr>
      <vt:lpstr> Because of the word of their testimony </vt:lpstr>
      <vt:lpstr> Because of the word of their testimony </vt:lpstr>
      <vt:lpstr> Because of the word of their testimony </vt:lpstr>
      <vt:lpstr> Because of the word of their testimony </vt:lpstr>
      <vt:lpstr> Because of the word of their testimony </vt:lpstr>
      <vt:lpstr> Because they did not love their life </vt:lpstr>
      <vt:lpstr> Because they did not love their life </vt:lpstr>
      <vt:lpstr> Because they did not love their life </vt:lpstr>
      <vt:lpstr> Because they did not love their life </vt:lpstr>
      <vt:lpstr> Because they did not love their life </vt:lpstr>
      <vt:lpstr> Because they did not love their life </vt:lpstr>
      <vt:lpstr> Because they did not love their life </vt:lpstr>
      <vt:lpstr>How to be victorious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25</cp:revision>
  <dcterms:created xsi:type="dcterms:W3CDTF">2015-02-01T20:10:29Z</dcterms:created>
  <dcterms:modified xsi:type="dcterms:W3CDTF">2015-02-01T21:21:23Z</dcterms:modified>
</cp:coreProperties>
</file>