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5" r:id="rId3"/>
    <p:sldId id="258" r:id="rId4"/>
    <p:sldId id="268" r:id="rId5"/>
    <p:sldId id="262" r:id="rId6"/>
    <p:sldId id="263" r:id="rId7"/>
    <p:sldId id="264" r:id="rId8"/>
    <p:sldId id="266" r:id="rId9"/>
    <p:sldId id="267" r:id="rId10"/>
    <p:sldId id="271" r:id="rId11"/>
    <p:sldId id="272" r:id="rId12"/>
    <p:sldId id="274" r:id="rId13"/>
    <p:sldId id="278" r:id="rId14"/>
    <p:sldId id="273" r:id="rId15"/>
    <p:sldId id="279" r:id="rId16"/>
    <p:sldId id="275"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FBBB62-0749-46BD-B666-1EF1C8970183}"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F5873-64F4-492C-A63D-DA8BF769BE78}" type="slidenum">
              <a:rPr lang="en-US" smtClean="0"/>
              <a:t>‹#›</a:t>
            </a:fld>
            <a:endParaRPr lang="en-US"/>
          </a:p>
        </p:txBody>
      </p:sp>
    </p:spTree>
    <p:extLst>
      <p:ext uri="{BB962C8B-B14F-4D97-AF65-F5344CB8AC3E}">
        <p14:creationId xmlns:p14="http://schemas.microsoft.com/office/powerpoint/2010/main" val="218495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BBB62-0749-46BD-B666-1EF1C8970183}"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F5873-64F4-492C-A63D-DA8BF769BE78}" type="slidenum">
              <a:rPr lang="en-US" smtClean="0"/>
              <a:t>‹#›</a:t>
            </a:fld>
            <a:endParaRPr lang="en-US"/>
          </a:p>
        </p:txBody>
      </p:sp>
    </p:spTree>
    <p:extLst>
      <p:ext uri="{BB962C8B-B14F-4D97-AF65-F5344CB8AC3E}">
        <p14:creationId xmlns:p14="http://schemas.microsoft.com/office/powerpoint/2010/main" val="90260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BBB62-0749-46BD-B666-1EF1C8970183}"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F5873-64F4-492C-A63D-DA8BF769BE78}" type="slidenum">
              <a:rPr lang="en-US" smtClean="0"/>
              <a:t>‹#›</a:t>
            </a:fld>
            <a:endParaRPr lang="en-US"/>
          </a:p>
        </p:txBody>
      </p:sp>
    </p:spTree>
    <p:extLst>
      <p:ext uri="{BB962C8B-B14F-4D97-AF65-F5344CB8AC3E}">
        <p14:creationId xmlns:p14="http://schemas.microsoft.com/office/powerpoint/2010/main" val="305029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BBB62-0749-46BD-B666-1EF1C8970183}"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F5873-64F4-492C-A63D-DA8BF769BE78}" type="slidenum">
              <a:rPr lang="en-US" smtClean="0"/>
              <a:t>‹#›</a:t>
            </a:fld>
            <a:endParaRPr lang="en-US"/>
          </a:p>
        </p:txBody>
      </p:sp>
    </p:spTree>
    <p:extLst>
      <p:ext uri="{BB962C8B-B14F-4D97-AF65-F5344CB8AC3E}">
        <p14:creationId xmlns:p14="http://schemas.microsoft.com/office/powerpoint/2010/main" val="377958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BBB62-0749-46BD-B666-1EF1C8970183}"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F5873-64F4-492C-A63D-DA8BF769BE78}" type="slidenum">
              <a:rPr lang="en-US" smtClean="0"/>
              <a:t>‹#›</a:t>
            </a:fld>
            <a:endParaRPr lang="en-US"/>
          </a:p>
        </p:txBody>
      </p:sp>
    </p:spTree>
    <p:extLst>
      <p:ext uri="{BB962C8B-B14F-4D97-AF65-F5344CB8AC3E}">
        <p14:creationId xmlns:p14="http://schemas.microsoft.com/office/powerpoint/2010/main" val="28282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FBBB62-0749-46BD-B666-1EF1C8970183}"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F5873-64F4-492C-A63D-DA8BF769BE78}" type="slidenum">
              <a:rPr lang="en-US" smtClean="0"/>
              <a:t>‹#›</a:t>
            </a:fld>
            <a:endParaRPr lang="en-US"/>
          </a:p>
        </p:txBody>
      </p:sp>
    </p:spTree>
    <p:extLst>
      <p:ext uri="{BB962C8B-B14F-4D97-AF65-F5344CB8AC3E}">
        <p14:creationId xmlns:p14="http://schemas.microsoft.com/office/powerpoint/2010/main" val="163045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FBBB62-0749-46BD-B666-1EF1C8970183}" type="datetimeFigureOut">
              <a:rPr lang="en-US" smtClean="0"/>
              <a:t>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F5873-64F4-492C-A63D-DA8BF769BE78}" type="slidenum">
              <a:rPr lang="en-US" smtClean="0"/>
              <a:t>‹#›</a:t>
            </a:fld>
            <a:endParaRPr lang="en-US"/>
          </a:p>
        </p:txBody>
      </p:sp>
    </p:spTree>
    <p:extLst>
      <p:ext uri="{BB962C8B-B14F-4D97-AF65-F5344CB8AC3E}">
        <p14:creationId xmlns:p14="http://schemas.microsoft.com/office/powerpoint/2010/main" val="97802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FBBB62-0749-46BD-B666-1EF1C8970183}" type="datetimeFigureOut">
              <a:rPr lang="en-US" smtClean="0"/>
              <a:t>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F5873-64F4-492C-A63D-DA8BF769BE78}" type="slidenum">
              <a:rPr lang="en-US" smtClean="0"/>
              <a:t>‹#›</a:t>
            </a:fld>
            <a:endParaRPr lang="en-US"/>
          </a:p>
        </p:txBody>
      </p:sp>
    </p:spTree>
    <p:extLst>
      <p:ext uri="{BB962C8B-B14F-4D97-AF65-F5344CB8AC3E}">
        <p14:creationId xmlns:p14="http://schemas.microsoft.com/office/powerpoint/2010/main" val="372565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BBB62-0749-46BD-B666-1EF1C8970183}" type="datetimeFigureOut">
              <a:rPr lang="en-US" smtClean="0"/>
              <a:t>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F5873-64F4-492C-A63D-DA8BF769BE78}" type="slidenum">
              <a:rPr lang="en-US" smtClean="0"/>
              <a:t>‹#›</a:t>
            </a:fld>
            <a:endParaRPr lang="en-US"/>
          </a:p>
        </p:txBody>
      </p:sp>
    </p:spTree>
    <p:extLst>
      <p:ext uri="{BB962C8B-B14F-4D97-AF65-F5344CB8AC3E}">
        <p14:creationId xmlns:p14="http://schemas.microsoft.com/office/powerpoint/2010/main" val="375628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BBB62-0749-46BD-B666-1EF1C8970183}"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F5873-64F4-492C-A63D-DA8BF769BE78}" type="slidenum">
              <a:rPr lang="en-US" smtClean="0"/>
              <a:t>‹#›</a:t>
            </a:fld>
            <a:endParaRPr lang="en-US"/>
          </a:p>
        </p:txBody>
      </p:sp>
    </p:spTree>
    <p:extLst>
      <p:ext uri="{BB962C8B-B14F-4D97-AF65-F5344CB8AC3E}">
        <p14:creationId xmlns:p14="http://schemas.microsoft.com/office/powerpoint/2010/main" val="222270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BBB62-0749-46BD-B666-1EF1C8970183}"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F5873-64F4-492C-A63D-DA8BF769BE78}" type="slidenum">
              <a:rPr lang="en-US" smtClean="0"/>
              <a:t>‹#›</a:t>
            </a:fld>
            <a:endParaRPr lang="en-US"/>
          </a:p>
        </p:txBody>
      </p:sp>
    </p:spTree>
    <p:extLst>
      <p:ext uri="{BB962C8B-B14F-4D97-AF65-F5344CB8AC3E}">
        <p14:creationId xmlns:p14="http://schemas.microsoft.com/office/powerpoint/2010/main" val="89022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BBB62-0749-46BD-B666-1EF1C8970183}" type="datetimeFigureOut">
              <a:rPr lang="en-US" smtClean="0"/>
              <a:t>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F5873-64F4-492C-A63D-DA8BF769BE78}" type="slidenum">
              <a:rPr lang="en-US" smtClean="0"/>
              <a:t>‹#›</a:t>
            </a:fld>
            <a:endParaRPr lang="en-US"/>
          </a:p>
        </p:txBody>
      </p:sp>
    </p:spTree>
    <p:extLst>
      <p:ext uri="{BB962C8B-B14F-4D97-AF65-F5344CB8AC3E}">
        <p14:creationId xmlns:p14="http://schemas.microsoft.com/office/powerpoint/2010/main" val="1852738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75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45914" y="107004"/>
            <a:ext cx="11712103" cy="55642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Georgia" panose="02040502050405020303" pitchFamily="18" charset="0"/>
              </a:rPr>
              <a:t>Now </a:t>
            </a:r>
            <a:r>
              <a:rPr lang="en-US" sz="2800" dirty="0" err="1">
                <a:latin typeface="Georgia" panose="02040502050405020303" pitchFamily="18" charset="0"/>
              </a:rPr>
              <a:t>Tobiah</a:t>
            </a:r>
            <a:r>
              <a:rPr lang="en-US" sz="2800" dirty="0">
                <a:latin typeface="Georgia" panose="02040502050405020303" pitchFamily="18" charset="0"/>
              </a:rPr>
              <a:t> the Ammonite was near him and he said, "Even what they are building--if a fox should jump on it, he would break their stone wall down!" Hear, O our God, how we are despised! Return their reproach on their own heads and give them up for plunder in a land of captivity. Do not forgive their iniquity and let not their sin be blotted out before You, for they have demoralized the builders. So we built the wall and the whole wall was joined together to half its height, for the people had a mind to work. Now when </a:t>
            </a:r>
            <a:r>
              <a:rPr lang="en-US" sz="2800" dirty="0" err="1">
                <a:latin typeface="Georgia" panose="02040502050405020303" pitchFamily="18" charset="0"/>
              </a:rPr>
              <a:t>Sanballat</a:t>
            </a:r>
            <a:r>
              <a:rPr lang="en-US" sz="2800" dirty="0">
                <a:latin typeface="Georgia" panose="02040502050405020303" pitchFamily="18" charset="0"/>
              </a:rPr>
              <a:t>, </a:t>
            </a:r>
            <a:r>
              <a:rPr lang="en-US" sz="2800" dirty="0" err="1">
                <a:latin typeface="Georgia" panose="02040502050405020303" pitchFamily="18" charset="0"/>
              </a:rPr>
              <a:t>Tobiah</a:t>
            </a:r>
            <a:r>
              <a:rPr lang="en-US" sz="2800" dirty="0">
                <a:latin typeface="Georgia" panose="02040502050405020303" pitchFamily="18" charset="0"/>
              </a:rPr>
              <a:t>, the Arabs, the Ammonites and the </a:t>
            </a:r>
            <a:r>
              <a:rPr lang="en-US" sz="2800" dirty="0" err="1">
                <a:latin typeface="Georgia" panose="02040502050405020303" pitchFamily="18" charset="0"/>
              </a:rPr>
              <a:t>Ashdodites</a:t>
            </a:r>
            <a:r>
              <a:rPr lang="en-US" sz="2800" dirty="0">
                <a:latin typeface="Georgia" panose="02040502050405020303" pitchFamily="18" charset="0"/>
              </a:rPr>
              <a:t> heard that the repair of the walls of Jerusalem went on, and that the breaches began to be closed, they were very angry. </a:t>
            </a:r>
          </a:p>
        </p:txBody>
      </p:sp>
      <p:sp>
        <p:nvSpPr>
          <p:cNvPr id="6" name="TextBox 5"/>
          <p:cNvSpPr txBox="1"/>
          <p:nvPr/>
        </p:nvSpPr>
        <p:spPr>
          <a:xfrm>
            <a:off x="4620050" y="5145335"/>
            <a:ext cx="7389092" cy="707886"/>
          </a:xfrm>
          <a:prstGeom prst="rect">
            <a:avLst/>
          </a:prstGeom>
          <a:noFill/>
        </p:spPr>
        <p:txBody>
          <a:bodyPr wrap="square" rtlCol="0">
            <a:spAutoFit/>
          </a:bodyPr>
          <a:lstStyle/>
          <a:p>
            <a:pPr algn="r"/>
            <a:r>
              <a:rPr lang="en-US" sz="4000" dirty="0" smtClean="0">
                <a:effectLst>
                  <a:outerShdw blurRad="38100" dist="38100" dir="2700000" algn="tl">
                    <a:srgbClr val="000000">
                      <a:alpha val="43137"/>
                    </a:srgbClr>
                  </a:outerShdw>
                </a:effectLst>
                <a:latin typeface="Arial Black" panose="020B0A04020102020204" pitchFamily="34" charset="0"/>
              </a:rPr>
              <a:t>Nehemiah 4:3-7</a:t>
            </a:r>
            <a:endParaRPr lang="en-US" sz="40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8919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11500" b="1" dirty="0" smtClean="0">
                <a:ln w="3175">
                  <a:solidFill>
                    <a:prstClr val="black"/>
                  </a:solidFill>
                </a:ln>
                <a:solidFill>
                  <a:schemeClr val="bg1"/>
                </a:solidFill>
                <a:effectLst>
                  <a:outerShdw blurRad="38100" dist="38100" dir="2700000" algn="tl">
                    <a:srgbClr val="000000">
                      <a:alpha val="43137"/>
                    </a:srgbClr>
                  </a:outerShdw>
                </a:effectLst>
                <a:latin typeface="Monotype Corsiva" panose="03010101010201010101" pitchFamily="66" charset="0"/>
                <a:ea typeface="+mn-ea"/>
                <a:cs typeface="+mn-cs"/>
              </a:rPr>
              <a:t>Keys to the Success </a:t>
            </a:r>
            <a:endParaRPr lang="en-US" sz="6000" dirty="0">
              <a:solidFill>
                <a:schemeClr val="bg1"/>
              </a:solidFill>
            </a:endParaRPr>
          </a:p>
        </p:txBody>
      </p:sp>
      <p:sp>
        <p:nvSpPr>
          <p:cNvPr id="3" name="Content Placeholder 2"/>
          <p:cNvSpPr>
            <a:spLocks noGrp="1"/>
          </p:cNvSpPr>
          <p:nvPr>
            <p:ph idx="1"/>
          </p:nvPr>
        </p:nvSpPr>
        <p:spPr>
          <a:xfrm>
            <a:off x="314036" y="1789889"/>
            <a:ext cx="11582400" cy="4777166"/>
          </a:xfrm>
        </p:spPr>
        <p:txBody>
          <a:bodyPr>
            <a:normAutofit/>
          </a:bodyPr>
          <a:lstStyle/>
          <a:p>
            <a:pPr marL="0" indent="0">
              <a:buNone/>
            </a:pPr>
            <a:r>
              <a:rPr lang="en-US" sz="4400" b="1" dirty="0" smtClean="0"/>
              <a:t>They had a mind to work </a:t>
            </a:r>
            <a:r>
              <a:rPr lang="en-US" sz="4400" dirty="0" smtClean="0"/>
              <a:t>(Nehemiah 4:6)</a:t>
            </a:r>
          </a:p>
          <a:p>
            <a:pPr marL="0" indent="0">
              <a:buNone/>
            </a:pPr>
            <a:r>
              <a:rPr lang="en-US" sz="4000" dirty="0" smtClean="0"/>
              <a:t>Whatever </a:t>
            </a:r>
            <a:r>
              <a:rPr lang="en-US" sz="4000" dirty="0"/>
              <a:t>you do, do your work heartily, as for the Lord rather than for </a:t>
            </a:r>
            <a:r>
              <a:rPr lang="en-US" sz="4000" dirty="0" smtClean="0"/>
              <a:t>men, knowing </a:t>
            </a:r>
            <a:r>
              <a:rPr lang="en-US" sz="4000" dirty="0"/>
              <a:t>that from the Lord you will receive the reward of the inheritance. It is the Lord Christ whom you serve.</a:t>
            </a:r>
          </a:p>
          <a:p>
            <a:pPr marL="0" indent="0">
              <a:buNone/>
            </a:pPr>
            <a:r>
              <a:rPr lang="en-US" sz="4000" dirty="0" smtClean="0"/>
              <a:t>							      Colossians 3:23-24</a:t>
            </a:r>
            <a:endParaRPr lang="en-US" sz="4000" dirty="0"/>
          </a:p>
        </p:txBody>
      </p:sp>
    </p:spTree>
    <p:extLst>
      <p:ext uri="{BB962C8B-B14F-4D97-AF65-F5344CB8AC3E}">
        <p14:creationId xmlns:p14="http://schemas.microsoft.com/office/powerpoint/2010/main" val="205724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11500" b="1" dirty="0" smtClean="0">
                <a:ln w="3175">
                  <a:solidFill>
                    <a:prstClr val="black"/>
                  </a:solidFill>
                </a:ln>
                <a:solidFill>
                  <a:schemeClr val="bg1"/>
                </a:solidFill>
                <a:effectLst>
                  <a:outerShdw blurRad="38100" dist="38100" dir="2700000" algn="tl">
                    <a:srgbClr val="000000">
                      <a:alpha val="43137"/>
                    </a:srgbClr>
                  </a:outerShdw>
                </a:effectLst>
                <a:latin typeface="Monotype Corsiva" panose="03010101010201010101" pitchFamily="66" charset="0"/>
                <a:ea typeface="+mn-ea"/>
                <a:cs typeface="+mn-cs"/>
              </a:rPr>
              <a:t>Keys to the Success </a:t>
            </a:r>
            <a:endParaRPr lang="en-US" sz="6000" dirty="0">
              <a:solidFill>
                <a:schemeClr val="bg1"/>
              </a:solidFill>
            </a:endParaRPr>
          </a:p>
        </p:txBody>
      </p:sp>
      <p:sp>
        <p:nvSpPr>
          <p:cNvPr id="3" name="Content Placeholder 2"/>
          <p:cNvSpPr>
            <a:spLocks noGrp="1"/>
          </p:cNvSpPr>
          <p:nvPr>
            <p:ph idx="1"/>
          </p:nvPr>
        </p:nvSpPr>
        <p:spPr>
          <a:xfrm>
            <a:off x="314036" y="1789889"/>
            <a:ext cx="11582400" cy="4777166"/>
          </a:xfrm>
        </p:spPr>
        <p:txBody>
          <a:bodyPr>
            <a:normAutofit/>
          </a:bodyPr>
          <a:lstStyle/>
          <a:p>
            <a:pPr marL="0" indent="0">
              <a:buNone/>
            </a:pPr>
            <a:r>
              <a:rPr lang="en-US" sz="4400" b="1" dirty="0" smtClean="0"/>
              <a:t>They knew God was working  </a:t>
            </a:r>
            <a:r>
              <a:rPr lang="en-US" sz="4400" dirty="0" smtClean="0"/>
              <a:t>(Nehemiah 2:20)</a:t>
            </a:r>
            <a:endParaRPr lang="en-US" sz="4400" dirty="0"/>
          </a:p>
          <a:p>
            <a:pPr marL="0" indent="0">
              <a:buNone/>
            </a:pPr>
            <a:r>
              <a:rPr lang="en-US" sz="4000" dirty="0" smtClean="0"/>
              <a:t>So </a:t>
            </a:r>
            <a:r>
              <a:rPr lang="en-US" sz="4000" dirty="0"/>
              <a:t>then, my beloved, just as you have always obeyed, not as in my presence only, but now much more in my absence, work out your salvation with fear and trembling; </a:t>
            </a:r>
            <a:r>
              <a:rPr lang="en-US" sz="4000" dirty="0" smtClean="0"/>
              <a:t>for </a:t>
            </a:r>
            <a:r>
              <a:rPr lang="en-US" sz="4000" dirty="0"/>
              <a:t>it is God who is at work in you, both to will and to work for His good pleasure</a:t>
            </a:r>
            <a:r>
              <a:rPr lang="en-US" sz="4000" dirty="0" smtClean="0"/>
              <a:t>. 			</a:t>
            </a:r>
          </a:p>
          <a:p>
            <a:pPr marL="0" indent="0">
              <a:buNone/>
            </a:pPr>
            <a:r>
              <a:rPr lang="en-US" sz="4000" dirty="0"/>
              <a:t>	</a:t>
            </a:r>
            <a:r>
              <a:rPr lang="en-US" sz="4000" dirty="0" smtClean="0"/>
              <a:t>							Philippians 2:12,13</a:t>
            </a:r>
            <a:endParaRPr lang="en-US" sz="4000" dirty="0"/>
          </a:p>
          <a:p>
            <a:pPr marL="0" indent="0">
              <a:buNone/>
            </a:pPr>
            <a:endParaRPr lang="en-US" sz="4400" dirty="0"/>
          </a:p>
        </p:txBody>
      </p:sp>
    </p:spTree>
    <p:extLst>
      <p:ext uri="{BB962C8B-B14F-4D97-AF65-F5344CB8AC3E}">
        <p14:creationId xmlns:p14="http://schemas.microsoft.com/office/powerpoint/2010/main" val="377119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11500" b="1" dirty="0" smtClean="0">
                <a:ln w="3175">
                  <a:solidFill>
                    <a:prstClr val="black"/>
                  </a:solidFill>
                </a:ln>
                <a:solidFill>
                  <a:schemeClr val="bg1"/>
                </a:solidFill>
                <a:effectLst>
                  <a:outerShdw blurRad="38100" dist="38100" dir="2700000" algn="tl">
                    <a:srgbClr val="000000">
                      <a:alpha val="43137"/>
                    </a:srgbClr>
                  </a:outerShdw>
                </a:effectLst>
                <a:latin typeface="Monotype Corsiva" panose="03010101010201010101" pitchFamily="66" charset="0"/>
                <a:ea typeface="+mn-ea"/>
                <a:cs typeface="+mn-cs"/>
              </a:rPr>
              <a:t>Keys to the Success </a:t>
            </a:r>
            <a:endParaRPr lang="en-US" sz="6000" dirty="0">
              <a:solidFill>
                <a:schemeClr val="bg1"/>
              </a:solidFill>
            </a:endParaRPr>
          </a:p>
        </p:txBody>
      </p:sp>
      <p:sp>
        <p:nvSpPr>
          <p:cNvPr id="3" name="Content Placeholder 2"/>
          <p:cNvSpPr>
            <a:spLocks noGrp="1"/>
          </p:cNvSpPr>
          <p:nvPr>
            <p:ph idx="1"/>
          </p:nvPr>
        </p:nvSpPr>
        <p:spPr>
          <a:xfrm>
            <a:off x="314036" y="1789889"/>
            <a:ext cx="11582400" cy="4777166"/>
          </a:xfrm>
        </p:spPr>
        <p:txBody>
          <a:bodyPr>
            <a:normAutofit/>
          </a:bodyPr>
          <a:lstStyle/>
          <a:p>
            <a:pPr marL="0" indent="0">
              <a:buNone/>
            </a:pPr>
            <a:r>
              <a:rPr lang="en-US" sz="4400" b="1" dirty="0" smtClean="0"/>
              <a:t>They knew God was working  </a:t>
            </a:r>
            <a:r>
              <a:rPr lang="en-US" sz="4400" dirty="0" smtClean="0"/>
              <a:t>(Nehemiah 2:20)</a:t>
            </a:r>
            <a:endParaRPr lang="en-US" sz="4400" dirty="0"/>
          </a:p>
          <a:p>
            <a:pPr marL="0" indent="0">
              <a:buNone/>
            </a:pPr>
            <a:r>
              <a:rPr lang="en-US" sz="4000" dirty="0" smtClean="0"/>
              <a:t>equip </a:t>
            </a:r>
            <a:r>
              <a:rPr lang="en-US" sz="4000" dirty="0"/>
              <a:t>you in every good thing to do His will, working in us that which is pleasing in His sight, through Jesus Christ, to whom be the glory forever and ever. Amen</a:t>
            </a:r>
            <a:r>
              <a:rPr lang="en-US" sz="4000" dirty="0" smtClean="0"/>
              <a:t>.</a:t>
            </a:r>
          </a:p>
          <a:p>
            <a:pPr marL="0" indent="0">
              <a:buNone/>
            </a:pPr>
            <a:r>
              <a:rPr lang="en-US" sz="4000" dirty="0"/>
              <a:t>	</a:t>
            </a:r>
            <a:r>
              <a:rPr lang="en-US" sz="4000" dirty="0" smtClean="0"/>
              <a:t>								Hebrews 13:21</a:t>
            </a:r>
            <a:endParaRPr lang="en-US" sz="4000" dirty="0"/>
          </a:p>
          <a:p>
            <a:pPr marL="0" indent="0">
              <a:buNone/>
            </a:pPr>
            <a:endParaRPr lang="en-US" sz="4400" dirty="0"/>
          </a:p>
        </p:txBody>
      </p:sp>
    </p:spTree>
    <p:extLst>
      <p:ext uri="{BB962C8B-B14F-4D97-AF65-F5344CB8AC3E}">
        <p14:creationId xmlns:p14="http://schemas.microsoft.com/office/powerpoint/2010/main" val="19292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11500" b="1" dirty="0" smtClean="0">
                <a:ln w="3175">
                  <a:solidFill>
                    <a:prstClr val="black"/>
                  </a:solidFill>
                </a:ln>
                <a:solidFill>
                  <a:schemeClr val="bg1"/>
                </a:solidFill>
                <a:effectLst>
                  <a:outerShdw blurRad="38100" dist="38100" dir="2700000" algn="tl">
                    <a:srgbClr val="000000">
                      <a:alpha val="43137"/>
                    </a:srgbClr>
                  </a:outerShdw>
                </a:effectLst>
                <a:latin typeface="Monotype Corsiva" panose="03010101010201010101" pitchFamily="66" charset="0"/>
                <a:ea typeface="+mn-ea"/>
                <a:cs typeface="+mn-cs"/>
              </a:rPr>
              <a:t>Keys to the Success </a:t>
            </a:r>
            <a:endParaRPr lang="en-US" sz="6000" dirty="0">
              <a:solidFill>
                <a:schemeClr val="bg1"/>
              </a:solidFill>
            </a:endParaRPr>
          </a:p>
        </p:txBody>
      </p:sp>
      <p:sp>
        <p:nvSpPr>
          <p:cNvPr id="3" name="Content Placeholder 2"/>
          <p:cNvSpPr>
            <a:spLocks noGrp="1"/>
          </p:cNvSpPr>
          <p:nvPr>
            <p:ph idx="1"/>
          </p:nvPr>
        </p:nvSpPr>
        <p:spPr>
          <a:xfrm>
            <a:off x="314036" y="1789889"/>
            <a:ext cx="11582400" cy="4777166"/>
          </a:xfrm>
        </p:spPr>
        <p:txBody>
          <a:bodyPr>
            <a:normAutofit/>
          </a:bodyPr>
          <a:lstStyle/>
          <a:p>
            <a:pPr marL="0" indent="0">
              <a:buNone/>
            </a:pPr>
            <a:r>
              <a:rPr lang="en-US" sz="4400" b="1" dirty="0" smtClean="0"/>
              <a:t>They knew God was working  </a:t>
            </a:r>
            <a:r>
              <a:rPr lang="en-US" sz="4400" dirty="0" smtClean="0"/>
              <a:t>(Nehemiah 2:20)</a:t>
            </a:r>
            <a:endParaRPr lang="en-US" sz="4400" dirty="0"/>
          </a:p>
          <a:p>
            <a:pPr marL="0" indent="0">
              <a:buNone/>
            </a:pPr>
            <a:r>
              <a:rPr lang="en-US" sz="4000" dirty="0" smtClean="0"/>
              <a:t>What </a:t>
            </a:r>
            <a:r>
              <a:rPr lang="en-US" sz="4000" dirty="0"/>
              <a:t>then shall we say to these things? If God is for us, who is against us? </a:t>
            </a:r>
          </a:p>
          <a:p>
            <a:pPr marL="0" indent="0">
              <a:buNone/>
            </a:pPr>
            <a:r>
              <a:rPr lang="en-US" sz="4000" dirty="0" smtClean="0"/>
              <a:t>							</a:t>
            </a:r>
            <a:r>
              <a:rPr lang="en-US" sz="4000" dirty="0" smtClean="0"/>
              <a:t>		Romans 8:31</a:t>
            </a:r>
            <a:endParaRPr lang="en-US" sz="4000" dirty="0"/>
          </a:p>
          <a:p>
            <a:pPr marL="0" indent="0">
              <a:buNone/>
            </a:pPr>
            <a:endParaRPr lang="en-US" sz="4400" dirty="0"/>
          </a:p>
        </p:txBody>
      </p:sp>
    </p:spTree>
    <p:extLst>
      <p:ext uri="{BB962C8B-B14F-4D97-AF65-F5344CB8AC3E}">
        <p14:creationId xmlns:p14="http://schemas.microsoft.com/office/powerpoint/2010/main" val="3687617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11500" b="1" dirty="0" smtClean="0">
                <a:ln w="3175">
                  <a:solidFill>
                    <a:prstClr val="black"/>
                  </a:solidFill>
                </a:ln>
                <a:solidFill>
                  <a:schemeClr val="bg1"/>
                </a:solidFill>
                <a:effectLst>
                  <a:outerShdw blurRad="38100" dist="38100" dir="2700000" algn="tl">
                    <a:srgbClr val="000000">
                      <a:alpha val="43137"/>
                    </a:srgbClr>
                  </a:outerShdw>
                </a:effectLst>
                <a:latin typeface="Monotype Corsiva" panose="03010101010201010101" pitchFamily="66" charset="0"/>
                <a:ea typeface="+mn-ea"/>
                <a:cs typeface="+mn-cs"/>
              </a:rPr>
              <a:t>Keys to the Success </a:t>
            </a:r>
            <a:endParaRPr lang="en-US" sz="6000" dirty="0">
              <a:solidFill>
                <a:schemeClr val="bg1"/>
              </a:solidFill>
            </a:endParaRPr>
          </a:p>
        </p:txBody>
      </p:sp>
      <p:sp>
        <p:nvSpPr>
          <p:cNvPr id="3" name="Content Placeholder 2"/>
          <p:cNvSpPr>
            <a:spLocks noGrp="1"/>
          </p:cNvSpPr>
          <p:nvPr>
            <p:ph idx="1"/>
          </p:nvPr>
        </p:nvSpPr>
        <p:spPr>
          <a:xfrm>
            <a:off x="314036" y="1789889"/>
            <a:ext cx="11582400" cy="4777166"/>
          </a:xfrm>
        </p:spPr>
        <p:txBody>
          <a:bodyPr>
            <a:normAutofit/>
          </a:bodyPr>
          <a:lstStyle/>
          <a:p>
            <a:pPr marL="0" indent="0">
              <a:buNone/>
            </a:pPr>
            <a:r>
              <a:rPr lang="en-US" sz="4400" b="1" dirty="0" smtClean="0"/>
              <a:t>They knew prayer worked  </a:t>
            </a:r>
            <a:r>
              <a:rPr lang="en-US" sz="4400" dirty="0" smtClean="0"/>
              <a:t>(Nehemiah 4:9)</a:t>
            </a:r>
          </a:p>
          <a:p>
            <a:pPr marL="0" indent="0">
              <a:buNone/>
            </a:pPr>
            <a:r>
              <a:rPr lang="en-US" sz="4000" dirty="0"/>
              <a:t>Therefore, confess your sins to one another, and pray for one another so that you may be healed. The effective prayer of a righteous man can accomplish much. </a:t>
            </a:r>
          </a:p>
          <a:p>
            <a:pPr marL="0" indent="0">
              <a:buNone/>
            </a:pPr>
            <a:r>
              <a:rPr lang="en-US" sz="4000" dirty="0" smtClean="0"/>
              <a:t>									James 5:16</a:t>
            </a:r>
            <a:endParaRPr lang="en-US" sz="4000" dirty="0"/>
          </a:p>
          <a:p>
            <a:pPr marL="0" indent="0">
              <a:buNone/>
            </a:pPr>
            <a:endParaRPr lang="en-US" sz="4000" dirty="0"/>
          </a:p>
          <a:p>
            <a:pPr marL="0" indent="0">
              <a:buNone/>
            </a:pPr>
            <a:endParaRPr lang="en-US" sz="4400" dirty="0"/>
          </a:p>
        </p:txBody>
      </p:sp>
    </p:spTree>
    <p:extLst>
      <p:ext uri="{BB962C8B-B14F-4D97-AF65-F5344CB8AC3E}">
        <p14:creationId xmlns:p14="http://schemas.microsoft.com/office/powerpoint/2010/main" val="285446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11500" b="1" dirty="0" smtClean="0">
                <a:ln w="3175">
                  <a:solidFill>
                    <a:prstClr val="black"/>
                  </a:solidFill>
                </a:ln>
                <a:solidFill>
                  <a:schemeClr val="bg1"/>
                </a:solidFill>
                <a:effectLst>
                  <a:outerShdw blurRad="38100" dist="38100" dir="2700000" algn="tl">
                    <a:srgbClr val="000000">
                      <a:alpha val="43137"/>
                    </a:srgbClr>
                  </a:outerShdw>
                </a:effectLst>
                <a:latin typeface="Monotype Corsiva" panose="03010101010201010101" pitchFamily="66" charset="0"/>
                <a:ea typeface="+mn-ea"/>
                <a:cs typeface="+mn-cs"/>
              </a:rPr>
              <a:t>Keys to the Success </a:t>
            </a:r>
            <a:endParaRPr lang="en-US" sz="6000" dirty="0">
              <a:solidFill>
                <a:schemeClr val="bg1"/>
              </a:solidFill>
            </a:endParaRPr>
          </a:p>
        </p:txBody>
      </p:sp>
      <p:sp>
        <p:nvSpPr>
          <p:cNvPr id="3" name="Content Placeholder 2"/>
          <p:cNvSpPr>
            <a:spLocks noGrp="1"/>
          </p:cNvSpPr>
          <p:nvPr>
            <p:ph idx="1"/>
          </p:nvPr>
        </p:nvSpPr>
        <p:spPr>
          <a:xfrm>
            <a:off x="314036" y="1789889"/>
            <a:ext cx="11582400" cy="4777166"/>
          </a:xfrm>
        </p:spPr>
        <p:txBody>
          <a:bodyPr>
            <a:normAutofit/>
          </a:bodyPr>
          <a:lstStyle/>
          <a:p>
            <a:pPr marL="0" indent="0">
              <a:buNone/>
            </a:pPr>
            <a:r>
              <a:rPr lang="en-US" sz="4400" b="1" dirty="0" smtClean="0"/>
              <a:t>They knew prayer worked  </a:t>
            </a:r>
            <a:r>
              <a:rPr lang="en-US" sz="4400" dirty="0" smtClean="0"/>
              <a:t>(Nehemiah 4:9)</a:t>
            </a:r>
          </a:p>
          <a:p>
            <a:pPr marL="0" indent="0">
              <a:buNone/>
            </a:pPr>
            <a:r>
              <a:rPr lang="en-US" sz="4000" dirty="0"/>
              <a:t>Finally, brethren, pray for us that the word of the Lord will spread rapidly and be glorified, just as it did also with you; </a:t>
            </a:r>
          </a:p>
          <a:p>
            <a:pPr marL="0" indent="0">
              <a:buNone/>
            </a:pPr>
            <a:r>
              <a:rPr lang="en-US" sz="4000" dirty="0" smtClean="0"/>
              <a:t>								2 Thessalonians 3:1</a:t>
            </a:r>
            <a:endParaRPr lang="en-US" sz="4000" dirty="0"/>
          </a:p>
          <a:p>
            <a:pPr marL="0" indent="0">
              <a:buNone/>
            </a:pPr>
            <a:endParaRPr lang="en-US" sz="4000" dirty="0"/>
          </a:p>
          <a:p>
            <a:pPr marL="0" indent="0">
              <a:buNone/>
            </a:pPr>
            <a:endParaRPr lang="en-US" sz="4400" dirty="0"/>
          </a:p>
        </p:txBody>
      </p:sp>
    </p:spTree>
    <p:extLst>
      <p:ext uri="{BB962C8B-B14F-4D97-AF65-F5344CB8AC3E}">
        <p14:creationId xmlns:p14="http://schemas.microsoft.com/office/powerpoint/2010/main" val="1460720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11500" b="1" dirty="0" smtClean="0">
                <a:ln w="3175">
                  <a:solidFill>
                    <a:prstClr val="black"/>
                  </a:solidFill>
                </a:ln>
                <a:solidFill>
                  <a:schemeClr val="bg1"/>
                </a:solidFill>
                <a:effectLst>
                  <a:outerShdw blurRad="38100" dist="38100" dir="2700000" algn="tl">
                    <a:srgbClr val="000000">
                      <a:alpha val="43137"/>
                    </a:srgbClr>
                  </a:outerShdw>
                </a:effectLst>
                <a:latin typeface="Monotype Corsiva" panose="03010101010201010101" pitchFamily="66" charset="0"/>
                <a:ea typeface="+mn-ea"/>
                <a:cs typeface="+mn-cs"/>
              </a:rPr>
              <a:t>Keys to the Success </a:t>
            </a:r>
            <a:endParaRPr lang="en-US" sz="6000" dirty="0">
              <a:solidFill>
                <a:schemeClr val="bg1"/>
              </a:solidFill>
            </a:endParaRPr>
          </a:p>
        </p:txBody>
      </p:sp>
      <p:sp>
        <p:nvSpPr>
          <p:cNvPr id="3" name="Content Placeholder 2"/>
          <p:cNvSpPr>
            <a:spLocks noGrp="1"/>
          </p:cNvSpPr>
          <p:nvPr>
            <p:ph idx="1"/>
          </p:nvPr>
        </p:nvSpPr>
        <p:spPr>
          <a:xfrm>
            <a:off x="314036" y="1789889"/>
            <a:ext cx="11582400" cy="4777166"/>
          </a:xfrm>
        </p:spPr>
        <p:txBody>
          <a:bodyPr>
            <a:normAutofit fontScale="85000" lnSpcReduction="20000"/>
          </a:bodyPr>
          <a:lstStyle/>
          <a:p>
            <a:pPr marL="0" indent="0">
              <a:buNone/>
            </a:pPr>
            <a:r>
              <a:rPr lang="en-US" sz="4400" b="1" dirty="0" smtClean="0"/>
              <a:t>They knew prayer worked  </a:t>
            </a:r>
            <a:r>
              <a:rPr lang="en-US" sz="4400" dirty="0" smtClean="0"/>
              <a:t>(Nehemiah 4:9)</a:t>
            </a:r>
          </a:p>
          <a:p>
            <a:pPr marL="0" indent="0">
              <a:buNone/>
            </a:pPr>
            <a:r>
              <a:rPr lang="en-US" sz="4000" dirty="0" smtClean="0"/>
              <a:t>And </a:t>
            </a:r>
            <a:r>
              <a:rPr lang="en-US" sz="4000" dirty="0"/>
              <a:t>when he realized this, he went to the house of Mary, the mother of John who was also called Mark, where many were gathered together and were praying.  (13)  When he knocked at the door of the gate, a servant-girl named Rhoda came to answer.  (14)  When she recognized Peter's voice, because of her joy she did not open the gate, but ran in and announced that Peter was standing in front of the gate.  (15)  They said to her, "You are out of your mind!" But she kept insisting that it was so. They kept saying, "It is his angel."  (16)  But Peter continued knocking; and when they had opened the door, they saw him and were amazed</a:t>
            </a:r>
            <a:r>
              <a:rPr lang="en-US" sz="4000" dirty="0" smtClean="0"/>
              <a:t>.						Acts 12:12-16</a:t>
            </a:r>
            <a:endParaRPr lang="en-US" sz="4000" dirty="0"/>
          </a:p>
          <a:p>
            <a:pPr marL="0" indent="0">
              <a:buNone/>
            </a:pPr>
            <a:endParaRPr lang="en-US" sz="4000" dirty="0"/>
          </a:p>
          <a:p>
            <a:pPr marL="0" indent="0">
              <a:buNone/>
            </a:pPr>
            <a:endParaRPr lang="en-US" sz="4400" dirty="0"/>
          </a:p>
        </p:txBody>
      </p:sp>
    </p:spTree>
    <p:extLst>
      <p:ext uri="{BB962C8B-B14F-4D97-AF65-F5344CB8AC3E}">
        <p14:creationId xmlns:p14="http://schemas.microsoft.com/office/powerpoint/2010/main" val="87309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11500" b="1" dirty="0" smtClean="0">
                <a:ln w="3175">
                  <a:solidFill>
                    <a:prstClr val="black"/>
                  </a:solidFill>
                </a:ln>
                <a:solidFill>
                  <a:schemeClr val="bg1"/>
                </a:solidFill>
                <a:effectLst>
                  <a:outerShdw blurRad="38100" dist="38100" dir="2700000" algn="tl">
                    <a:srgbClr val="000000">
                      <a:alpha val="43137"/>
                    </a:srgbClr>
                  </a:outerShdw>
                </a:effectLst>
                <a:latin typeface="Monotype Corsiva" panose="03010101010201010101" pitchFamily="66" charset="0"/>
                <a:ea typeface="+mn-ea"/>
                <a:cs typeface="+mn-cs"/>
              </a:rPr>
              <a:t>How to be a servant</a:t>
            </a:r>
            <a:endParaRPr lang="en-US" sz="6000" dirty="0">
              <a:solidFill>
                <a:schemeClr val="bg1"/>
              </a:solidFill>
            </a:endParaRPr>
          </a:p>
        </p:txBody>
      </p:sp>
      <p:sp>
        <p:nvSpPr>
          <p:cNvPr id="6" name="Rectangle 5"/>
          <p:cNvSpPr/>
          <p:nvPr/>
        </p:nvSpPr>
        <p:spPr>
          <a:xfrm>
            <a:off x="2151990" y="1514084"/>
            <a:ext cx="4886274" cy="769441"/>
          </a:xfrm>
          <a:prstGeom prst="rect">
            <a:avLst/>
          </a:prstGeom>
        </p:spPr>
        <p:txBody>
          <a:bodyPr wrap="none">
            <a:spAutoFit/>
          </a:bodyPr>
          <a:lstStyle/>
          <a:p>
            <a:pPr lvl="0">
              <a:defRPr/>
            </a:pPr>
            <a:r>
              <a:rPr lang="en-US" sz="4400" kern="0" dirty="0">
                <a:effectLst>
                  <a:outerShdw blurRad="38100" dist="38100" dir="2700000" algn="tl">
                    <a:srgbClr val="000000">
                      <a:alpha val="43137"/>
                    </a:srgbClr>
                  </a:outerShdw>
                </a:effectLst>
                <a:latin typeface="AR JULIAN" panose="02000000000000000000" pitchFamily="2" charset="0"/>
              </a:rPr>
              <a:t>Believe: </a:t>
            </a:r>
            <a:r>
              <a:rPr lang="en-US" sz="4400" kern="0" dirty="0">
                <a:effectLst>
                  <a:outerShdw blurRad="38100" dist="38100" dir="2700000" algn="tl">
                    <a:srgbClr val="000000">
                      <a:alpha val="43137"/>
                    </a:srgbClr>
                  </a:outerShdw>
                </a:effectLst>
              </a:rPr>
              <a:t>John 3:16</a:t>
            </a:r>
            <a:endParaRPr lang="en-US" sz="4400" kern="0" dirty="0"/>
          </a:p>
        </p:txBody>
      </p:sp>
      <p:sp>
        <p:nvSpPr>
          <p:cNvPr id="7" name="Rectangle 6"/>
          <p:cNvSpPr/>
          <p:nvPr/>
        </p:nvSpPr>
        <p:spPr>
          <a:xfrm>
            <a:off x="2151990" y="2577925"/>
            <a:ext cx="4512774" cy="769441"/>
          </a:xfrm>
          <a:prstGeom prst="rect">
            <a:avLst/>
          </a:prstGeom>
        </p:spPr>
        <p:txBody>
          <a:bodyPr wrap="none">
            <a:spAutoFit/>
          </a:bodyPr>
          <a:lstStyle/>
          <a:p>
            <a:pPr lvl="0">
              <a:defRPr/>
            </a:pPr>
            <a:r>
              <a:rPr lang="en-US" sz="4400" kern="0" dirty="0">
                <a:effectLst>
                  <a:outerShdw blurRad="38100" dist="38100" dir="2700000" algn="tl">
                    <a:srgbClr val="000000">
                      <a:alpha val="43137"/>
                    </a:srgbClr>
                  </a:outerShdw>
                </a:effectLst>
                <a:latin typeface="AR JULIAN" panose="02000000000000000000" pitchFamily="2" charset="0"/>
              </a:rPr>
              <a:t>Repent</a:t>
            </a:r>
            <a:r>
              <a:rPr lang="en-US" sz="4000" kern="0" dirty="0">
                <a:effectLst>
                  <a:outerShdw blurRad="38100" dist="38100" dir="2700000" algn="tl">
                    <a:srgbClr val="000000">
                      <a:alpha val="43137"/>
                    </a:srgbClr>
                  </a:outerShdw>
                </a:effectLst>
                <a:latin typeface="AR JULIAN" panose="02000000000000000000" pitchFamily="2" charset="0"/>
              </a:rPr>
              <a:t>: </a:t>
            </a:r>
            <a:r>
              <a:rPr lang="en-US" sz="4000" kern="0" dirty="0">
                <a:effectLst>
                  <a:outerShdw blurRad="38100" dist="38100" dir="2700000" algn="tl">
                    <a:srgbClr val="000000">
                      <a:alpha val="43137"/>
                    </a:srgbClr>
                  </a:outerShdw>
                </a:effectLst>
              </a:rPr>
              <a:t>Acts 2:38</a:t>
            </a:r>
            <a:endParaRPr lang="en-US" sz="4000" kern="0" dirty="0"/>
          </a:p>
        </p:txBody>
      </p:sp>
      <p:sp>
        <p:nvSpPr>
          <p:cNvPr id="8" name="Rectangle 7"/>
          <p:cNvSpPr/>
          <p:nvPr/>
        </p:nvSpPr>
        <p:spPr>
          <a:xfrm>
            <a:off x="2128935" y="3690610"/>
            <a:ext cx="6579045" cy="769441"/>
          </a:xfrm>
          <a:prstGeom prst="rect">
            <a:avLst/>
          </a:prstGeom>
        </p:spPr>
        <p:txBody>
          <a:bodyPr wrap="none">
            <a:spAutoFit/>
          </a:bodyPr>
          <a:lstStyle/>
          <a:p>
            <a:pPr lvl="0">
              <a:defRPr/>
            </a:pPr>
            <a:r>
              <a:rPr lang="en-US" sz="4400" kern="0" dirty="0">
                <a:effectLst>
                  <a:outerShdw blurRad="38100" dist="38100" dir="2700000" algn="tl">
                    <a:srgbClr val="000000">
                      <a:alpha val="43137"/>
                    </a:srgbClr>
                  </a:outerShdw>
                </a:effectLst>
                <a:latin typeface="AR JULIAN" panose="02000000000000000000" pitchFamily="2" charset="0"/>
              </a:rPr>
              <a:t>Confess: </a:t>
            </a:r>
            <a:r>
              <a:rPr lang="en-US" sz="4400" kern="0" dirty="0">
                <a:effectLst>
                  <a:outerShdw blurRad="38100" dist="38100" dir="2700000" algn="tl">
                    <a:srgbClr val="000000">
                      <a:alpha val="43137"/>
                    </a:srgbClr>
                  </a:outerShdw>
                </a:effectLst>
              </a:rPr>
              <a:t>Romans 10:9-10</a:t>
            </a:r>
            <a:endParaRPr lang="en-US" sz="4400" kern="0" dirty="0"/>
          </a:p>
        </p:txBody>
      </p:sp>
      <p:sp>
        <p:nvSpPr>
          <p:cNvPr id="9" name="Rectangle 8"/>
          <p:cNvSpPr/>
          <p:nvPr/>
        </p:nvSpPr>
        <p:spPr>
          <a:xfrm>
            <a:off x="2151990" y="4803295"/>
            <a:ext cx="6787436" cy="769441"/>
          </a:xfrm>
          <a:prstGeom prst="rect">
            <a:avLst/>
          </a:prstGeom>
        </p:spPr>
        <p:txBody>
          <a:bodyPr wrap="none">
            <a:spAutoFit/>
          </a:bodyPr>
          <a:lstStyle/>
          <a:p>
            <a:pPr lvl="0">
              <a:defRPr/>
            </a:pPr>
            <a:r>
              <a:rPr lang="en-US" sz="4400" kern="0" dirty="0">
                <a:effectLst>
                  <a:outerShdw blurRad="38100" dist="38100" dir="2700000" algn="tl">
                    <a:srgbClr val="000000">
                      <a:alpha val="43137"/>
                    </a:srgbClr>
                  </a:outerShdw>
                </a:effectLst>
                <a:latin typeface="AR JULIAN" panose="02000000000000000000" pitchFamily="2" charset="0"/>
              </a:rPr>
              <a:t>Be Baptized: </a:t>
            </a:r>
            <a:r>
              <a:rPr lang="en-US" sz="4400" kern="0" dirty="0">
                <a:effectLst>
                  <a:outerShdw blurRad="38100" dist="38100" dir="2700000" algn="tl">
                    <a:srgbClr val="000000">
                      <a:alpha val="43137"/>
                    </a:srgbClr>
                  </a:outerShdw>
                </a:effectLst>
              </a:rPr>
              <a:t>1 Peter 3:21</a:t>
            </a:r>
            <a:endParaRPr lang="en-US" sz="4400" kern="0" dirty="0"/>
          </a:p>
        </p:txBody>
      </p:sp>
    </p:spTree>
    <p:extLst>
      <p:ext uri="{BB962C8B-B14F-4D97-AF65-F5344CB8AC3E}">
        <p14:creationId xmlns:p14="http://schemas.microsoft.com/office/powerpoint/2010/main" val="270101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0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45914" y="1549967"/>
            <a:ext cx="12155056" cy="1990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3175">
                  <a:solidFill>
                    <a:schemeClr val="tx1"/>
                  </a:solidFill>
                </a:ln>
                <a:solidFill>
                  <a:schemeClr val="bg1">
                    <a:lumMod val="65000"/>
                  </a:schemeClr>
                </a:solidFill>
                <a:effectLst>
                  <a:outerShdw blurRad="38100" dist="38100" dir="2700000" algn="tl">
                    <a:srgbClr val="000000">
                      <a:alpha val="43137"/>
                    </a:srgbClr>
                  </a:outerShdw>
                </a:effectLst>
                <a:latin typeface="Monotype Corsiva" panose="03010101010201010101" pitchFamily="66" charset="0"/>
              </a:rPr>
              <a:t>“for the people </a:t>
            </a:r>
          </a:p>
          <a:p>
            <a:r>
              <a:rPr lang="en-US" sz="8800" b="1" dirty="0">
                <a:ln w="3175">
                  <a:solidFill>
                    <a:schemeClr val="tx1"/>
                  </a:solidFill>
                </a:ln>
                <a:solidFill>
                  <a:schemeClr val="bg1">
                    <a:lumMod val="65000"/>
                  </a:schemeClr>
                </a:solidFill>
                <a:effectLst>
                  <a:outerShdw blurRad="38100" dist="38100" dir="2700000" algn="tl">
                    <a:srgbClr val="000000">
                      <a:alpha val="43137"/>
                    </a:srgbClr>
                  </a:outerShdw>
                </a:effectLst>
                <a:latin typeface="Monotype Corsiva" panose="03010101010201010101" pitchFamily="66" charset="0"/>
              </a:rPr>
              <a:t> </a:t>
            </a:r>
            <a:r>
              <a:rPr lang="en-US" sz="8800" b="1" dirty="0" smtClean="0">
                <a:ln w="3175">
                  <a:solidFill>
                    <a:schemeClr val="tx1"/>
                  </a:solidFill>
                </a:ln>
                <a:solidFill>
                  <a:schemeClr val="bg1">
                    <a:lumMod val="65000"/>
                  </a:schemeClr>
                </a:solidFill>
                <a:effectLst>
                  <a:outerShdw blurRad="38100" dist="38100" dir="2700000" algn="tl">
                    <a:srgbClr val="000000">
                      <a:alpha val="43137"/>
                    </a:srgbClr>
                  </a:outerShdw>
                </a:effectLst>
                <a:latin typeface="Monotype Corsiva" panose="03010101010201010101" pitchFamily="66" charset="0"/>
              </a:rPr>
              <a:t>             had a mind to work”</a:t>
            </a:r>
            <a:endParaRPr lang="en-US" sz="8800" b="1" dirty="0">
              <a:ln w="3175">
                <a:solidFill>
                  <a:schemeClr val="tx1"/>
                </a:solidFill>
              </a:ln>
              <a:solidFill>
                <a:schemeClr val="bg1">
                  <a:lumMod val="65000"/>
                </a:schemeClr>
              </a:solidFill>
              <a:effectLst>
                <a:outerShdw blurRad="38100" dist="38100" dir="2700000" algn="tl">
                  <a:srgbClr val="000000">
                    <a:alpha val="43137"/>
                  </a:srgbClr>
                </a:outerShdw>
              </a:effectLst>
              <a:latin typeface="Monotype Corsiva" panose="03010101010201010101" pitchFamily="66" charset="0"/>
            </a:endParaRPr>
          </a:p>
        </p:txBody>
      </p:sp>
      <p:sp>
        <p:nvSpPr>
          <p:cNvPr id="6" name="TextBox 5"/>
          <p:cNvSpPr txBox="1"/>
          <p:nvPr/>
        </p:nvSpPr>
        <p:spPr>
          <a:xfrm>
            <a:off x="4344431" y="3637547"/>
            <a:ext cx="7389092" cy="707886"/>
          </a:xfrm>
          <a:prstGeom prst="rect">
            <a:avLst/>
          </a:prstGeom>
          <a:noFill/>
        </p:spPr>
        <p:txBody>
          <a:bodyPr wrap="square" rtlCol="0">
            <a:spAutoFit/>
          </a:bodyPr>
          <a:lstStyle/>
          <a:p>
            <a:pPr algn="r"/>
            <a:r>
              <a:rPr lang="en-US" sz="4000" dirty="0" smtClean="0">
                <a:effectLst>
                  <a:outerShdw blurRad="38100" dist="38100" dir="2700000" algn="tl">
                    <a:srgbClr val="000000">
                      <a:alpha val="43137"/>
                    </a:srgbClr>
                  </a:outerShdw>
                </a:effectLst>
                <a:latin typeface="Arial Black" panose="020B0A04020102020204" pitchFamily="34" charset="0"/>
              </a:rPr>
              <a:t>Nehemiah 4:6</a:t>
            </a:r>
            <a:endParaRPr lang="en-US" sz="40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50616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11500" b="1" dirty="0" smtClean="0">
                <a:ln w="3175">
                  <a:solidFill>
                    <a:prstClr val="black"/>
                  </a:solidFill>
                </a:ln>
                <a:solidFill>
                  <a:schemeClr val="bg1"/>
                </a:solidFill>
                <a:effectLst>
                  <a:outerShdw blurRad="38100" dist="38100" dir="2700000" algn="tl">
                    <a:srgbClr val="000000">
                      <a:alpha val="43137"/>
                    </a:srgbClr>
                  </a:outerShdw>
                </a:effectLst>
                <a:latin typeface="Monotype Corsiva" panose="03010101010201010101" pitchFamily="66" charset="0"/>
                <a:ea typeface="+mn-ea"/>
                <a:cs typeface="+mn-cs"/>
              </a:rPr>
              <a:t>The Story</a:t>
            </a:r>
            <a:endParaRPr lang="en-US" sz="6000" dirty="0">
              <a:solidFill>
                <a:schemeClr val="bg1"/>
              </a:solidFill>
            </a:endParaRPr>
          </a:p>
        </p:txBody>
      </p:sp>
      <p:sp>
        <p:nvSpPr>
          <p:cNvPr id="3" name="Content Placeholder 2"/>
          <p:cNvSpPr>
            <a:spLocks noGrp="1"/>
          </p:cNvSpPr>
          <p:nvPr>
            <p:ph idx="1"/>
          </p:nvPr>
        </p:nvSpPr>
        <p:spPr>
          <a:xfrm>
            <a:off x="314036" y="1447600"/>
            <a:ext cx="11582400" cy="5119455"/>
          </a:xfrm>
        </p:spPr>
        <p:txBody>
          <a:bodyPr>
            <a:normAutofit fontScale="92500"/>
          </a:bodyPr>
          <a:lstStyle/>
          <a:p>
            <a:r>
              <a:rPr lang="en-US" sz="4000" dirty="0" smtClean="0"/>
              <a:t>Nehemiah was cup bearer to king Artaxerxes king of Persia and he received word that the walls of Jerusalem were in shambles and that the city was in distress. So he prayed.</a:t>
            </a:r>
          </a:p>
          <a:p>
            <a:r>
              <a:rPr lang="en-US" sz="4000" dirty="0"/>
              <a:t>Nehemiah was asked why he was so sad by the </a:t>
            </a:r>
            <a:r>
              <a:rPr lang="en-US" sz="4000" dirty="0" smtClean="0"/>
              <a:t>king</a:t>
            </a:r>
            <a:r>
              <a:rPr lang="en-US" sz="4000" dirty="0"/>
              <a:t> </a:t>
            </a:r>
            <a:r>
              <a:rPr lang="en-US" sz="4000" dirty="0" smtClean="0"/>
              <a:t>so he prayed </a:t>
            </a:r>
            <a:r>
              <a:rPr lang="en-US" sz="4000" dirty="0"/>
              <a:t>and responded</a:t>
            </a:r>
            <a:r>
              <a:rPr lang="en-US" sz="4000" dirty="0" smtClean="0"/>
              <a:t>. The </a:t>
            </a:r>
            <a:r>
              <a:rPr lang="en-US" sz="4000" dirty="0"/>
              <a:t>king asked what he could do to </a:t>
            </a:r>
            <a:r>
              <a:rPr lang="en-US" sz="4000" dirty="0" smtClean="0"/>
              <a:t>help and Nehemiah </a:t>
            </a:r>
            <a:r>
              <a:rPr lang="en-US" sz="4000" dirty="0"/>
              <a:t>unfolds the plan that he had prepared.</a:t>
            </a:r>
          </a:p>
          <a:p>
            <a:r>
              <a:rPr lang="en-US" sz="4000" dirty="0"/>
              <a:t>He returns to Jerusalem with permission to rebuild the </a:t>
            </a:r>
            <a:r>
              <a:rPr lang="en-US" sz="4000" dirty="0" smtClean="0"/>
              <a:t>walls. </a:t>
            </a:r>
            <a:r>
              <a:rPr lang="en-US" sz="4000" dirty="0"/>
              <a:t>	</a:t>
            </a:r>
            <a:endParaRPr lang="en-US" sz="4000" dirty="0" smtClean="0"/>
          </a:p>
        </p:txBody>
      </p:sp>
    </p:spTree>
    <p:extLst>
      <p:ext uri="{BB962C8B-B14F-4D97-AF65-F5344CB8AC3E}">
        <p14:creationId xmlns:p14="http://schemas.microsoft.com/office/powerpoint/2010/main" val="262741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11500" b="1" dirty="0" smtClean="0">
                <a:ln w="3175">
                  <a:solidFill>
                    <a:prstClr val="black"/>
                  </a:solidFill>
                </a:ln>
                <a:solidFill>
                  <a:schemeClr val="bg1"/>
                </a:solidFill>
                <a:effectLst>
                  <a:outerShdw blurRad="38100" dist="38100" dir="2700000" algn="tl">
                    <a:srgbClr val="000000">
                      <a:alpha val="43137"/>
                    </a:srgbClr>
                  </a:outerShdw>
                </a:effectLst>
                <a:latin typeface="Monotype Corsiva" panose="03010101010201010101" pitchFamily="66" charset="0"/>
                <a:ea typeface="+mn-ea"/>
                <a:cs typeface="+mn-cs"/>
              </a:rPr>
              <a:t>Nehemiah 2:17-20</a:t>
            </a:r>
            <a:endParaRPr lang="en-US" sz="6000" dirty="0">
              <a:solidFill>
                <a:schemeClr val="bg1"/>
              </a:solidFill>
            </a:endParaRPr>
          </a:p>
        </p:txBody>
      </p:sp>
      <p:sp>
        <p:nvSpPr>
          <p:cNvPr id="3" name="Content Placeholder 2"/>
          <p:cNvSpPr>
            <a:spLocks noGrp="1"/>
          </p:cNvSpPr>
          <p:nvPr>
            <p:ph idx="1"/>
          </p:nvPr>
        </p:nvSpPr>
        <p:spPr>
          <a:xfrm>
            <a:off x="314036" y="1447600"/>
            <a:ext cx="11582400" cy="5119455"/>
          </a:xfrm>
        </p:spPr>
        <p:txBody>
          <a:bodyPr>
            <a:normAutofit fontScale="85000" lnSpcReduction="20000"/>
          </a:bodyPr>
          <a:lstStyle/>
          <a:p>
            <a:pPr marL="0" indent="0">
              <a:buNone/>
            </a:pPr>
            <a:r>
              <a:rPr lang="en-US" sz="4000" dirty="0"/>
              <a:t>Then I said to them, "You see the bad situation we are in, that Jerusalem is desolate and its gates burned by fire. Come, let us rebuild the wall of Jerusalem so that we will no longer be a reproach." I told them how the hand of my God had been favorable to me and also about the king's words which he had spoken to me. Then they said, "Let us arise and build." So they put their hands to the good work. But when </a:t>
            </a:r>
            <a:r>
              <a:rPr lang="en-US" sz="4000" dirty="0" err="1"/>
              <a:t>Sanballat</a:t>
            </a:r>
            <a:r>
              <a:rPr lang="en-US" sz="4000" dirty="0"/>
              <a:t> the </a:t>
            </a:r>
            <a:r>
              <a:rPr lang="en-US" sz="4000" dirty="0" err="1"/>
              <a:t>Horonite</a:t>
            </a:r>
            <a:r>
              <a:rPr lang="en-US" sz="4000" dirty="0"/>
              <a:t> and </a:t>
            </a:r>
            <a:r>
              <a:rPr lang="en-US" sz="4000" dirty="0" err="1"/>
              <a:t>Tobiah</a:t>
            </a:r>
            <a:r>
              <a:rPr lang="en-US" sz="4000" dirty="0"/>
              <a:t> the Ammonite official, and </a:t>
            </a:r>
            <a:r>
              <a:rPr lang="en-US" sz="4000" dirty="0" err="1"/>
              <a:t>Geshem</a:t>
            </a:r>
            <a:r>
              <a:rPr lang="en-US" sz="4000" dirty="0"/>
              <a:t> the Arab heard it, they mocked us and despised us and said, "What is this thing you are doing? Are you rebelling against the king?" So I answered them and said to them, "The God of heaven will give us success; therefore we His servants will arise and build, but you have no portion, right or memorial in Jerusalem." </a:t>
            </a:r>
          </a:p>
        </p:txBody>
      </p:sp>
    </p:spTree>
    <p:extLst>
      <p:ext uri="{BB962C8B-B14F-4D97-AF65-F5344CB8AC3E}">
        <p14:creationId xmlns:p14="http://schemas.microsoft.com/office/powerpoint/2010/main" val="206803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11500" b="1" dirty="0" smtClean="0">
                <a:ln w="3175">
                  <a:solidFill>
                    <a:prstClr val="black"/>
                  </a:solidFill>
                </a:ln>
                <a:solidFill>
                  <a:schemeClr val="bg1"/>
                </a:solidFill>
                <a:effectLst>
                  <a:outerShdw blurRad="38100" dist="38100" dir="2700000" algn="tl">
                    <a:srgbClr val="000000">
                      <a:alpha val="43137"/>
                    </a:srgbClr>
                  </a:outerShdw>
                </a:effectLst>
                <a:latin typeface="Monotype Corsiva" panose="03010101010201010101" pitchFamily="66" charset="0"/>
                <a:ea typeface="+mn-ea"/>
                <a:cs typeface="+mn-cs"/>
              </a:rPr>
              <a:t>The Opposition </a:t>
            </a:r>
            <a:endParaRPr lang="en-US" sz="6000" dirty="0">
              <a:solidFill>
                <a:schemeClr val="bg1"/>
              </a:solidFill>
            </a:endParaRPr>
          </a:p>
        </p:txBody>
      </p:sp>
      <p:sp>
        <p:nvSpPr>
          <p:cNvPr id="3" name="Content Placeholder 2"/>
          <p:cNvSpPr>
            <a:spLocks noGrp="1"/>
          </p:cNvSpPr>
          <p:nvPr>
            <p:ph idx="1"/>
          </p:nvPr>
        </p:nvSpPr>
        <p:spPr>
          <a:xfrm>
            <a:off x="314036" y="1447600"/>
            <a:ext cx="11582400" cy="5119455"/>
          </a:xfrm>
        </p:spPr>
        <p:txBody>
          <a:bodyPr>
            <a:noAutofit/>
          </a:bodyPr>
          <a:lstStyle/>
          <a:p>
            <a:pPr marL="0" indent="0">
              <a:buNone/>
            </a:pPr>
            <a:r>
              <a:rPr lang="en-US" sz="4000" dirty="0" smtClean="0"/>
              <a:t>Now </a:t>
            </a:r>
            <a:r>
              <a:rPr lang="en-US" sz="4000" dirty="0"/>
              <a:t>when </a:t>
            </a:r>
            <a:r>
              <a:rPr lang="en-US" sz="4000" dirty="0" err="1"/>
              <a:t>Sanballat</a:t>
            </a:r>
            <a:r>
              <a:rPr lang="en-US" sz="4000" dirty="0"/>
              <a:t>, </a:t>
            </a:r>
            <a:r>
              <a:rPr lang="en-US" sz="4000" dirty="0" err="1"/>
              <a:t>Tobiah</a:t>
            </a:r>
            <a:r>
              <a:rPr lang="en-US" sz="4000" dirty="0"/>
              <a:t>, the Arabs, the Ammonites and the </a:t>
            </a:r>
            <a:r>
              <a:rPr lang="en-US" sz="4000" dirty="0" err="1"/>
              <a:t>Ashdodites</a:t>
            </a:r>
            <a:r>
              <a:rPr lang="en-US" sz="4000" dirty="0"/>
              <a:t> heard that the repair of the walls of Jerusalem went on, and that the breaches began to be closed, they were very angry. All of them conspired together to come and fight against Jerusalem and to cause a disturbance in it. But we prayed to our God, and because of them we set up a guard against them day and night. </a:t>
            </a:r>
          </a:p>
          <a:p>
            <a:pPr marL="0" indent="0">
              <a:buNone/>
            </a:pPr>
            <a:r>
              <a:rPr lang="en-US" sz="4000" dirty="0" smtClean="0"/>
              <a:t>								Nehemiah 4:7-9</a:t>
            </a:r>
            <a:endParaRPr lang="en-US" sz="4000" dirty="0"/>
          </a:p>
        </p:txBody>
      </p:sp>
    </p:spTree>
    <p:extLst>
      <p:ext uri="{BB962C8B-B14F-4D97-AF65-F5344CB8AC3E}">
        <p14:creationId xmlns:p14="http://schemas.microsoft.com/office/powerpoint/2010/main" val="48233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11500" b="1" dirty="0">
                <a:ln w="3175">
                  <a:solidFill>
                    <a:prstClr val="black"/>
                  </a:solidFill>
                </a:ln>
                <a:solidFill>
                  <a:schemeClr val="bg1"/>
                </a:solidFill>
                <a:effectLst>
                  <a:outerShdw blurRad="38100" dist="38100" dir="2700000" algn="tl">
                    <a:srgbClr val="000000">
                      <a:alpha val="43137"/>
                    </a:srgbClr>
                  </a:outerShdw>
                </a:effectLst>
                <a:latin typeface="Monotype Corsiva" panose="03010101010201010101" pitchFamily="66" charset="0"/>
                <a:ea typeface="+mn-ea"/>
                <a:cs typeface="+mn-cs"/>
              </a:rPr>
              <a:t>Nehemiah 4:12-14</a:t>
            </a:r>
          </a:p>
        </p:txBody>
      </p:sp>
      <p:sp>
        <p:nvSpPr>
          <p:cNvPr id="3" name="Content Placeholder 2"/>
          <p:cNvSpPr>
            <a:spLocks noGrp="1"/>
          </p:cNvSpPr>
          <p:nvPr>
            <p:ph idx="1"/>
          </p:nvPr>
        </p:nvSpPr>
        <p:spPr>
          <a:xfrm>
            <a:off x="314036" y="1447600"/>
            <a:ext cx="11582400" cy="5119455"/>
          </a:xfrm>
        </p:spPr>
        <p:txBody>
          <a:bodyPr>
            <a:normAutofit fontScale="92500" lnSpcReduction="20000"/>
          </a:bodyPr>
          <a:lstStyle/>
          <a:p>
            <a:pPr marL="0" indent="0">
              <a:buNone/>
            </a:pPr>
            <a:r>
              <a:rPr lang="en-US" sz="4000" dirty="0"/>
              <a:t>When the Jews who lived near them came and told us ten times, "They will come up against us from every place where you may turn," then I stationed men in the lowest parts of the space behind the wall, the exposed places, and I stationed the people in families with their swords, spears and bows. When I saw their fear, I rose and spoke to the nobles, the officials and the rest of the people: "Do not be afraid of them; remember the Lord who is great and awesome, and fight for your brothers, your sons, your daughters, your wives and your houses." </a:t>
            </a:r>
          </a:p>
          <a:p>
            <a:pPr marL="0" indent="0">
              <a:buNone/>
            </a:pPr>
            <a:r>
              <a:rPr lang="en-US" sz="4000" dirty="0" smtClean="0"/>
              <a:t>								</a:t>
            </a:r>
            <a:endParaRPr lang="en-US" sz="4000" dirty="0"/>
          </a:p>
        </p:txBody>
      </p:sp>
    </p:spTree>
    <p:extLst>
      <p:ext uri="{BB962C8B-B14F-4D97-AF65-F5344CB8AC3E}">
        <p14:creationId xmlns:p14="http://schemas.microsoft.com/office/powerpoint/2010/main" val="2706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11500" b="1" dirty="0" smtClean="0">
                <a:ln w="3175">
                  <a:solidFill>
                    <a:prstClr val="black"/>
                  </a:solidFill>
                </a:ln>
                <a:solidFill>
                  <a:schemeClr val="bg1"/>
                </a:solidFill>
                <a:effectLst>
                  <a:outerShdw blurRad="38100" dist="38100" dir="2700000" algn="tl">
                    <a:srgbClr val="000000">
                      <a:alpha val="43137"/>
                    </a:srgbClr>
                  </a:outerShdw>
                </a:effectLst>
                <a:latin typeface="Monotype Corsiva" panose="03010101010201010101" pitchFamily="66" charset="0"/>
                <a:ea typeface="+mn-ea"/>
                <a:cs typeface="+mn-cs"/>
              </a:rPr>
              <a:t>The Completion </a:t>
            </a:r>
            <a:endParaRPr lang="en-US" sz="6000" dirty="0">
              <a:solidFill>
                <a:schemeClr val="bg1"/>
              </a:solidFill>
            </a:endParaRPr>
          </a:p>
        </p:txBody>
      </p:sp>
      <p:sp>
        <p:nvSpPr>
          <p:cNvPr id="3" name="Content Placeholder 2"/>
          <p:cNvSpPr>
            <a:spLocks noGrp="1"/>
          </p:cNvSpPr>
          <p:nvPr>
            <p:ph idx="1"/>
          </p:nvPr>
        </p:nvSpPr>
        <p:spPr>
          <a:xfrm>
            <a:off x="314036" y="1447600"/>
            <a:ext cx="11582400" cy="5119455"/>
          </a:xfrm>
        </p:spPr>
        <p:txBody>
          <a:bodyPr>
            <a:normAutofit/>
          </a:bodyPr>
          <a:lstStyle/>
          <a:p>
            <a:pPr marL="0" indent="0">
              <a:buNone/>
            </a:pPr>
            <a:r>
              <a:rPr lang="en-US" sz="4000" dirty="0"/>
              <a:t>So the wall was completed on the twenty-fifth of the month Elul, in fifty-two days. When all our enemies heard of it, and all the nations surrounding us saw it, they lost their confidence; for they recognized that this work had been accomplished with the help of our God. </a:t>
            </a:r>
          </a:p>
          <a:p>
            <a:pPr marL="0" indent="0">
              <a:buNone/>
            </a:pPr>
            <a:r>
              <a:rPr lang="en-US" sz="4000" dirty="0" smtClean="0"/>
              <a:t>								Nehemiah 6:15-16</a:t>
            </a:r>
            <a:endParaRPr lang="en-US" sz="4000" dirty="0"/>
          </a:p>
        </p:txBody>
      </p:sp>
    </p:spTree>
    <p:extLst>
      <p:ext uri="{BB962C8B-B14F-4D97-AF65-F5344CB8AC3E}">
        <p14:creationId xmlns:p14="http://schemas.microsoft.com/office/powerpoint/2010/main" val="362573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11500" b="1" dirty="0" smtClean="0">
                <a:ln w="3175">
                  <a:solidFill>
                    <a:prstClr val="black"/>
                  </a:solidFill>
                </a:ln>
                <a:solidFill>
                  <a:schemeClr val="bg1"/>
                </a:solidFill>
                <a:effectLst>
                  <a:outerShdw blurRad="38100" dist="38100" dir="2700000" algn="tl">
                    <a:srgbClr val="000000">
                      <a:alpha val="43137"/>
                    </a:srgbClr>
                  </a:outerShdw>
                </a:effectLst>
                <a:latin typeface="Monotype Corsiva" panose="03010101010201010101" pitchFamily="66" charset="0"/>
                <a:ea typeface="+mn-ea"/>
                <a:cs typeface="+mn-cs"/>
              </a:rPr>
              <a:t>The Wall</a:t>
            </a:r>
            <a:endParaRPr lang="en-US" sz="6000" dirty="0">
              <a:solidFill>
                <a:schemeClr val="bg1"/>
              </a:solidFill>
            </a:endParaRPr>
          </a:p>
        </p:txBody>
      </p:sp>
      <p:sp>
        <p:nvSpPr>
          <p:cNvPr id="3" name="Content Placeholder 2"/>
          <p:cNvSpPr>
            <a:spLocks noGrp="1"/>
          </p:cNvSpPr>
          <p:nvPr>
            <p:ph idx="1"/>
          </p:nvPr>
        </p:nvSpPr>
        <p:spPr>
          <a:xfrm>
            <a:off x="314036" y="1789889"/>
            <a:ext cx="11582400" cy="4777166"/>
          </a:xfrm>
        </p:spPr>
        <p:txBody>
          <a:bodyPr>
            <a:normAutofit/>
          </a:bodyPr>
          <a:lstStyle/>
          <a:p>
            <a:pPr marL="0" indent="0">
              <a:buNone/>
            </a:pPr>
            <a:r>
              <a:rPr lang="en-US" sz="4400" dirty="0"/>
              <a:t>The length of the </a:t>
            </a:r>
            <a:r>
              <a:rPr lang="en-US" sz="4400" dirty="0" smtClean="0"/>
              <a:t>wall </a:t>
            </a:r>
            <a:r>
              <a:rPr lang="en-US" sz="4400" dirty="0"/>
              <a:t>is </a:t>
            </a:r>
            <a:r>
              <a:rPr lang="en-US" sz="4400" b="1" dirty="0" smtClean="0"/>
              <a:t>2.5 miles</a:t>
            </a:r>
            <a:r>
              <a:rPr lang="en-US" sz="4400" dirty="0" smtClean="0"/>
              <a:t>, </a:t>
            </a:r>
            <a:r>
              <a:rPr lang="en-US" sz="4400" dirty="0"/>
              <a:t>their average height is </a:t>
            </a:r>
            <a:r>
              <a:rPr lang="en-US" sz="4400" b="1" dirty="0" smtClean="0"/>
              <a:t>40 feet</a:t>
            </a:r>
            <a:r>
              <a:rPr lang="en-US" sz="4400" dirty="0"/>
              <a:t> </a:t>
            </a:r>
            <a:r>
              <a:rPr lang="en-US" sz="4400" dirty="0" smtClean="0"/>
              <a:t>and </a:t>
            </a:r>
            <a:r>
              <a:rPr lang="en-US" sz="4400" dirty="0"/>
              <a:t>the average thickness is </a:t>
            </a:r>
            <a:r>
              <a:rPr lang="en-US" sz="4400" b="1" dirty="0" smtClean="0"/>
              <a:t>8 feet</a:t>
            </a:r>
            <a:r>
              <a:rPr lang="en-US" sz="4400" dirty="0" smtClean="0"/>
              <a:t>. </a:t>
            </a:r>
            <a:r>
              <a:rPr lang="en-US" sz="4400" dirty="0"/>
              <a:t>The walls contain </a:t>
            </a:r>
            <a:r>
              <a:rPr lang="en-US" sz="4400" b="1" dirty="0"/>
              <a:t>34 watchtowers </a:t>
            </a:r>
            <a:r>
              <a:rPr lang="en-US" sz="4400" dirty="0"/>
              <a:t>and </a:t>
            </a:r>
            <a:r>
              <a:rPr lang="en-US" sz="4400" b="1" dirty="0"/>
              <a:t>8 gates</a:t>
            </a:r>
            <a:r>
              <a:rPr lang="en-US" sz="4400" dirty="0"/>
              <a:t>.</a:t>
            </a:r>
          </a:p>
        </p:txBody>
      </p:sp>
    </p:spTree>
    <p:extLst>
      <p:ext uri="{BB962C8B-B14F-4D97-AF65-F5344CB8AC3E}">
        <p14:creationId xmlns:p14="http://schemas.microsoft.com/office/powerpoint/2010/main" val="100124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6627" y="179963"/>
            <a:ext cx="8628434" cy="6471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661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1177</Words>
  <Application>Microsoft Office PowerPoint</Application>
  <PresentationFormat>Widescreen</PresentationFormat>
  <Paragraphs>54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 JULIAN</vt:lpstr>
      <vt:lpstr>Arial</vt:lpstr>
      <vt:lpstr>Arial Black</vt:lpstr>
      <vt:lpstr>Calibri</vt:lpstr>
      <vt:lpstr>Calibri Light</vt:lpstr>
      <vt:lpstr>Georgia</vt:lpstr>
      <vt:lpstr>Monotype Corsiva</vt:lpstr>
      <vt:lpstr>Office Theme</vt:lpstr>
      <vt:lpstr>PowerPoint Presentation</vt:lpstr>
      <vt:lpstr>PowerPoint Presentation</vt:lpstr>
      <vt:lpstr>The Story</vt:lpstr>
      <vt:lpstr>Nehemiah 2:17-20</vt:lpstr>
      <vt:lpstr>The Opposition </vt:lpstr>
      <vt:lpstr>Nehemiah 4:12-14</vt:lpstr>
      <vt:lpstr>The Completion </vt:lpstr>
      <vt:lpstr>The Wall</vt:lpstr>
      <vt:lpstr>PowerPoint Presentation</vt:lpstr>
      <vt:lpstr>Keys to the Success </vt:lpstr>
      <vt:lpstr>Keys to the Success </vt:lpstr>
      <vt:lpstr>Keys to the Success </vt:lpstr>
      <vt:lpstr>Keys to the Success </vt:lpstr>
      <vt:lpstr>Keys to the Success </vt:lpstr>
      <vt:lpstr>Keys to the Success </vt:lpstr>
      <vt:lpstr>Keys to the Success </vt:lpstr>
      <vt:lpstr>How to be a servant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josh blackmer</cp:lastModifiedBy>
  <cp:revision>33</cp:revision>
  <dcterms:created xsi:type="dcterms:W3CDTF">2015-01-30T02:24:32Z</dcterms:created>
  <dcterms:modified xsi:type="dcterms:W3CDTF">2015-02-01T13:46:52Z</dcterms:modified>
</cp:coreProperties>
</file>