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  <p:sldMasterId id="2147483732" r:id="rId5"/>
    <p:sldMasterId id="2147483756" r:id="rId6"/>
  </p:sldMasterIdLst>
  <p:notesMasterIdLst>
    <p:notesMasterId r:id="rId22"/>
  </p:notesMasterIdLst>
  <p:handoutMasterIdLst>
    <p:handoutMasterId r:id="rId23"/>
  </p:handoutMasterIdLst>
  <p:sldIdLst>
    <p:sldId id="273" r:id="rId7"/>
    <p:sldId id="319" r:id="rId8"/>
    <p:sldId id="315" r:id="rId9"/>
    <p:sldId id="282" r:id="rId10"/>
    <p:sldId id="308" r:id="rId11"/>
    <p:sldId id="316" r:id="rId12"/>
    <p:sldId id="309" r:id="rId13"/>
    <p:sldId id="311" r:id="rId14"/>
    <p:sldId id="310" r:id="rId15"/>
    <p:sldId id="322" r:id="rId16"/>
    <p:sldId id="323" r:id="rId17"/>
    <p:sldId id="324" r:id="rId18"/>
    <p:sldId id="321" r:id="rId19"/>
    <p:sldId id="325" r:id="rId20"/>
    <p:sldId id="277" r:id="rId2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80D2"/>
    <a:srgbClr val="19434F"/>
    <a:srgbClr val="27697B"/>
    <a:srgbClr val="0DC0FF"/>
    <a:srgbClr val="01BC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4" autoAdjust="0"/>
    <p:restoredTop sz="94747" autoAdjust="0"/>
  </p:normalViewPr>
  <p:slideViewPr>
    <p:cSldViewPr>
      <p:cViewPr>
        <p:scale>
          <a:sx n="114" d="100"/>
          <a:sy n="114" d="100"/>
        </p:scale>
        <p:origin x="-1470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0C0EB-F99A-48DE-9216-53A4B9788AB9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F4D87-A312-463C-9EDB-4BEBE47E4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06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66396AE-B5CE-4C63-81B4-1D0AD31B2BEE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BB7BE3C-DC15-4B07-9388-98569D8C3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3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763000" cy="4976873"/>
          </a:xfrm>
        </p:spPr>
        <p:txBody>
          <a:bodyPr>
            <a:normAutofit/>
          </a:bodyPr>
          <a:lstStyle>
            <a:lvl1pPr>
              <a:defRPr sz="28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1pPr>
            <a:lvl2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2pPr>
            <a:lvl3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3pPr>
            <a:lvl4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4pPr>
            <a:lvl5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897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18" Type="http://schemas.openxmlformats.org/officeDocument/2006/relationships/image" Target="../media/image20.jpg"/><Relationship Id="rId26" Type="http://schemas.openxmlformats.org/officeDocument/2006/relationships/image" Target="../media/image28.jpg"/><Relationship Id="rId39" Type="http://schemas.openxmlformats.org/officeDocument/2006/relationships/image" Target="../media/image41.jpeg"/><Relationship Id="rId3" Type="http://schemas.openxmlformats.org/officeDocument/2006/relationships/image" Target="../media/image5.jpeg"/><Relationship Id="rId21" Type="http://schemas.openxmlformats.org/officeDocument/2006/relationships/image" Target="../media/image23.jpeg"/><Relationship Id="rId34" Type="http://schemas.openxmlformats.org/officeDocument/2006/relationships/image" Target="../media/image36.jpeg"/><Relationship Id="rId42" Type="http://schemas.openxmlformats.org/officeDocument/2006/relationships/image" Target="../media/image44.jpeg"/><Relationship Id="rId47" Type="http://schemas.openxmlformats.org/officeDocument/2006/relationships/image" Target="../media/image49.png"/><Relationship Id="rId50" Type="http://schemas.openxmlformats.org/officeDocument/2006/relationships/image" Target="../media/image52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jpeg"/><Relationship Id="rId46" Type="http://schemas.openxmlformats.org/officeDocument/2006/relationships/image" Target="../media/image48.jpeg"/><Relationship Id="rId2" Type="http://schemas.openxmlformats.org/officeDocument/2006/relationships/image" Target="../media/image4.jpeg"/><Relationship Id="rId16" Type="http://schemas.openxmlformats.org/officeDocument/2006/relationships/image" Target="../media/image18.jpg"/><Relationship Id="rId20" Type="http://schemas.openxmlformats.org/officeDocument/2006/relationships/image" Target="../media/image22.png"/><Relationship Id="rId29" Type="http://schemas.openxmlformats.org/officeDocument/2006/relationships/image" Target="../media/image31.jpeg"/><Relationship Id="rId41" Type="http://schemas.openxmlformats.org/officeDocument/2006/relationships/image" Target="../media/image43.jpeg"/><Relationship Id="rId54" Type="http://schemas.openxmlformats.org/officeDocument/2006/relationships/image" Target="../media/image5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32" Type="http://schemas.openxmlformats.org/officeDocument/2006/relationships/image" Target="../media/image34.png"/><Relationship Id="rId37" Type="http://schemas.openxmlformats.org/officeDocument/2006/relationships/image" Target="../media/image39.jpeg"/><Relationship Id="rId40" Type="http://schemas.openxmlformats.org/officeDocument/2006/relationships/image" Target="../media/image42.jpeg"/><Relationship Id="rId45" Type="http://schemas.openxmlformats.org/officeDocument/2006/relationships/image" Target="../media/image47.png"/><Relationship Id="rId53" Type="http://schemas.openxmlformats.org/officeDocument/2006/relationships/image" Target="../media/image55.jpe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23" Type="http://schemas.openxmlformats.org/officeDocument/2006/relationships/image" Target="../media/image25.jpeg"/><Relationship Id="rId28" Type="http://schemas.openxmlformats.org/officeDocument/2006/relationships/image" Target="../media/image30.jpg"/><Relationship Id="rId36" Type="http://schemas.openxmlformats.org/officeDocument/2006/relationships/image" Target="../media/image38.jpeg"/><Relationship Id="rId49" Type="http://schemas.openxmlformats.org/officeDocument/2006/relationships/image" Target="../media/image51.jpeg"/><Relationship Id="rId10" Type="http://schemas.openxmlformats.org/officeDocument/2006/relationships/image" Target="../media/image12.JPG"/><Relationship Id="rId19" Type="http://schemas.openxmlformats.org/officeDocument/2006/relationships/image" Target="../media/image21.png"/><Relationship Id="rId31" Type="http://schemas.openxmlformats.org/officeDocument/2006/relationships/image" Target="../media/image33.jpeg"/><Relationship Id="rId44" Type="http://schemas.openxmlformats.org/officeDocument/2006/relationships/image" Target="../media/image46.jpeg"/><Relationship Id="rId52" Type="http://schemas.openxmlformats.org/officeDocument/2006/relationships/image" Target="../media/image54.jpeg"/><Relationship Id="rId4" Type="http://schemas.openxmlformats.org/officeDocument/2006/relationships/image" Target="../media/image6.jpeg"/><Relationship Id="rId9" Type="http://schemas.openxmlformats.org/officeDocument/2006/relationships/image" Target="../media/image11.JPG"/><Relationship Id="rId14" Type="http://schemas.openxmlformats.org/officeDocument/2006/relationships/image" Target="../media/image16.jpg"/><Relationship Id="rId22" Type="http://schemas.openxmlformats.org/officeDocument/2006/relationships/image" Target="../media/image24.jpeg"/><Relationship Id="rId27" Type="http://schemas.openxmlformats.org/officeDocument/2006/relationships/image" Target="../media/image29.png"/><Relationship Id="rId30" Type="http://schemas.openxmlformats.org/officeDocument/2006/relationships/image" Target="../media/image32.jpeg"/><Relationship Id="rId35" Type="http://schemas.openxmlformats.org/officeDocument/2006/relationships/image" Target="../media/image37.jpeg"/><Relationship Id="rId43" Type="http://schemas.openxmlformats.org/officeDocument/2006/relationships/image" Target="../media/image45.jpeg"/><Relationship Id="rId48" Type="http://schemas.openxmlformats.org/officeDocument/2006/relationships/image" Target="../media/image50.jpeg"/><Relationship Id="rId8" Type="http://schemas.openxmlformats.org/officeDocument/2006/relationships/image" Target="../media/image10.JPG"/><Relationship Id="rId51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jpeg"/><Relationship Id="rId5" Type="http://schemas.openxmlformats.org/officeDocument/2006/relationships/image" Target="../media/image49.png"/><Relationship Id="rId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81000" y="381000"/>
              <a:ext cx="26670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40" y="3249532"/>
            <a:ext cx="5680460" cy="36084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20" y="0"/>
            <a:ext cx="5571380" cy="35391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r="10603" b="6123"/>
          <a:stretch/>
        </p:blipFill>
        <p:spPr>
          <a:xfrm>
            <a:off x="304800" y="3495551"/>
            <a:ext cx="3048000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r="12245" b="4340"/>
          <a:stretch/>
        </p:blipFill>
        <p:spPr>
          <a:xfrm>
            <a:off x="304800" y="152400"/>
            <a:ext cx="3048000" cy="3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369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29000"/>
            <a:ext cx="7086600" cy="33702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04" y="46197"/>
            <a:ext cx="7084996" cy="336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53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4" y="3429000"/>
            <a:ext cx="7165848" cy="34079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45" y="12701"/>
            <a:ext cx="7168807" cy="340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25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36" name="TextBox 35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$64,600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295400" y="3962400"/>
            <a:ext cx="68580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 rot="18600000">
            <a:off x="-18747" y="4146152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$77,400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209800" y="2895600"/>
            <a:ext cx="5029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 rot="18600000">
            <a:off x="850446" y="3029571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$93,500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4724400" y="2895600"/>
            <a:ext cx="0" cy="10668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819400" y="16002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Adult 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Trip to Paraguay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800600" y="16002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HD Video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Production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System</a:t>
            </a: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4724400" y="1524000"/>
            <a:ext cx="3048" cy="13716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724400" y="3962400"/>
            <a:ext cx="0" cy="10668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 rot="18600000">
            <a:off x="1824396" y="188812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$123,500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 rot="18600000">
            <a:off x="3036188" y="431111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$+++,+++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43400" y="457200"/>
            <a:ext cx="762000" cy="1036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I</a:t>
            </a:r>
          </a:p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95</a:t>
            </a:r>
          </a:p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Sign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47800" y="40386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53000" y="404580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Alvarenga</a:t>
            </a:r>
            <a:endParaRPr lang="en-US" sz="2400" b="1" dirty="0" smtClean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(Spanish Work in L.W.)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00600" y="29718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 Trips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Build the Church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05000" y="29718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Student in Asuncion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 Academy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Spradlin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01769" y="555590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65112" y="5257800"/>
            <a:ext cx="487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Summer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2000" y="49530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(to 8,000 local homes)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3499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81000" y="381000"/>
              <a:ext cx="26670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22066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globe.jpg"/>
          <p:cNvPicPr>
            <a:picLocks noChangeAspect="1"/>
          </p:cNvPicPr>
          <p:nvPr/>
        </p:nvPicPr>
        <p:blipFill>
          <a:blip r:embed="rId2" cstate="print"/>
          <a:srcRect l="13730"/>
          <a:stretch>
            <a:fillRect/>
          </a:stretch>
        </p:blipFill>
        <p:spPr>
          <a:xfrm>
            <a:off x="-3962400" y="914400"/>
            <a:ext cx="1981200" cy="2377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7508" y="-4165"/>
            <a:ext cx="47778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Mission Sunday</a:t>
            </a:r>
            <a:endParaRPr lang="en-US" sz="44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28236"/>
            <a:ext cx="3541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The Purpose of 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66800" y="3123827"/>
            <a:ext cx="7010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" y="3428627"/>
            <a:ext cx="8458200" cy="312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 Jesus is God’s Son</a:t>
            </a:r>
            <a:r>
              <a:rPr lang="en-US" sz="3200" b="1" dirty="0" smtClean="0"/>
              <a:t>	John 8:24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Repent/Turn from your sins</a:t>
            </a:r>
            <a:r>
              <a:rPr lang="en-US" sz="3200" b="1" dirty="0" smtClean="0"/>
              <a:t>	Acts 2:38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Confess your faith</a:t>
            </a:r>
            <a:r>
              <a:rPr lang="en-US" sz="3200" b="1" dirty="0" smtClean="0"/>
              <a:t>	Romans 10:9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baptized</a:t>
            </a:r>
            <a:r>
              <a:rPr lang="en-US" sz="3200" b="1" dirty="0" smtClean="0"/>
              <a:t>	Mark 16:16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faithfully</a:t>
            </a:r>
            <a:r>
              <a:rPr lang="en-US" sz="3200" b="1" dirty="0" smtClean="0"/>
              <a:t>	Revelation 2:10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5257800" y="1542115"/>
            <a:ext cx="16770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Souls!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2856" y="1425244"/>
            <a:ext cx="17361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Save </a:t>
            </a:r>
            <a:endParaRPr lang="en-US" sz="44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72856" y="712739"/>
            <a:ext cx="36423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The Gospel</a:t>
            </a:r>
            <a:endParaRPr lang="en-US" sz="44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845140"/>
            <a:ext cx="3541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The Purpose of 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600" y="1548825"/>
            <a:ext cx="10887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is to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72856" y="2126159"/>
            <a:ext cx="23901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Saved? </a:t>
            </a:r>
            <a:endParaRPr lang="en-US" sz="44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6918" y="2249740"/>
            <a:ext cx="19864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Are you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/>
      <p:bldP spid="9" grpId="0"/>
      <p:bldP spid="11" grpId="0"/>
      <p:bldP spid="12" grpId="0"/>
      <p:bldP spid="13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ission Sunday - without date.jpg"/>
          <p:cNvPicPr>
            <a:picLocks noChangeAspect="1"/>
          </p:cNvPicPr>
          <p:nvPr/>
        </p:nvPicPr>
        <p:blipFill rotWithShape="1">
          <a:blip r:embed="rId2" cstate="print"/>
          <a:srcRect t="8823" r="2941" b="23750"/>
          <a:stretch/>
        </p:blipFill>
        <p:spPr>
          <a:xfrm>
            <a:off x="779107" y="609600"/>
            <a:ext cx="7543800" cy="34937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3" y="5399782"/>
            <a:ext cx="910056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Every dollar given on Mission Sunday</a:t>
            </a:r>
          </a:p>
          <a:p>
            <a:pPr algn="ctr"/>
            <a:r>
              <a:rPr lang="en-US" sz="3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goes toward mission work.</a:t>
            </a:r>
            <a:endParaRPr lang="en-US" sz="3400" b="1" cap="none" spc="0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50800" dist="381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4436" y="3612802"/>
            <a:ext cx="693170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January 25</a:t>
            </a:r>
            <a:endParaRPr lang="en-US" sz="8800" b="1" cap="none" spc="0" dirty="0">
              <a:ln w="190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50800" dist="381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3505200"/>
            <a:ext cx="6629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4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Spradlin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$64,600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01769" y="555590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65112" y="5257800"/>
            <a:ext cx="487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Summer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62000" y="49530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(to 8,000 local homes)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3353"/>
            <a:ext cx="3682258" cy="2664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"/>
          <a:stretch/>
        </p:blipFill>
        <p:spPr>
          <a:xfrm>
            <a:off x="4648200" y="2254631"/>
            <a:ext cx="4419600" cy="27831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b="8126"/>
          <a:stretch/>
        </p:blipFill>
        <p:spPr>
          <a:xfrm>
            <a:off x="-4465" y="1"/>
            <a:ext cx="286748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72" y="2954801"/>
            <a:ext cx="3144940" cy="2074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1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89353"/>
            <a:ext cx="3048000" cy="22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" y="0"/>
            <a:ext cx="3048000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83" y="2286000"/>
            <a:ext cx="3048000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30"/>
            <a:ext cx="3048000" cy="228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035353" cy="2286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56" y="2285248"/>
            <a:ext cx="3048000" cy="228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" y="2286000"/>
            <a:ext cx="3050763" cy="22880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3048000" cy="2286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5" t="4032" r="27942" b="5809"/>
          <a:stretch/>
        </p:blipFill>
        <p:spPr>
          <a:xfrm>
            <a:off x="-76200" y="-15475"/>
            <a:ext cx="3170153" cy="40759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9"/>
          <a:srcRect l="25000" t="21111" r="20833" b="26667"/>
          <a:stretch/>
        </p:blipFill>
        <p:spPr>
          <a:xfrm>
            <a:off x="5061199" y="1659324"/>
            <a:ext cx="4686300" cy="33885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0"/>
          <a:srcRect l="59169" t="25172" r="8486" b="10325"/>
          <a:stretch/>
        </p:blipFill>
        <p:spPr>
          <a:xfrm>
            <a:off x="3005017" y="3757"/>
            <a:ext cx="2760112" cy="4071029"/>
          </a:xfrm>
          <a:prstGeom prst="rect">
            <a:avLst/>
          </a:prstGeom>
        </p:spPr>
      </p:pic>
      <p:pic>
        <p:nvPicPr>
          <p:cNvPr id="54" name="Picture 6" descr="G:\Mission trips &amp; pictures 2006\Robert's Pictures of our family -fiji06\DSC01758.JPG"/>
          <p:cNvPicPr>
            <a:picLocks noChangeAspect="1" noChangeArrowheads="1"/>
          </p:cNvPicPr>
          <p:nvPr/>
        </p:nvPicPr>
        <p:blipFill>
          <a:blip r:embed="rId21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r="4414"/>
          <a:stretch>
            <a:fillRect/>
          </a:stretch>
        </p:blipFill>
        <p:spPr bwMode="auto">
          <a:xfrm>
            <a:off x="160843" y="2286000"/>
            <a:ext cx="303955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 descr="059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t="26607"/>
          <a:stretch/>
        </p:blipFill>
        <p:spPr bwMode="auto">
          <a:xfrm>
            <a:off x="3175970" y="2286000"/>
            <a:ext cx="325436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 descr="IMG_397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24" y="0"/>
            <a:ext cx="304764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 descr="HPIM4194.JPG"/>
          <p:cNvPicPr>
            <a:picLocks noChangeAspect="1"/>
          </p:cNvPicPr>
          <p:nvPr/>
        </p:nvPicPr>
        <p:blipFill>
          <a:blip r:embed="rId24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0"/>
            <a:ext cx="303744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55257" y="2333784"/>
            <a:ext cx="3422625" cy="2566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-831415"/>
            <a:ext cx="3767041" cy="327258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29000" y="1600200"/>
            <a:ext cx="5102614" cy="34165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5431"/>
          <a:stretch/>
        </p:blipFill>
        <p:spPr>
          <a:xfrm>
            <a:off x="-76201" y="-18342"/>
            <a:ext cx="3405055" cy="2365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r="3471"/>
          <a:stretch/>
        </p:blipFill>
        <p:spPr>
          <a:xfrm>
            <a:off x="-76199" y="8511"/>
            <a:ext cx="3429000" cy="2691126"/>
          </a:xfrm>
          <a:prstGeom prst="rect">
            <a:avLst/>
          </a:prstGeom>
        </p:spPr>
      </p:pic>
      <p:pic>
        <p:nvPicPr>
          <p:cNvPr id="68" name="Picture 67" descr="Guillermo.jpg"/>
          <p:cNvPicPr>
            <a:picLocks noChangeAspect="1"/>
          </p:cNvPicPr>
          <p:nvPr/>
        </p:nvPicPr>
        <p:blipFill>
          <a:blip r:embed="rId30"/>
          <a:srcRect t="8000" b="6000"/>
          <a:stretch>
            <a:fillRect/>
          </a:stretch>
        </p:blipFill>
        <p:spPr>
          <a:xfrm>
            <a:off x="-304800" y="-12900"/>
            <a:ext cx="3025411" cy="22429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Picture 69" descr="Zully3.jpg"/>
          <p:cNvPicPr>
            <a:picLocks noChangeAspect="1"/>
          </p:cNvPicPr>
          <p:nvPr/>
        </p:nvPicPr>
        <p:blipFill>
          <a:blip r:embed="rId31">
            <a:lum contrast="20000"/>
          </a:blip>
          <a:srcRect t="4525" b="4984"/>
          <a:stretch>
            <a:fillRect/>
          </a:stretch>
        </p:blipFill>
        <p:spPr>
          <a:xfrm>
            <a:off x="2514600" y="0"/>
            <a:ext cx="3452850" cy="22276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Picture 5" descr="TrAn2"/>
          <p:cNvPicPr>
            <a:picLocks noChangeAspect="1" noChangeArrowheads="1"/>
          </p:cNvPicPr>
          <p:nvPr/>
        </p:nvPicPr>
        <p:blipFill>
          <a:blip r:embed="rId3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751292"/>
            <a:ext cx="2933409" cy="328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 r="96750" b="77897"/>
          <a:stretch/>
        </p:blipFill>
        <p:spPr bwMode="auto">
          <a:xfrm>
            <a:off x="-76200" y="0"/>
            <a:ext cx="144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34" cstate="print"/>
          <a:srcRect l="8333" t="8667" r="49167" b="81333"/>
          <a:stretch>
            <a:fillRect/>
          </a:stretch>
        </p:blipFill>
        <p:spPr bwMode="auto">
          <a:xfrm>
            <a:off x="-76200" y="1143000"/>
            <a:ext cx="9144000" cy="134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2" descr="Dr. Dave Miller"/>
          <p:cNvPicPr>
            <a:picLocks noChangeAspect="1" noChangeArrowheads="1"/>
          </p:cNvPicPr>
          <p:nvPr/>
        </p:nvPicPr>
        <p:blipFill>
          <a:blip r:embed="rId35" cstate="print"/>
          <a:srcRect t="3583"/>
          <a:stretch>
            <a:fillRect/>
          </a:stretch>
        </p:blipFill>
        <p:spPr bwMode="auto">
          <a:xfrm>
            <a:off x="131294" y="2487168"/>
            <a:ext cx="1878481" cy="2538952"/>
          </a:xfrm>
          <a:prstGeom prst="rect">
            <a:avLst/>
          </a:prstGeom>
          <a:noFill/>
        </p:spPr>
      </p:pic>
      <p:pic>
        <p:nvPicPr>
          <p:cNvPr id="87" name="Picture 4" descr="Kyle Butt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733800" y="2486024"/>
            <a:ext cx="1828800" cy="2438400"/>
          </a:xfrm>
          <a:prstGeom prst="rect">
            <a:avLst/>
          </a:prstGeom>
          <a:noFill/>
        </p:spPr>
      </p:pic>
      <p:pic>
        <p:nvPicPr>
          <p:cNvPr id="88" name="Picture 6" descr="http://ap.lanexdev.com/user_images/images/staff/el.jp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981200" y="2486024"/>
            <a:ext cx="1781175" cy="2438400"/>
          </a:xfrm>
          <a:prstGeom prst="rect">
            <a:avLst/>
          </a:prstGeom>
          <a:noFill/>
        </p:spPr>
      </p:pic>
      <p:pic>
        <p:nvPicPr>
          <p:cNvPr id="89" name="Picture 8" descr="Jeff Miller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5562600" y="2486024"/>
            <a:ext cx="1714500" cy="2438400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60" y="-2891"/>
            <a:ext cx="4726325" cy="33780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8323" r="13333" b="27410"/>
          <a:stretch/>
        </p:blipFill>
        <p:spPr>
          <a:xfrm>
            <a:off x="3546342" y="2583997"/>
            <a:ext cx="3077528" cy="2438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1852" r="25000" b="4074"/>
          <a:stretch/>
        </p:blipFill>
        <p:spPr>
          <a:xfrm>
            <a:off x="-89669" y="2580470"/>
            <a:ext cx="3671069" cy="2447379"/>
          </a:xfrm>
          <a:prstGeom prst="rect">
            <a:avLst/>
          </a:prstGeom>
        </p:spPr>
      </p:pic>
      <p:pic>
        <p:nvPicPr>
          <p:cNvPr id="3074" name="Picture 2" descr="10485379_10204676651465802_3921308980585572951_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 b="15744"/>
          <a:stretch>
            <a:fillRect/>
          </a:stretch>
        </p:blipFill>
        <p:spPr bwMode="auto">
          <a:xfrm>
            <a:off x="-6123101" y="606424"/>
            <a:ext cx="3652837" cy="1879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5833" y="2289291"/>
            <a:ext cx="3014662" cy="2038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6" name="Picture 4" descr="IMG_3578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5942" y="-1245475"/>
            <a:ext cx="2241550" cy="1681162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>
            <a:outerShdw dist="89803" dir="2700000" algn="ctr" rotWithShape="0">
              <a:srgbClr val="777777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5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565" y="-76200"/>
            <a:ext cx="3308357" cy="2438657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3" name="Picture 2" descr="IMG_4996"/>
          <p:cNvPicPr>
            <a:picLocks noChangeAspect="1" noChangeArrowheads="1"/>
          </p:cNvPicPr>
          <p:nvPr/>
        </p:nvPicPr>
        <p:blipFill>
          <a:blip r:embed="rId46"/>
          <a:srcRect l="6783" t="21409" b="14086"/>
          <a:stretch>
            <a:fillRect/>
          </a:stretch>
        </p:blipFill>
        <p:spPr bwMode="auto">
          <a:xfrm>
            <a:off x="4454659" y="2209800"/>
            <a:ext cx="5155442" cy="267551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Picture 1" descr="ABA Logo Color.png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78" y="2204216"/>
            <a:ext cx="2856341" cy="284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4222" y="2211042"/>
            <a:ext cx="2802178" cy="28021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14" y="-53862"/>
            <a:ext cx="4701622" cy="2644662"/>
          </a:xfrm>
          <a:prstGeom prst="rect">
            <a:avLst/>
          </a:prstGeom>
        </p:spPr>
      </p:pic>
      <p:pic>
        <p:nvPicPr>
          <p:cNvPr id="90" name="Picture 5" descr="L:\Evangelism\H2H-H2H\HTH info slide.jpg"/>
          <p:cNvPicPr>
            <a:picLocks noChangeAspect="1" noChangeArrowheads="1"/>
          </p:cNvPicPr>
          <p:nvPr/>
        </p:nvPicPr>
        <p:blipFill>
          <a:blip r:embed="rId50" cstate="print"/>
          <a:srcRect l="64125"/>
          <a:stretch>
            <a:fillRect/>
          </a:stretch>
        </p:blipFill>
        <p:spPr bwMode="auto">
          <a:xfrm>
            <a:off x="0" y="1666006"/>
            <a:ext cx="1591660" cy="3327561"/>
          </a:xfrm>
          <a:prstGeom prst="rect">
            <a:avLst/>
          </a:prstGeom>
          <a:noFill/>
        </p:spPr>
      </p:pic>
      <p:pic>
        <p:nvPicPr>
          <p:cNvPr id="91" name="Picture 4" descr="L:\Evangelism\H2H-H2H\HTH_Masthead.jpg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0" y="-23577"/>
            <a:ext cx="6781800" cy="1756810"/>
          </a:xfrm>
          <a:prstGeom prst="rect">
            <a:avLst/>
          </a:prstGeom>
          <a:noFill/>
        </p:spPr>
      </p:pic>
      <p:pic>
        <p:nvPicPr>
          <p:cNvPr id="93" name="Picture 3" descr="L:\Office\Xerox_Scans\David\DOC157.XSM\00000001.JPG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 rot="16200000">
            <a:off x="1052193" y="1970724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" name="Picture 4" descr="L:\Office\Xerox_Scans\David\DOC158.XSM\00000001.JPG"/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 rot="16200000">
            <a:off x="3155302" y="1970723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1" name="Picture 3" descr="L:\Office\Xerox_Scans\David\DOC157.XSM\00000001.JPG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 rot="16200000">
            <a:off x="3734243" y="2288899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" name="Picture 2" descr="L:\Office\Xerox_Scans\David\DOC156.XSM\00000001.JPG"/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 rot="16200000">
            <a:off x="4270350" y="2611604"/>
            <a:ext cx="2716047" cy="20987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6" name="Picture 2" descr="L:\Office\Xerox_Scans\David\DOC156.XSM\00000001.JPG"/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 rot="16200000">
            <a:off x="1601338" y="2304956"/>
            <a:ext cx="2716047" cy="20987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9" name="Picture 4" descr="L:\Office\Xerox_Scans\David\DOC158.XSM\00000001.JPG"/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 rot="16200000">
            <a:off x="2174040" y="2630373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1" name="Rectangle 80"/>
          <p:cNvSpPr/>
          <p:nvPr/>
        </p:nvSpPr>
        <p:spPr>
          <a:xfrm rot="20039703">
            <a:off x="5206750" y="2470639"/>
            <a:ext cx="4213147" cy="17173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0000"/>
              </a:lnSpc>
            </a:pPr>
            <a:r>
              <a:rPr lang="en-US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8,000 homes</a:t>
            </a:r>
          </a:p>
          <a:p>
            <a:pPr algn="ctr">
              <a:lnSpc>
                <a:spcPct val="110000"/>
              </a:lnSpc>
            </a:pPr>
            <a:r>
              <a:rPr lang="en-US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 x’s a year</a:t>
            </a:r>
            <a:endParaRPr lang="en-US" sz="4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152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5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5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5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75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25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75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25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75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25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0"/>
                            </p:stCondLst>
                            <p:childTnLst>
                              <p:par>
                                <p:cTn id="2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25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75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25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250"/>
                            </p:stCondLst>
                            <p:childTnLst>
                              <p:par>
                                <p:cTn id="2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75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50"/>
                            </p:stCondLst>
                            <p:childTnLst>
                              <p:par>
                                <p:cTn id="2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250"/>
                            </p:stCondLst>
                            <p:childTnLst>
                              <p:par>
                                <p:cTn id="2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750"/>
                            </p:stCondLst>
                            <p:childTnLst>
                              <p:par>
                                <p:cTn id="2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75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25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250"/>
                            </p:stCondLst>
                            <p:childTnLst>
                              <p:par>
                                <p:cTn id="3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750"/>
                            </p:stCondLst>
                            <p:childTnLst>
                              <p:par>
                                <p:cTn id="3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2250"/>
                            </p:stCondLst>
                            <p:childTnLst>
                              <p:par>
                                <p:cTn id="3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2750"/>
                            </p:stCondLst>
                            <p:childTnLst>
                              <p:par>
                                <p:cTn id="3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50"/>
                            </p:stCondLst>
                            <p:childTnLst>
                              <p:par>
                                <p:cTn id="3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"/>
                            </p:stCondLst>
                            <p:childTnLst>
                              <p:par>
                                <p:cTn id="3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750"/>
                            </p:stCondLst>
                            <p:childTnLst>
                              <p:par>
                                <p:cTn id="3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250"/>
                            </p:stCondLst>
                            <p:childTnLst>
                              <p:par>
                                <p:cTn id="3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2750"/>
                            </p:stCondLst>
                            <p:childTnLst>
                              <p:par>
                                <p:cTn id="3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3750"/>
                            </p:stCondLst>
                            <p:childTnLst>
                              <p:par>
                                <p:cTn id="4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4250"/>
                            </p:stCondLst>
                            <p:childTnLst>
                              <p:par>
                                <p:cTn id="4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  <p:bldP spid="47" grpId="0"/>
      <p:bldP spid="48" grpId="0"/>
      <p:bldP spid="50" grpId="0"/>
      <p:bldP spid="52" grpId="0"/>
      <p:bldP spid="52" grpId="1"/>
      <p:bldP spid="53" grpId="0"/>
      <p:bldP spid="62" grpId="0"/>
      <p:bldP spid="64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36" name="TextBox 35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$64,600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295400" y="3962400"/>
            <a:ext cx="68580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 rot="18600000">
            <a:off x="-18747" y="4146152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$77,400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47800" y="40386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953000" y="404580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Alvarenga</a:t>
            </a:r>
            <a:endParaRPr lang="en-US" sz="2400" b="1" dirty="0" smtClean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(Spanish Work in L.W.)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4724400" y="3962400"/>
            <a:ext cx="0" cy="10668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390797"/>
            <a:ext cx="2819400" cy="25257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Spradlin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501769" y="555590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65112" y="5257800"/>
            <a:ext cx="487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Summer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0" y="49530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(to 8,000 local homes)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1"/>
      <p:bldP spid="57" grpId="2"/>
      <p:bldP spid="58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36" name="TextBox 35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$82,000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295400" y="3962400"/>
            <a:ext cx="68580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 rot="18600000">
            <a:off x="-18747" y="4146152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$77,400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47800" y="40386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953000" y="404580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Alvarenga</a:t>
            </a:r>
            <a:endParaRPr lang="en-US" sz="2400" b="1" dirty="0" smtClean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(Spanish Work in L.W.)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209800" y="2895600"/>
            <a:ext cx="5029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 rot="18600000">
            <a:off x="850446" y="3029571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$93,500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905000" y="29718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Student in Asuncion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 Academy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4724400" y="2895600"/>
            <a:ext cx="0" cy="10668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724400" y="3962400"/>
            <a:ext cx="0" cy="10668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Spradlin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501769" y="555590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65112" y="5257800"/>
            <a:ext cx="487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Summer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0" y="49530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(to 8,000 local homes)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18096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404257_10205506814488409_2011615291664168008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8939"/>
          <a:stretch>
            <a:fillRect/>
          </a:stretch>
        </p:blipFill>
        <p:spPr bwMode="auto">
          <a:xfrm>
            <a:off x="3131813" y="1070217"/>
            <a:ext cx="6088387" cy="357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Greek class"/>
          <p:cNvPicPr>
            <a:picLocks noChangeAspect="1" noChangeArrowheads="1"/>
          </p:cNvPicPr>
          <p:nvPr/>
        </p:nvPicPr>
        <p:blipFill>
          <a:blip r:embed="rId3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6225"/>
            <a:ext cx="456840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5" descr="O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/>
          <a:stretch/>
        </p:blipFill>
        <p:spPr bwMode="auto">
          <a:xfrm>
            <a:off x="4563362" y="3539428"/>
            <a:ext cx="4599688" cy="330904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1" descr="ABA Logo Col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28600"/>
            <a:ext cx="321069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SC03577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200" y="5105400"/>
            <a:ext cx="3262313" cy="2171700"/>
          </a:xfrm>
          <a:prstGeom prst="rect">
            <a:avLst/>
          </a:prstGeom>
          <a:noFill/>
          <a:ln w="317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292100" dist="139700" dir="2700000" algn="ctr" rotWithShape="0">
                    <a:srgbClr val="000000">
                      <a:alpha val="64999"/>
                    </a:srgbClr>
                  </a:outerShdw>
                </a:effectLst>
              </a14:hiddenEffects>
            </a:ext>
          </a:extLst>
        </p:spPr>
      </p:pic>
      <p:pic>
        <p:nvPicPr>
          <p:cNvPr id="2051" name="Picture 3" descr="ABA_Head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9" t="1956" b="38021"/>
          <a:stretch/>
        </p:blipFill>
        <p:spPr bwMode="auto">
          <a:xfrm>
            <a:off x="3134490" y="96837"/>
            <a:ext cx="6154471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2" name="Picture 4" descr="102_477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5600" y="2286000"/>
            <a:ext cx="2263775" cy="1465262"/>
          </a:xfrm>
          <a:prstGeom prst="rect">
            <a:avLst/>
          </a:prstGeom>
          <a:noFill/>
          <a:ln w="31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93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36" name="TextBox 35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$64,600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295400" y="3962400"/>
            <a:ext cx="68580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 rot="18600000">
            <a:off x="-18747" y="4146152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$77,400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47800" y="40386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953000" y="404580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Alvarenga</a:t>
            </a:r>
            <a:endParaRPr lang="en-US" sz="2400" b="1" dirty="0" smtClean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(Spanish Work in L.W.)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209800" y="2895600"/>
            <a:ext cx="5029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 rot="18600000">
            <a:off x="850446" y="3029571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$93,500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00600" y="29718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 Trips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Build the Church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4724400" y="2895600"/>
            <a:ext cx="0" cy="10668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724400" y="3962400"/>
            <a:ext cx="0" cy="10668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05000" y="29718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Student in Asuncion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 Academy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Spradlin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01769" y="555590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65112" y="5257800"/>
            <a:ext cx="487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Summer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2000" y="49530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(to 8,000 local homes)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1332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52400" y="676870"/>
            <a:ext cx="3739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Easter Island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3" t="13756" r="45262"/>
          <a:stretch/>
        </p:blipFill>
        <p:spPr>
          <a:xfrm rot="5400000">
            <a:off x="127848" y="2050828"/>
            <a:ext cx="1219202" cy="14674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96301" y="294382"/>
            <a:ext cx="48714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Send Josh Twice in 2015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to continue preaching and building up the church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3334" t="79874" r="15000"/>
          <a:stretch/>
        </p:blipFill>
        <p:spPr bwMode="auto">
          <a:xfrm>
            <a:off x="6096000" y="5333999"/>
            <a:ext cx="2895600" cy="138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40" r="10297"/>
          <a:stretch/>
        </p:blipFill>
        <p:spPr>
          <a:xfrm>
            <a:off x="7076835" y="3460572"/>
            <a:ext cx="2011680" cy="34151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17" t="22826" r="25411" b="17747"/>
          <a:stretch/>
        </p:blipFill>
        <p:spPr>
          <a:xfrm rot="5400000">
            <a:off x="4296568" y="4157503"/>
            <a:ext cx="3407222" cy="20133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47679" y="5973631"/>
            <a:ext cx="1905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325A8C"/>
                </a:solidFill>
              </a:rPr>
              <a:t>Piki</a:t>
            </a:r>
            <a:endParaRPr lang="en-US" sz="3600" b="1" dirty="0">
              <a:solidFill>
                <a:srgbClr val="325A8C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0175" y="5973631"/>
            <a:ext cx="1905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325A8C"/>
                </a:solidFill>
              </a:rPr>
              <a:t>Uri</a:t>
            </a:r>
            <a:endParaRPr lang="en-US" sz="3600" b="1" dirty="0">
              <a:solidFill>
                <a:srgbClr val="325A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4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36" name="TextBox 35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$64,600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295400" y="3962400"/>
            <a:ext cx="68580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 rot="18600000">
            <a:off x="-18747" y="4146152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$77,400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209800" y="2895600"/>
            <a:ext cx="5029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 rot="18600000">
            <a:off x="850446" y="3029571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$93,500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4724400" y="2895600"/>
            <a:ext cx="0" cy="10668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819400" y="16002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Adult 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Trip to Paraguay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800600" y="16002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HD Video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Production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System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4724400" y="1524000"/>
            <a:ext cx="3048" cy="13716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724400" y="3962400"/>
            <a:ext cx="0" cy="10668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 rot="18600000">
            <a:off x="1824396" y="188812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$123,500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47800" y="40386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53000" y="404580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Alvarenga</a:t>
            </a:r>
            <a:endParaRPr lang="en-US" sz="2400" b="1" dirty="0" smtClean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(Spanish Work in L.W.)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00600" y="29718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 Trips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Build the Church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05000" y="29718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Student in Asuncion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 Academy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Spradlin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01769" y="555590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65112" y="5257800"/>
            <a:ext cx="487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Summer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2000" y="49530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r>
              <a:rPr lang="en-US" sz="24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(to 8,000 local homes)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8148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71" grpId="0"/>
      <p:bldP spid="7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3035</TotalTime>
  <Words>570</Words>
  <Application>Microsoft Office PowerPoint</Application>
  <PresentationFormat>On-screen Show (4:3)</PresentationFormat>
  <Paragraphs>149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Office Theme</vt:lpstr>
      <vt:lpstr>4_Office Theme</vt:lpstr>
      <vt:lpstr>5_Office Theme</vt:lpstr>
      <vt:lpstr>6_Office Theme</vt:lpstr>
      <vt:lpstr>7_Office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Cindy Nelson</cp:lastModifiedBy>
  <cp:revision>116</cp:revision>
  <dcterms:created xsi:type="dcterms:W3CDTF">2012-01-19T13:03:15Z</dcterms:created>
  <dcterms:modified xsi:type="dcterms:W3CDTF">2015-01-26T18:17:53Z</dcterms:modified>
</cp:coreProperties>
</file>