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276" r:id="rId3"/>
    <p:sldId id="259" r:id="rId4"/>
    <p:sldId id="266" r:id="rId5"/>
    <p:sldId id="261" r:id="rId6"/>
    <p:sldId id="263" r:id="rId7"/>
    <p:sldId id="271" r:id="rId8"/>
    <p:sldId id="272" r:id="rId9"/>
    <p:sldId id="273" r:id="rId10"/>
    <p:sldId id="274" r:id="rId11"/>
    <p:sldId id="275" r:id="rId12"/>
    <p:sldId id="277" r:id="rId13"/>
    <p:sldId id="262" r:id="rId14"/>
    <p:sldId id="269" r:id="rId1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7FD0"/>
    <a:srgbClr val="325A8C"/>
    <a:srgbClr val="A50021"/>
    <a:srgbClr val="4E8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7" autoAdjust="0"/>
    <p:restoredTop sz="94660"/>
  </p:normalViewPr>
  <p:slideViewPr>
    <p:cSldViewPr>
      <p:cViewPr varScale="1">
        <p:scale>
          <a:sx n="101" d="100"/>
          <a:sy n="101" d="100"/>
        </p:scale>
        <p:origin x="10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807BC-5659-4FC4-978B-EA24DE2205CD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C5305-2FAD-4EAA-BFF6-0C47E56F95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847B898-3BAD-47B7-86BC-345E8358C556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95124D9-4925-464A-91B5-6FBF2AD55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E781-95BE-4D2F-8DD2-7A1EBECB952E}" type="datetimeFigureOut">
              <a:rPr lang="en-US" smtClean="0"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D0C7B-26AF-4386-BB5A-BE5E92507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9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976873"/>
          </a:xfrm>
        </p:spPr>
        <p:txBody>
          <a:bodyPr>
            <a:normAutofit/>
          </a:bodyPr>
          <a:lstStyle>
            <a:lvl1pPr>
              <a:defRPr sz="28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1pPr>
            <a:lvl2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3pPr>
            <a:lvl4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4pPr>
            <a:lvl5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4AE0-5114-4C0F-A6A3-9BB8EF6EEA7A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F7CCC-27BF-4070-8D51-1D6F3D7206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1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7"/>
          <a:stretch/>
        </p:blipFill>
        <p:spPr>
          <a:xfrm>
            <a:off x="-1" y="0"/>
            <a:ext cx="4424245" cy="1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1057870"/>
            <a:ext cx="3739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Easter Island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0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63 square miles</a:t>
            </a:r>
          </a:p>
          <a:p>
            <a:pPr marL="461963" indent="-2349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PBC is 2,400 mi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2</a:t>
            </a:r>
          </a:p>
          <a:p>
            <a:pPr marL="461963" indent="-2349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~Size of PBG + RB </a:t>
            </a:r>
          </a:p>
          <a:p>
            <a:pPr marL="461963" indent="-2349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~35 miles of coastline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6133" y="5105400"/>
            <a:ext cx="3349507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2,200 miles west of Chile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5105400"/>
            <a:ext cx="3344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2,500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miles 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east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of 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Tahiti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5903893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Population: 5,700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(PBG+RB=83,000)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7"/>
          <a:stretch/>
        </p:blipFill>
        <p:spPr>
          <a:xfrm>
            <a:off x="-1" y="0"/>
            <a:ext cx="4424245" cy="1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  <p:bldP spid="10" grpId="0"/>
      <p:bldP spid="12" grpId="0"/>
      <p:bldP spid="1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1057870"/>
            <a:ext cx="3739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Easter Island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7"/>
          <a:stretch/>
        </p:blipFill>
        <p:spPr>
          <a:xfrm>
            <a:off x="-1" y="0"/>
            <a:ext cx="4424245" cy="104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/>
          <a:stretch/>
        </p:blipFill>
        <p:spPr>
          <a:xfrm>
            <a:off x="5956432" y="2193743"/>
            <a:ext cx="3060204" cy="4660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01024" y="3310041"/>
            <a:ext cx="4576107" cy="2574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22826" r="25411" b="17747"/>
          <a:stretch/>
        </p:blipFill>
        <p:spPr>
          <a:xfrm rot="5400000">
            <a:off x="1937732" y="3155613"/>
            <a:ext cx="4682914" cy="27671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4244" y="294382"/>
            <a:ext cx="4643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First New Testament Christians on Easter Island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26689" y="5486400"/>
            <a:ext cx="1905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325A8C"/>
                </a:solidFill>
              </a:rPr>
              <a:t>Piki</a:t>
            </a:r>
            <a:endParaRPr lang="en-US" sz="3600" b="1" dirty="0">
              <a:solidFill>
                <a:srgbClr val="325A8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5486400"/>
            <a:ext cx="1905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325A8C"/>
                </a:solidFill>
              </a:rPr>
              <a:t>Uri</a:t>
            </a:r>
            <a:endParaRPr lang="en-US" sz="3600" b="1" dirty="0">
              <a:solidFill>
                <a:srgbClr val="325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449763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One small congregation</a:t>
            </a:r>
          </a:p>
          <a:p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Taking the seed of Jesus’ gospel</a:t>
            </a:r>
          </a:p>
          <a:p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To the uttermost parts of the earth</a:t>
            </a:r>
          </a:p>
          <a:p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For absolutely no glory of our own</a:t>
            </a:r>
          </a:p>
          <a:p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Because we love Jesus &amp; His cross!</a:t>
            </a:r>
          </a:p>
          <a:p>
            <a:endParaRPr lang="en-US" sz="3400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  <a:p>
            <a:endParaRPr lang="en-US" sz="3400" b="1" dirty="0" smtClean="0"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9"/>
          <a:stretch/>
        </p:blipFill>
        <p:spPr>
          <a:xfrm>
            <a:off x="0" y="5410200"/>
            <a:ext cx="9144000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1" y="533400"/>
            <a:ext cx="61721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small" dirty="0" smtClean="0">
                <a:ln w="11430"/>
                <a:solidFill>
                  <a:srgbClr val="325A8C"/>
                </a:solidFill>
                <a:effectLst>
                  <a:outerShdw blurRad="50800" dist="12700" dir="2700000" algn="ctr" rotWithShape="0">
                    <a:schemeClr val="tx1"/>
                  </a:outerShdw>
                </a:effectLst>
                <a:latin typeface="Copperplate Gothic Bold" pitchFamily="34" charset="0"/>
              </a:rPr>
              <a:t>Him    Glory</a:t>
            </a:r>
            <a:endParaRPr lang="en-US" sz="7200" b="1" cap="small" dirty="0">
              <a:ln w="11430"/>
              <a:solidFill>
                <a:srgbClr val="325A8C"/>
              </a:solidFill>
              <a:effectLst>
                <a:outerShdw blurRad="50800" dist="12700" dir="2700000" algn="ctr" rotWithShape="0">
                  <a:schemeClr val="tx1"/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5616" y="54114"/>
            <a:ext cx="70679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Jesus Wants to Save You!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66800" y="1752600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95300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Believe in Jesus Christ			John 3:16</a:t>
            </a:r>
          </a:p>
          <a:p>
            <a:pPr>
              <a:lnSpc>
                <a:spcPct val="125000"/>
              </a:lnSpc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Repent—decide to obey			Acts 17:30</a:t>
            </a:r>
          </a:p>
          <a:p>
            <a:pPr>
              <a:lnSpc>
                <a:spcPct val="125000"/>
              </a:lnSpc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Confess Christ					Rom. 10:9</a:t>
            </a:r>
          </a:p>
          <a:p>
            <a:pPr>
              <a:lnSpc>
                <a:spcPct val="125000"/>
              </a:lnSpc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Baptized to be saved			Acts 22:16</a:t>
            </a:r>
          </a:p>
          <a:p>
            <a:pPr algn="ctr">
              <a:lnSpc>
                <a:spcPct val="125000"/>
              </a:lnSpc>
              <a:buNone/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325A8C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Added to His kingdom, His church</a:t>
            </a:r>
          </a:p>
          <a:p>
            <a:pPr>
              <a:lnSpc>
                <a:spcPct val="125000"/>
              </a:lnSpc>
            </a:pPr>
            <a:r>
              <a:rPr lang="en-US" sz="32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Be faithful until death			Rev. 2:10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724426"/>
            <a:ext cx="8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latin typeface="Lucida Calligraphy" pitchFamily="66" charset="0"/>
              </a:rPr>
              <a:t>To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62400" y="720732"/>
            <a:ext cx="865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latin typeface="Lucida Calligraphy" pitchFamily="66" charset="0"/>
              </a:rPr>
              <a:t>Be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800600"/>
          </a:xfrm>
        </p:spPr>
        <p:txBody>
          <a:bodyPr>
            <a:noAutofit/>
          </a:bodyPr>
          <a:lstStyle/>
          <a:p>
            <a:r>
              <a:rPr lang="en-US" sz="3400" dirty="0" smtClean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God’s </a:t>
            </a:r>
            <a:r>
              <a:rPr lang="en-US" sz="3400" dirty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plan has always been to use “the few”</a:t>
            </a:r>
          </a:p>
          <a:p>
            <a:r>
              <a:rPr lang="en-US" sz="3400" dirty="0" smtClean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Using </a:t>
            </a:r>
            <a:r>
              <a:rPr lang="en-US" sz="3400" dirty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“the few” always brings glory to Him</a:t>
            </a:r>
          </a:p>
          <a:p>
            <a:r>
              <a:rPr lang="en-US" sz="3400" dirty="0" smtClean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We </a:t>
            </a:r>
            <a:r>
              <a:rPr lang="en-US" sz="3400" dirty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are “the few”</a:t>
            </a:r>
          </a:p>
          <a:p>
            <a:r>
              <a:rPr lang="en-US" sz="3400" dirty="0" smtClean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“</a:t>
            </a:r>
            <a:r>
              <a:rPr lang="en-US" sz="3400" dirty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With GOD We Can”</a:t>
            </a:r>
          </a:p>
          <a:p>
            <a:r>
              <a:rPr lang="en-US" sz="3400" dirty="0" smtClean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To </a:t>
            </a:r>
            <a:r>
              <a:rPr lang="en-US" sz="3400" dirty="0">
                <a:ln w="6350" cmpd="sng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ctr" rotWithShape="0">
                    <a:schemeClr val="tx1"/>
                  </a:outerShdw>
                </a:effectLst>
                <a:latin typeface="+mj-lt"/>
              </a:rPr>
              <a:t>God be the glory!</a:t>
            </a:r>
          </a:p>
        </p:txBody>
      </p:sp>
    </p:spTree>
    <p:extLst>
      <p:ext uri="{BB962C8B-B14F-4D97-AF65-F5344CB8AC3E}">
        <p14:creationId xmlns:p14="http://schemas.microsoft.com/office/powerpoint/2010/main" val="2013668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81000" y="18288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762000" y="2362200"/>
            <a:ext cx="7543800" cy="3493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" y="5399782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>
          <a:xfrm>
            <a:off x="0" y="1828800"/>
            <a:ext cx="4267200" cy="2133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15800" y="1981200"/>
            <a:ext cx="42234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11 Years of </a:t>
            </a:r>
            <a:endParaRPr lang="en-US" sz="48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5450" y="2743200"/>
            <a:ext cx="4499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Sacrificial Giving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35814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/>
              <a:t>2004 – 2014</a:t>
            </a:r>
          </a:p>
          <a:p>
            <a:pPr>
              <a:lnSpc>
                <a:spcPct val="150000"/>
              </a:lnSpc>
              <a:tabLst>
                <a:tab pos="4403725" algn="l"/>
              </a:tabLst>
            </a:pPr>
            <a:r>
              <a:rPr lang="en-US" sz="3200" b="1" dirty="0" smtClean="0"/>
              <a:t>Average Contribution	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  116,727.60</a:t>
            </a:r>
            <a:endParaRPr lang="en-US" sz="4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tabLst>
                <a:tab pos="4403725" algn="l"/>
              </a:tabLst>
            </a:pPr>
            <a:r>
              <a:rPr lang="en-US" sz="3200" b="1" dirty="0" smtClean="0"/>
              <a:t>Total Contribution	</a:t>
            </a:r>
            <a:r>
              <a:rPr lang="en-US" sz="4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1,284,003.57</a:t>
            </a:r>
            <a:endParaRPr lang="en-US" sz="4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18288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953000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</a:pPr>
            <a:r>
              <a:rPr lang="en-US" sz="2800" b="1" i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House to House/Heart to Heart </a:t>
            </a: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(11 </a:t>
            </a:r>
            <a:r>
              <a:rPr lang="en-US" sz="28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Yrs</a:t>
            </a: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)   </a:t>
            </a:r>
            <a:r>
              <a:rPr lang="en-US" sz="28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940,000+ </a:t>
            </a:r>
            <a:r>
              <a:rPr lang="en-US" sz="28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Pieces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Daily Radio Program </a:t>
            </a:r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(2002-2007</a:t>
            </a: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)	        </a:t>
            </a:r>
            <a:r>
              <a:rPr lang="en-US" sz="28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2,000,000 People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Television Program (2005)			</a:t>
            </a:r>
            <a:r>
              <a:rPr lang="en-US" u="sng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300,000 </a:t>
            </a:r>
            <a:r>
              <a:rPr lang="en-US" u="sng" dirty="0">
                <a:ln w="6350" cmpd="sng">
                  <a:solidFill>
                    <a:schemeClr val="bg1"/>
                  </a:solidFill>
                  <a:prstDash val="solid"/>
                </a:ln>
              </a:rPr>
              <a:t>Homes</a:t>
            </a:r>
            <a:endParaRPr lang="en-US" sz="2800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</a:endParaRP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TV Spot Ads (2006-2007)			</a:t>
            </a:r>
            <a:r>
              <a:rPr lang="en-US" sz="28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300,000 Homes</a:t>
            </a:r>
            <a:endParaRPr lang="en-US" sz="2800" b="1" u="sng" dirty="0" smtClean="0">
              <a:solidFill>
                <a:srgbClr val="4F7FD0"/>
              </a:solidFill>
              <a:effectLst>
                <a:outerShdw blurRad="25400" dist="25400" dir="2700000" algn="ctr" rotWithShape="0">
                  <a:schemeClr val="tx1"/>
                </a:outerShdw>
              </a:effectLst>
            </a:endParaRP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“Plan of Salvation” </a:t>
            </a:r>
            <a:r>
              <a:rPr lang="en-US" sz="28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Mailout</a:t>
            </a: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(2007)		  </a:t>
            </a:r>
            <a:r>
              <a:rPr lang="en-US" sz="28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50,000 Homes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Sr. High Mission Trips 	   </a:t>
            </a:r>
            <a:r>
              <a:rPr lang="en-US" sz="2600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15 Cong. in 9 states with 45+ teens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Spanish Work at PBL (2003-2010)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New Bible tracts and car magnets/plates (2012)</a:t>
            </a:r>
          </a:p>
          <a:p>
            <a:pPr>
              <a:lnSpc>
                <a:spcPct val="105000"/>
              </a:lnSpc>
            </a:pPr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  <a:latin typeface="+mj-lt"/>
              </a:rPr>
              <a:t>Outreach via I-95 (banners, sign, etc.)	</a:t>
            </a:r>
            <a:r>
              <a:rPr lang="en-US" u="sng" dirty="0">
                <a:ln w="6350" cmpd="sng">
                  <a:solidFill>
                    <a:schemeClr val="bg1"/>
                  </a:solidFill>
                  <a:prstDash val="solid"/>
                </a:ln>
                <a:latin typeface="+mj-lt"/>
              </a:rPr>
              <a:t>5</a:t>
            </a:r>
            <a:r>
              <a:rPr lang="en-US" u="sng" dirty="0" smtClean="0">
                <a:ln w="6350" cmpd="sng">
                  <a:solidFill>
                    <a:schemeClr val="bg1"/>
                  </a:solidFill>
                  <a:prstDash val="solid"/>
                </a:ln>
                <a:latin typeface="+mj-lt"/>
              </a:rPr>
              <a:t>00,000 Daily</a:t>
            </a:r>
            <a:endParaRPr lang="en-US" sz="2800" b="1" u="sng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18288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95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13 Full-Time Missionaries in 26 Countries on 4 Continents</a:t>
            </a:r>
          </a:p>
          <a:p>
            <a:pPr lvl="1"/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Nnanna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Aforji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(Nigeria)</a:t>
            </a:r>
          </a:p>
          <a:p>
            <a:pPr lvl="1"/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Tamuka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</a:t>
            </a:r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Arunashe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(Zimbabwe)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Josh Blackmer (Paraguay)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Chris Fry (Paraguay)</a:t>
            </a:r>
          </a:p>
          <a:p>
            <a:pPr lvl="1"/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Junot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Joseph (Miami)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Ray Leonard (South Africa)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Robert Martin (Pacific Islands)</a:t>
            </a:r>
          </a:p>
          <a:p>
            <a:r>
              <a:rPr lang="en-US" dirty="0">
                <a:ln w="6350" cmpd="sng">
                  <a:solidFill>
                    <a:schemeClr val="bg1"/>
                  </a:solidFill>
                  <a:prstDash val="solid"/>
                </a:ln>
              </a:rPr>
              <a:t>Dozens of Mission Trips to 25+ Countries on 6 Continents</a:t>
            </a:r>
          </a:p>
          <a:p>
            <a:pPr lvl="1"/>
            <a:r>
              <a:rPr lang="en-US" dirty="0">
                <a:ln w="6350" cmpd="sng">
                  <a:solidFill>
                    <a:schemeClr val="bg1"/>
                  </a:solidFill>
                  <a:prstDash val="solid"/>
                </a:ln>
              </a:rPr>
              <a:t>Adult Groups from PBL to Bahamas, Paraguay, Peru, Trinidad</a:t>
            </a:r>
          </a:p>
          <a:p>
            <a:pPr lvl="1"/>
            <a:r>
              <a:rPr lang="en-US" dirty="0">
                <a:ln w="6350" cmpd="sng">
                  <a:solidFill>
                    <a:schemeClr val="bg1"/>
                  </a:solidFill>
                  <a:prstDash val="solid"/>
                </a:ln>
              </a:rPr>
              <a:t>College Student Mission Trips all over the </a:t>
            </a:r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globe</a:t>
            </a:r>
            <a:endParaRPr lang="en-US" dirty="0">
              <a:ln w="6350" cmpd="sng">
                <a:solidFill>
                  <a:schemeClr val="bg1"/>
                </a:solidFill>
                <a:prstDash val="solid"/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2413742"/>
            <a:ext cx="426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Jason Quashie (Bahamas)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Scott Shanahan (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Pac </a:t>
            </a:r>
            <a:r>
              <a:rPr lang="en-US" sz="2400" b="1" dirty="0" err="1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Isl</a:t>
            </a:r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rPr>
              <a:t>)</a:t>
            </a:r>
            <a:endParaRPr lang="en-US" sz="2400" b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 err="1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Surendra</a:t>
            </a: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 Singh (Trinidad)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Troy Spradlin (Paraguay)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Joey Treat (Pacific Islands)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Mauricio </a:t>
            </a:r>
            <a:r>
              <a:rPr lang="en-US" sz="2400" b="1" dirty="0" err="1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Yegros</a:t>
            </a:r>
            <a:r>
              <a:rPr lang="en-US" sz="2400" b="1" dirty="0" smtClean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prstClr val="black"/>
                  </a:outerShdw>
                </a:effectLst>
              </a:rPr>
              <a:t> (Miami)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1000" y="18288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33400" y="1993392"/>
            <a:ext cx="4572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45736" y="1993392"/>
            <a:ext cx="4572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23176" y="1993392"/>
            <a:ext cx="3048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" y="5577840"/>
            <a:ext cx="11049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80560" y="5577840"/>
            <a:ext cx="6096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50024" y="5577840"/>
            <a:ext cx="304800" cy="381000"/>
          </a:xfrm>
          <a:prstGeom prst="rect">
            <a:avLst/>
          </a:prstGeom>
          <a:noFill/>
          <a:ln w="57150">
            <a:solidFill>
              <a:srgbClr val="A50021"/>
            </a:solidFill>
          </a:ln>
          <a:effectLst>
            <a:outerShdw blurRad="25400" dist="12700" dir="27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95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Apologetics Press in Montgomery, AL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Professional Staff</a:t>
            </a:r>
          </a:p>
          <a:p>
            <a:pPr lvl="2"/>
            <a:r>
              <a:rPr lang="en-US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Four</a:t>
            </a:r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men (Dave Miller, Jeff Miller, Eric Lyons, Kyle Butt)</a:t>
            </a:r>
          </a:p>
          <a:p>
            <a:pPr lvl="2"/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Speak around the country &amp; globe (</a:t>
            </a:r>
            <a:r>
              <a:rPr lang="en-US" b="1" u="sng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100+</a:t>
            </a:r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places annually)</a:t>
            </a:r>
          </a:p>
          <a:p>
            <a:pPr lvl="1"/>
            <a:r>
              <a:rPr lang="en-US" sz="2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Publications</a:t>
            </a:r>
          </a:p>
          <a:p>
            <a:pPr lvl="2"/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  <a:latin typeface="+mj-lt"/>
              </a:rPr>
              <a:t>Monthly </a:t>
            </a:r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Journals: </a:t>
            </a:r>
            <a:r>
              <a:rPr lang="en-US" b="1" i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Reason &amp; Revelation</a:t>
            </a:r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 and </a:t>
            </a:r>
            <a:r>
              <a:rPr lang="en-US" b="1" i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Discovery</a:t>
            </a:r>
            <a:endParaRPr lang="en-US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  <a:p>
            <a:pPr lvl="2"/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Books for adults &amp; kids  +  Tracts for adults &amp; kids</a:t>
            </a:r>
          </a:p>
          <a:p>
            <a:pPr lvl="2"/>
            <a:r>
              <a:rPr lang="en-US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+mj-lt"/>
              </a:rPr>
              <a:t>Videos for adults &amp; kids  +  eBooks for adults &amp; kids</a:t>
            </a:r>
          </a:p>
          <a:p>
            <a:pPr lvl="2"/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  <a:latin typeface="+mj-lt"/>
              </a:rPr>
              <a:t>Bible Class curriculum, VBS Materials, Study Courses, etc.</a:t>
            </a:r>
            <a:endParaRPr lang="en-US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  <a:p>
            <a:pPr lvl="1"/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Website (www.ApologeticsPress.org)</a:t>
            </a:r>
            <a:endParaRPr lang="en-US" dirty="0">
              <a:ln w="6350" cmpd="sng">
                <a:solidFill>
                  <a:schemeClr val="bg1"/>
                </a:solidFill>
                <a:prstDash val="solid"/>
              </a:ln>
            </a:endParaRPr>
          </a:p>
          <a:p>
            <a:pPr lvl="2"/>
            <a:r>
              <a:rPr lang="en-US" u="sng" dirty="0">
                <a:ln w="6350" cmpd="sng">
                  <a:solidFill>
                    <a:schemeClr val="bg1"/>
                  </a:solidFill>
                  <a:prstDash val="solid"/>
                </a:ln>
              </a:rPr>
              <a:t>8</a:t>
            </a:r>
            <a:r>
              <a:rPr lang="en-US" u="sng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,000,000</a:t>
            </a:r>
            <a:r>
              <a:rPr lang="en-US" u="sng" dirty="0">
                <a:ln w="6350" cmpd="sng">
                  <a:solidFill>
                    <a:schemeClr val="bg1"/>
                  </a:solidFill>
                  <a:prstDash val="solid"/>
                </a:ln>
              </a:rPr>
              <a:t>+</a:t>
            </a:r>
            <a:r>
              <a:rPr lang="en-US" dirty="0">
                <a:ln w="6350" cmpd="sng">
                  <a:solidFill>
                    <a:schemeClr val="bg1"/>
                  </a:solidFill>
                  <a:prstDash val="solid"/>
                </a:ln>
              </a:rPr>
              <a:t> page hits annually </a:t>
            </a:r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from </a:t>
            </a:r>
            <a:r>
              <a:rPr lang="en-US" u="sng" dirty="0">
                <a:ln w="6350" cmpd="sng">
                  <a:solidFill>
                    <a:schemeClr val="bg1"/>
                  </a:solidFill>
                  <a:prstDash val="solid"/>
                </a:ln>
              </a:rPr>
              <a:t>175+</a:t>
            </a:r>
            <a:r>
              <a:rPr lang="en-US" dirty="0">
                <a:ln w="6350" cmpd="sng">
                  <a:solidFill>
                    <a:schemeClr val="bg1"/>
                  </a:solidFill>
                  <a:prstDash val="solid"/>
                </a:ln>
              </a:rPr>
              <a:t> </a:t>
            </a:r>
            <a:r>
              <a:rPr lang="en-US" dirty="0" smtClean="0">
                <a:ln w="6350" cmpd="sng">
                  <a:solidFill>
                    <a:schemeClr val="bg1"/>
                  </a:solidFill>
                  <a:prstDash val="solid"/>
                </a:ln>
              </a:rPr>
              <a:t>countries</a:t>
            </a:r>
            <a:endParaRPr lang="en-US" sz="2800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  <a:p>
            <a:endParaRPr lang="en-US" sz="2800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  <a:p>
            <a:endParaRPr lang="en-US" sz="2800" b="1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18288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1834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19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7"/>
          <a:stretch/>
        </p:blipFill>
        <p:spPr>
          <a:xfrm>
            <a:off x="-1" y="0"/>
            <a:ext cx="4424245" cy="1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19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7"/>
          <a:stretch/>
        </p:blipFill>
        <p:spPr>
          <a:xfrm>
            <a:off x="-1" y="0"/>
            <a:ext cx="4424245" cy="1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5025</TotalTime>
  <Words>371</Words>
  <Application>Microsoft Office PowerPoint</Application>
  <PresentationFormat>On-screen Show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</cp:lastModifiedBy>
  <cp:revision>49</cp:revision>
  <cp:lastPrinted>2014-01-10T15:11:54Z</cp:lastPrinted>
  <dcterms:created xsi:type="dcterms:W3CDTF">2013-01-10T14:11:17Z</dcterms:created>
  <dcterms:modified xsi:type="dcterms:W3CDTF">2015-01-09T15:14:31Z</dcterms:modified>
</cp:coreProperties>
</file>