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  <a:srgbClr val="002D86"/>
    <a:srgbClr val="002570"/>
    <a:srgbClr val="003CB2"/>
    <a:srgbClr val="91B0EF"/>
    <a:srgbClr val="558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4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0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1998"/>
            <a:ext cx="8934450" cy="1200151"/>
          </a:xfrm>
          <a:solidFill>
            <a:srgbClr val="91B0EF"/>
          </a:solidFill>
          <a:effectLst>
            <a:softEdge rad="63500"/>
          </a:effectLst>
        </p:spPr>
        <p:txBody>
          <a:bodyPr>
            <a:normAutofit/>
          </a:bodyPr>
          <a:lstStyle>
            <a:lvl1pPr algn="ctr">
              <a:defRPr sz="3600" b="1">
                <a:solidFill>
                  <a:srgbClr val="002D86"/>
                </a:solidFill>
                <a:effectLst>
                  <a:glow rad="635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64" y="2038349"/>
            <a:ext cx="8910536" cy="481965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1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8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7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2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2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AF1FB-209E-4B46-9F8D-058F773DBF38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3836-CC51-418E-ACBD-E0DE6091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61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Infants Do 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Meet </a:t>
            </a:r>
            <a:r>
              <a:rPr lang="en-US" dirty="0"/>
              <a:t>the </a:t>
            </a:r>
            <a:r>
              <a:rPr lang="en-US" dirty="0">
                <a:solidFill>
                  <a:srgbClr val="001132"/>
                </a:solidFill>
              </a:rPr>
              <a:t>Scriptural Demands </a:t>
            </a:r>
            <a:r>
              <a:rPr lang="en-US" dirty="0"/>
              <a:t>for Baptism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Before being Scripturally </a:t>
            </a:r>
            <a:r>
              <a:rPr lang="en-US" sz="2600" dirty="0"/>
              <a:t>baptized, </a:t>
            </a:r>
            <a:r>
              <a:rPr lang="en-US" sz="2600" dirty="0" smtClean="0"/>
              <a:t>conditions must </a:t>
            </a:r>
            <a:r>
              <a:rPr lang="en-US" sz="2600" dirty="0"/>
              <a:t>be met: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must be taught the gospel (Mt. 28:19-20; Mk. 16:16-16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must gladly receive the gospel (Acts 2:41)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must believe the gospel (</a:t>
            </a:r>
            <a:r>
              <a:rPr lang="en-US" dirty="0" smtClean="0"/>
              <a:t>Mk. </a:t>
            </a:r>
            <a:r>
              <a:rPr lang="en-US" dirty="0"/>
              <a:t>16:16; </a:t>
            </a:r>
            <a:r>
              <a:rPr lang="en-US" dirty="0" smtClean="0"/>
              <a:t>Ac. 8:36-37</a:t>
            </a:r>
            <a:r>
              <a:rPr lang="en-US" dirty="0"/>
              <a:t>; </a:t>
            </a:r>
            <a:r>
              <a:rPr lang="en-US" dirty="0" smtClean="0"/>
              <a:t>16:31-33)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must be convicted of sins (Acts 2:37)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must repent of sins (change </a:t>
            </a:r>
            <a:r>
              <a:rPr lang="en-US" dirty="0" err="1" smtClean="0"/>
              <a:t>mind</a:t>
            </a:r>
            <a:r>
              <a:rPr lang="en-US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change</a:t>
            </a:r>
            <a:r>
              <a:rPr lang="en-US" dirty="0" smtClean="0"/>
              <a:t> </a:t>
            </a:r>
            <a:r>
              <a:rPr lang="en-US" dirty="0"/>
              <a:t>life) (Acts 2:38)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must knowingly acknowledge his faith (Acts 8:36-38)</a:t>
            </a:r>
          </a:p>
          <a:p>
            <a:r>
              <a:rPr lang="en-US" sz="2600" dirty="0" smtClean="0"/>
              <a:t>After </a:t>
            </a:r>
            <a:r>
              <a:rPr lang="en-US" sz="2600" dirty="0"/>
              <a:t>one is Scripturally </a:t>
            </a:r>
            <a:r>
              <a:rPr lang="en-US" sz="2600" dirty="0" smtClean="0"/>
              <a:t>baptized: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must continue steadfastly (Acts 2:42; </a:t>
            </a:r>
            <a:r>
              <a:rPr lang="en-US" dirty="0" smtClean="0"/>
              <a:t>8:39)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9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Infants Do Not </a:t>
            </a:r>
            <a:br>
              <a:rPr lang="en-US" dirty="0"/>
            </a:br>
            <a:r>
              <a:rPr lang="en-US" dirty="0"/>
              <a:t>Need the </a:t>
            </a:r>
            <a:r>
              <a:rPr lang="en-US" dirty="0">
                <a:solidFill>
                  <a:srgbClr val="001132"/>
                </a:solidFill>
              </a:rPr>
              <a:t>Scriptural Design </a:t>
            </a:r>
            <a:r>
              <a:rPr lang="en-US" dirty="0"/>
              <a:t>of Baptism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purpose/design of baptism is “for the remission of sins” (Acts 2:38; 22:16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Babies </a:t>
            </a:r>
            <a:r>
              <a:rPr lang="en-US" dirty="0"/>
              <a:t>do NOT have sin that needs to be washed away! </a:t>
            </a:r>
            <a:endParaRPr lang="en-US" dirty="0" smtClean="0"/>
          </a:p>
          <a:p>
            <a:pPr lvl="1"/>
            <a:r>
              <a:rPr lang="en-US" dirty="0" smtClean="0"/>
              <a:t>Sin is a personal act/choice, not inherited (James 1:14-15)</a:t>
            </a:r>
          </a:p>
          <a:p>
            <a:pPr lvl="1"/>
            <a:r>
              <a:rPr lang="en-US" dirty="0" smtClean="0"/>
              <a:t>Sin is the breaking of God’s law, </a:t>
            </a:r>
            <a:r>
              <a:rPr lang="en-US" dirty="0"/>
              <a:t>not inherited</a:t>
            </a:r>
            <a:r>
              <a:rPr lang="en-US" dirty="0" smtClean="0"/>
              <a:t> (1 John 3:4)</a:t>
            </a:r>
          </a:p>
          <a:p>
            <a:pPr lvl="1"/>
            <a:r>
              <a:rPr lang="en-US" dirty="0" smtClean="0"/>
              <a:t>Sins are accounted to the sinner himself, not inherited (Ezek. 28:15; 18:20)</a:t>
            </a:r>
          </a:p>
          <a:p>
            <a:pPr lvl="1"/>
            <a:r>
              <a:rPr lang="en-US" dirty="0" smtClean="0"/>
              <a:t>Babies are born sinless, pure &amp; holy </a:t>
            </a:r>
            <a:r>
              <a:rPr lang="en-US" dirty="0"/>
              <a:t>(</a:t>
            </a:r>
            <a:r>
              <a:rPr lang="en-US" dirty="0" smtClean="0"/>
              <a:t>Matt</a:t>
            </a:r>
            <a:r>
              <a:rPr lang="en-US" dirty="0"/>
              <a:t>. 18:3; </a:t>
            </a:r>
            <a:r>
              <a:rPr lang="en-US" dirty="0" smtClean="0"/>
              <a:t>Luke </a:t>
            </a:r>
            <a:r>
              <a:rPr lang="en-US" dirty="0"/>
              <a:t>18:16-17)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8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Infants Do Not </a:t>
            </a:r>
            <a:br>
              <a:rPr lang="en-US" dirty="0"/>
            </a:br>
            <a:r>
              <a:rPr lang="en-US" dirty="0"/>
              <a:t>Make the </a:t>
            </a:r>
            <a:r>
              <a:rPr lang="en-US" dirty="0">
                <a:solidFill>
                  <a:srgbClr val="001132"/>
                </a:solidFill>
              </a:rPr>
              <a:t>Scriptural Decision </a:t>
            </a:r>
            <a:r>
              <a:rPr lang="en-US" dirty="0"/>
              <a:t>of Baptism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N.T., </a:t>
            </a:r>
            <a:r>
              <a:rPr lang="en-US" dirty="0"/>
              <a:t>baptism was a personal </a:t>
            </a:r>
            <a:r>
              <a:rPr lang="en-US" dirty="0" smtClean="0"/>
              <a:t>act (cf. Acts 8:36)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command to be obeyed, a personal decision </a:t>
            </a:r>
            <a:r>
              <a:rPr lang="en-US" dirty="0" smtClean="0"/>
              <a:t>to be made</a:t>
            </a:r>
            <a:endParaRPr lang="en-US" dirty="0"/>
          </a:p>
          <a:p>
            <a:r>
              <a:rPr lang="en-US" dirty="0" smtClean="0"/>
              <a:t>Infant </a:t>
            </a:r>
            <a:r>
              <a:rPr lang="en-US" dirty="0"/>
              <a:t>baptism (unlike N.T. baptism) involves forced compliance</a:t>
            </a:r>
          </a:p>
          <a:p>
            <a:r>
              <a:rPr lang="en-US" dirty="0" smtClean="0"/>
              <a:t>EVERY </a:t>
            </a:r>
            <a:r>
              <a:rPr lang="en-US" dirty="0"/>
              <a:t>person baptized in the N.T. did so of their own </a:t>
            </a:r>
            <a:r>
              <a:rPr lang="en-US" dirty="0" smtClean="0"/>
              <a:t>volition (cf</a:t>
            </a:r>
            <a:r>
              <a:rPr lang="en-US" dirty="0" smtClean="0"/>
              <a:t>. Acts 22:16)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Infants Do Not </a:t>
            </a:r>
            <a:br>
              <a:rPr lang="en-US" dirty="0"/>
            </a:br>
            <a:r>
              <a:rPr lang="en-US" dirty="0" smtClean="0"/>
              <a:t>Match the </a:t>
            </a:r>
            <a:r>
              <a:rPr lang="en-US" dirty="0">
                <a:solidFill>
                  <a:srgbClr val="001132"/>
                </a:solidFill>
              </a:rPr>
              <a:t>Scriptural Definition </a:t>
            </a:r>
            <a:r>
              <a:rPr lang="en-US" dirty="0"/>
              <a:t>of Baptism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</a:t>
            </a:r>
            <a:r>
              <a:rPr lang="en-US" dirty="0"/>
              <a:t>is sprinkled on infants, but that is not N.T. baptism</a:t>
            </a:r>
          </a:p>
          <a:p>
            <a:r>
              <a:rPr lang="en-US" dirty="0" smtClean="0"/>
              <a:t>Baptism </a:t>
            </a:r>
            <a:r>
              <a:rPr lang="en-US" dirty="0"/>
              <a:t>is a burial in water (Rom. 6:4; Col. 2:12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Subjects </a:t>
            </a:r>
            <a:r>
              <a:rPr lang="en-US" dirty="0"/>
              <a:t>are immersed into water (Mark </a:t>
            </a:r>
            <a:r>
              <a:rPr lang="en-US" dirty="0" smtClean="0"/>
              <a:t>1:9; Acts 8:38)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3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1998"/>
            <a:ext cx="8934450" cy="790577"/>
          </a:xfrm>
        </p:spPr>
        <p:txBody>
          <a:bodyPr>
            <a:normAutofit/>
          </a:bodyPr>
          <a:lstStyle/>
          <a:p>
            <a:r>
              <a:rPr lang="en-US" dirty="0" smtClean="0"/>
              <a:t>Answering Some Common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64" y="1657351"/>
            <a:ext cx="8910536" cy="5200650"/>
          </a:xfrm>
        </p:spPr>
        <p:txBody>
          <a:bodyPr>
            <a:normAutofit/>
          </a:bodyPr>
          <a:lstStyle/>
          <a:p>
            <a:r>
              <a:rPr lang="en-US" dirty="0" smtClean="0"/>
              <a:t>“Israel </a:t>
            </a:r>
            <a:r>
              <a:rPr lang="en-US" dirty="0"/>
              <a:t>baptized in </a:t>
            </a:r>
            <a:r>
              <a:rPr lang="en-US" dirty="0" smtClean="0"/>
              <a:t>the Red </a:t>
            </a:r>
            <a:r>
              <a:rPr lang="en-US" dirty="0"/>
              <a:t>Sea is a type of our salvation (cf. 1 Cor. 10:1-12), which would have included </a:t>
            </a:r>
            <a:r>
              <a:rPr lang="en-US" dirty="0" smtClean="0"/>
              <a:t>infants.”</a:t>
            </a:r>
            <a:endParaRPr lang="en-US" dirty="0"/>
          </a:p>
          <a:p>
            <a:pPr lvl="1"/>
            <a:r>
              <a:rPr lang="en-US" dirty="0" smtClean="0"/>
              <a:t>Also included flocks</a:t>
            </a:r>
            <a:r>
              <a:rPr lang="en-US" dirty="0"/>
              <a:t>, herds, livestock, dough, kneading </a:t>
            </a:r>
            <a:r>
              <a:rPr lang="en-US" dirty="0" smtClean="0"/>
              <a:t>bowels, silver, </a:t>
            </a:r>
            <a:r>
              <a:rPr lang="en-US" dirty="0"/>
              <a:t>gold </a:t>
            </a:r>
            <a:r>
              <a:rPr lang="en-US" dirty="0" smtClean="0"/>
              <a:t>(</a:t>
            </a:r>
            <a:r>
              <a:rPr lang="en-US" dirty="0"/>
              <a:t>Ex. 12:32, 34, 35, 38)</a:t>
            </a:r>
          </a:p>
          <a:p>
            <a:pPr lvl="1"/>
            <a:r>
              <a:rPr lang="en-US" dirty="0" smtClean="0"/>
              <a:t>Also included the </a:t>
            </a:r>
            <a:r>
              <a:rPr lang="en-US" dirty="0"/>
              <a:t>bones of Joseph (Ex. 13:19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“The Great </a:t>
            </a:r>
            <a:r>
              <a:rPr lang="en-US" dirty="0"/>
              <a:t>Commission instructs to </a:t>
            </a:r>
            <a:r>
              <a:rPr lang="en-US" dirty="0" smtClean="0"/>
              <a:t>baptize ‘all </a:t>
            </a:r>
            <a:r>
              <a:rPr lang="en-US" dirty="0" smtClean="0"/>
              <a:t>nations’ </a:t>
            </a:r>
            <a:r>
              <a:rPr lang="en-US" dirty="0"/>
              <a:t>and </a:t>
            </a:r>
            <a:r>
              <a:rPr lang="en-US" dirty="0" smtClean="0"/>
              <a:t>‘every creature’ </a:t>
            </a:r>
            <a:r>
              <a:rPr lang="en-US" dirty="0"/>
              <a:t>(cf. Matt. 28:18-20; Mark 16:15-16), which would include </a:t>
            </a:r>
            <a:r>
              <a:rPr lang="en-US" dirty="0" smtClean="0"/>
              <a:t>infants.”</a:t>
            </a:r>
            <a:endParaRPr lang="en-US" dirty="0"/>
          </a:p>
          <a:p>
            <a:pPr lvl="1"/>
            <a:r>
              <a:rPr lang="en-US" dirty="0" smtClean="0"/>
              <a:t>Those baptized must first be taught</a:t>
            </a:r>
          </a:p>
          <a:p>
            <a:pPr lvl="1"/>
            <a:r>
              <a:rPr lang="en-US" dirty="0" smtClean="0"/>
              <a:t>Those </a:t>
            </a:r>
            <a:r>
              <a:rPr lang="en-US" dirty="0" smtClean="0"/>
              <a:t>taught must </a:t>
            </a:r>
            <a:r>
              <a:rPr lang="en-US" dirty="0"/>
              <a:t>be “teachable,” with ability to learn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taught </a:t>
            </a:r>
            <a:r>
              <a:rPr lang="en-US" dirty="0" smtClean="0"/>
              <a:t>are then the </a:t>
            </a:r>
            <a:r>
              <a:rPr lang="en-US" dirty="0"/>
              <a:t>ones who choose their response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taught choose to “believe” and choose to “be baptized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3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1998"/>
            <a:ext cx="8934450" cy="790577"/>
          </a:xfrm>
        </p:spPr>
        <p:txBody>
          <a:bodyPr>
            <a:normAutofit/>
          </a:bodyPr>
          <a:lstStyle/>
          <a:p>
            <a:r>
              <a:rPr lang="en-US" dirty="0" smtClean="0"/>
              <a:t>Answering Some Common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64" y="1657351"/>
            <a:ext cx="8910536" cy="5200650"/>
          </a:xfrm>
        </p:spPr>
        <p:txBody>
          <a:bodyPr>
            <a:normAutofit/>
          </a:bodyPr>
          <a:lstStyle/>
          <a:p>
            <a:r>
              <a:rPr lang="en-US" dirty="0" smtClean="0"/>
              <a:t>“Baptism </a:t>
            </a:r>
            <a:r>
              <a:rPr lang="en-US" dirty="0"/>
              <a:t>of the N.T. is equivalent/likened to circumcision of the O.T. (cf. Col. 2:11-13), so just as infants were circumcised then infants are to be </a:t>
            </a:r>
            <a:r>
              <a:rPr lang="en-US" dirty="0" smtClean="0"/>
              <a:t>baptized.”</a:t>
            </a:r>
            <a:endParaRPr lang="en-US" dirty="0"/>
          </a:p>
          <a:p>
            <a:pPr lvl="1"/>
            <a:r>
              <a:rPr lang="en-US" dirty="0" smtClean="0"/>
              <a:t>If so, then </a:t>
            </a:r>
            <a:r>
              <a:rPr lang="en-US" dirty="0"/>
              <a:t>why were Jews (like in Acts 2) baptized?</a:t>
            </a:r>
          </a:p>
          <a:p>
            <a:pPr lvl="1"/>
            <a:r>
              <a:rPr lang="en-US" dirty="0" smtClean="0"/>
              <a:t>Circumcision </a:t>
            </a:r>
            <a:r>
              <a:rPr lang="en-US" dirty="0"/>
              <a:t>was a parental responsibility, but baptism is a personal responsibility </a:t>
            </a:r>
          </a:p>
          <a:p>
            <a:pPr lvl="1"/>
            <a:r>
              <a:rPr lang="en-US" dirty="0" smtClean="0"/>
              <a:t>Males </a:t>
            </a:r>
            <a:r>
              <a:rPr lang="en-US" dirty="0"/>
              <a:t>only were circumcised, but baptism is for both males and females (Gal. 3:27-28)</a:t>
            </a:r>
          </a:p>
        </p:txBody>
      </p:sp>
    </p:spTree>
    <p:extLst>
      <p:ext uri="{BB962C8B-B14F-4D97-AF65-F5344CB8AC3E}">
        <p14:creationId xmlns:p14="http://schemas.microsoft.com/office/powerpoint/2010/main" val="220221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1998"/>
            <a:ext cx="8934450" cy="790577"/>
          </a:xfrm>
        </p:spPr>
        <p:txBody>
          <a:bodyPr>
            <a:normAutofit/>
          </a:bodyPr>
          <a:lstStyle/>
          <a:p>
            <a:r>
              <a:rPr lang="en-US" dirty="0" smtClean="0"/>
              <a:t>Answering Some Common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64" y="1657351"/>
            <a:ext cx="8910536" cy="52006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“Households </a:t>
            </a:r>
            <a:r>
              <a:rPr lang="en-US" dirty="0"/>
              <a:t>were baptized in the N.T., which must have included </a:t>
            </a:r>
            <a:r>
              <a:rPr lang="en-US" dirty="0" smtClean="0"/>
              <a:t>infants.”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In the very passages </a:t>
            </a:r>
            <a:r>
              <a:rPr lang="en-US" dirty="0"/>
              <a:t>that record </a:t>
            </a:r>
            <a:r>
              <a:rPr lang="en-US" dirty="0" smtClean="0"/>
              <a:t>every household </a:t>
            </a:r>
            <a:r>
              <a:rPr lang="en-US" dirty="0"/>
              <a:t>being baptized, God placed evidence that infants were NOT </a:t>
            </a:r>
            <a:r>
              <a:rPr lang="en-US" dirty="0" smtClean="0"/>
              <a:t>included </a:t>
            </a:r>
            <a:r>
              <a:rPr lang="en-US" dirty="0"/>
              <a:t>in the </a:t>
            </a:r>
            <a:r>
              <a:rPr lang="en-US" dirty="0" smtClean="0"/>
              <a:t>baptism.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Cornelius </a:t>
            </a:r>
            <a:r>
              <a:rPr lang="en-US" dirty="0"/>
              <a:t>&amp; his household were baptized (Acts </a:t>
            </a:r>
            <a:r>
              <a:rPr lang="en-US" dirty="0" smtClean="0"/>
              <a:t>10:47-48; 11:14</a:t>
            </a:r>
            <a:r>
              <a:rPr lang="en-US" dirty="0"/>
              <a:t>)</a:t>
            </a:r>
          </a:p>
          <a:p>
            <a:pPr lvl="2">
              <a:lnSpc>
                <a:spcPct val="95000"/>
              </a:lnSpc>
            </a:pPr>
            <a:r>
              <a:rPr lang="en-US" sz="2200" dirty="0" smtClean="0"/>
              <a:t>Cornelius</a:t>
            </a:r>
            <a:r>
              <a:rPr lang="en-US" sz="2200" dirty="0"/>
              <a:t>’ household ALSO “feared God” (10:2</a:t>
            </a:r>
            <a:r>
              <a:rPr lang="en-US" sz="2200" dirty="0" smtClean="0"/>
              <a:t>) and heard (</a:t>
            </a:r>
            <a:r>
              <a:rPr lang="en-US" sz="2200" dirty="0"/>
              <a:t>22)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Lydia </a:t>
            </a:r>
            <a:r>
              <a:rPr lang="en-US" dirty="0"/>
              <a:t>&amp; her household were baptized (Acts 16:15)</a:t>
            </a:r>
          </a:p>
          <a:p>
            <a:pPr lvl="2">
              <a:lnSpc>
                <a:spcPct val="95000"/>
              </a:lnSpc>
            </a:pPr>
            <a:r>
              <a:rPr lang="en-US" sz="2200" dirty="0" smtClean="0"/>
              <a:t>Lydia’s </a:t>
            </a:r>
            <a:r>
              <a:rPr lang="en-US" sz="2200" dirty="0"/>
              <a:t>household must have ALSO “heard” and “heeded” (16:14)</a:t>
            </a:r>
          </a:p>
          <a:p>
            <a:pPr lvl="2">
              <a:lnSpc>
                <a:spcPct val="95000"/>
              </a:lnSpc>
            </a:pPr>
            <a:r>
              <a:rPr lang="en-US" sz="2200" dirty="0" smtClean="0"/>
              <a:t>Lydia’s </a:t>
            </a:r>
            <a:r>
              <a:rPr lang="en-US" sz="2200" dirty="0"/>
              <a:t>household were “the brethren” who Paul “encouraged” (40)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Jailer </a:t>
            </a:r>
            <a:r>
              <a:rPr lang="en-US" dirty="0"/>
              <a:t>&amp; his household were baptized (Acts 16:33)</a:t>
            </a:r>
          </a:p>
          <a:p>
            <a:pPr lvl="2">
              <a:lnSpc>
                <a:spcPct val="95000"/>
              </a:lnSpc>
            </a:pPr>
            <a:r>
              <a:rPr lang="en-US" sz="2200" dirty="0" smtClean="0"/>
              <a:t>Jailer’s </a:t>
            </a:r>
            <a:r>
              <a:rPr lang="en-US" sz="2200" dirty="0"/>
              <a:t>household ALSO “believed in God” (16:34)</a:t>
            </a:r>
          </a:p>
          <a:p>
            <a:pPr lvl="1">
              <a:lnSpc>
                <a:spcPct val="95000"/>
              </a:lnSpc>
            </a:pPr>
            <a:r>
              <a:rPr lang="en-US" dirty="0" err="1" smtClean="0"/>
              <a:t>Crispus</a:t>
            </a:r>
            <a:r>
              <a:rPr lang="en-US" dirty="0" smtClean="0"/>
              <a:t> </a:t>
            </a:r>
            <a:r>
              <a:rPr lang="en-US" dirty="0"/>
              <a:t>&amp; his household were baptized (1 Cor. 1:14; Acts 18:8)</a:t>
            </a:r>
          </a:p>
          <a:p>
            <a:pPr lvl="2">
              <a:lnSpc>
                <a:spcPct val="95000"/>
              </a:lnSpc>
            </a:pPr>
            <a:r>
              <a:rPr lang="en-US" sz="2200" dirty="0" err="1" smtClean="0"/>
              <a:t>Crispus</a:t>
            </a:r>
            <a:r>
              <a:rPr lang="en-US" sz="2200" dirty="0"/>
              <a:t>’ household ALSO “believed on the Lord” (Acts 18:8)</a:t>
            </a:r>
          </a:p>
          <a:p>
            <a:pPr lvl="1">
              <a:lnSpc>
                <a:spcPct val="95000"/>
              </a:lnSpc>
            </a:pPr>
            <a:r>
              <a:rPr lang="en-US" dirty="0" err="1" smtClean="0"/>
              <a:t>Stephanas</a:t>
            </a:r>
            <a:r>
              <a:rPr lang="en-US" dirty="0" smtClean="0"/>
              <a:t> </a:t>
            </a:r>
            <a:r>
              <a:rPr lang="en-US" dirty="0"/>
              <a:t>&amp; his household were baptized (1 Cor. 1:16)</a:t>
            </a:r>
          </a:p>
          <a:p>
            <a:pPr lvl="2">
              <a:lnSpc>
                <a:spcPct val="95000"/>
              </a:lnSpc>
            </a:pPr>
            <a:r>
              <a:rPr lang="en-US" sz="2200" dirty="0" err="1" smtClean="0"/>
              <a:t>Stephanas</a:t>
            </a:r>
            <a:r>
              <a:rPr lang="en-US" sz="2200" dirty="0"/>
              <a:t>’ household ALSO </a:t>
            </a:r>
            <a:r>
              <a:rPr lang="en-US" sz="2200" dirty="0" smtClean="0"/>
              <a:t>“addicted themselves </a:t>
            </a:r>
            <a:r>
              <a:rPr lang="en-US" sz="2200" dirty="0"/>
              <a:t>to ministry” (16:15)</a:t>
            </a:r>
          </a:p>
        </p:txBody>
      </p:sp>
    </p:spTree>
    <p:extLst>
      <p:ext uri="{BB962C8B-B14F-4D97-AF65-F5344CB8AC3E}">
        <p14:creationId xmlns:p14="http://schemas.microsoft.com/office/powerpoint/2010/main" val="250351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Infant </a:t>
            </a:r>
            <a:r>
              <a:rPr lang="en-US" dirty="0"/>
              <a:t>Baptism Originated As and Is Perpetuated As a Man-Made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There </a:t>
            </a:r>
            <a:r>
              <a:rPr lang="en-US" dirty="0"/>
              <a:t>is not a single piece of evidence in the </a:t>
            </a:r>
            <a:r>
              <a:rPr lang="en-US" dirty="0" smtClean="0"/>
              <a:t>New Testament </a:t>
            </a:r>
            <a:r>
              <a:rPr lang="en-US" dirty="0"/>
              <a:t>to support infant baptism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There </a:t>
            </a:r>
            <a:r>
              <a:rPr lang="en-US" sz="2800" dirty="0"/>
              <a:t>is no Scriptural authority for infant baptism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There </a:t>
            </a:r>
            <a:r>
              <a:rPr lang="en-US" sz="2800" dirty="0"/>
              <a:t>is no Scriptural purpose for infant baptism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There </a:t>
            </a:r>
            <a:r>
              <a:rPr lang="en-US" sz="2800" dirty="0"/>
              <a:t>is no Scriptural example of infant baptism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There </a:t>
            </a:r>
            <a:r>
              <a:rPr lang="en-US" sz="2800" dirty="0"/>
              <a:t>is no Scriptural basis for infant </a:t>
            </a:r>
            <a:r>
              <a:rPr lang="en-US" sz="2800" dirty="0" smtClean="0"/>
              <a:t>baptism</a:t>
            </a:r>
          </a:p>
          <a:p>
            <a:pPr marL="398462" lvl="1" indent="0">
              <a:lnSpc>
                <a:spcPct val="100000"/>
              </a:lnSpc>
              <a:buNone/>
            </a:pPr>
            <a:endParaRPr lang="en-US" sz="2800" dirty="0" smtClean="0"/>
          </a:p>
          <a:p>
            <a:pPr marL="0" lvl="1" indent="0" algn="ctr">
              <a:lnSpc>
                <a:spcPct val="100000"/>
              </a:lnSpc>
              <a:buNone/>
            </a:pPr>
            <a:r>
              <a:rPr lang="en-US" sz="3000" i="1" dirty="0" smtClean="0"/>
              <a:t>“And </a:t>
            </a:r>
            <a:r>
              <a:rPr lang="en-US" sz="3000" i="1" dirty="0"/>
              <a:t>whatever you do in word or deed, </a:t>
            </a:r>
            <a:r>
              <a:rPr lang="en-US" sz="3000" i="1" dirty="0" smtClean="0"/>
              <a:t/>
            </a:r>
            <a:br>
              <a:rPr lang="en-US" sz="3000" i="1" dirty="0" smtClean="0"/>
            </a:br>
            <a:r>
              <a:rPr lang="en-US" sz="3000" i="1" dirty="0" smtClean="0"/>
              <a:t>do </a:t>
            </a:r>
            <a:r>
              <a:rPr lang="en-US" sz="3000" i="1" dirty="0"/>
              <a:t>all in the name of the Lord </a:t>
            </a:r>
            <a:r>
              <a:rPr lang="en-US" sz="3000" i="1" dirty="0" smtClean="0"/>
              <a:t>Jesus” (Col. 3:17).</a:t>
            </a:r>
            <a:endParaRPr lang="en-US" sz="3000" i="1" dirty="0"/>
          </a:p>
          <a:p>
            <a:pPr marL="398462" lvl="1" indent="0">
              <a:lnSpc>
                <a:spcPct val="100000"/>
              </a:lnSpc>
              <a:buNone/>
            </a:pPr>
            <a:endParaRPr lang="en-US" sz="2800" dirty="0"/>
          </a:p>
          <a:p>
            <a:pPr marL="398462" lvl="1" indent="0">
              <a:lnSpc>
                <a:spcPct val="10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6964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</TotalTime>
  <Words>779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Infants Do Not  Meet the Scriptural Demands for Baptism</vt:lpstr>
      <vt:lpstr>Infants Do Not  Need the Scriptural Design of Baptism</vt:lpstr>
      <vt:lpstr>Infants Do Not  Make the Scriptural Decision of Baptism</vt:lpstr>
      <vt:lpstr>Infants Do Not  Match the Scriptural Definition of Baptism</vt:lpstr>
      <vt:lpstr>Answering Some Common Arguments</vt:lpstr>
      <vt:lpstr>Answering Some Common Arguments</vt:lpstr>
      <vt:lpstr>Answering Some Common Arguments</vt:lpstr>
      <vt:lpstr>Infant Baptism Originated As and Is Perpetuated As a Man-Made Doctrine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22</cp:revision>
  <dcterms:created xsi:type="dcterms:W3CDTF">2014-12-13T02:45:20Z</dcterms:created>
  <dcterms:modified xsi:type="dcterms:W3CDTF">2014-12-14T22:20:51Z</dcterms:modified>
</cp:coreProperties>
</file>