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3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8DFA-460E-4839-82D3-4ADD065AE7CE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A907-6AA9-4BFA-8F2F-3B8952232C2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712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8DFA-460E-4839-82D3-4ADD065AE7CE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A907-6AA9-4BFA-8F2F-3B8952232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217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8DFA-460E-4839-82D3-4ADD065AE7CE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A907-6AA9-4BFA-8F2F-3B8952232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145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8DFA-460E-4839-82D3-4ADD065AE7CE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A907-6AA9-4BFA-8F2F-3B8952232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464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8DFA-460E-4839-82D3-4ADD065AE7CE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A907-6AA9-4BFA-8F2F-3B8952232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44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8DFA-460E-4839-82D3-4ADD065AE7CE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A907-6AA9-4BFA-8F2F-3B8952232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137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635" y="1900441"/>
            <a:ext cx="8620299" cy="491599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685800" indent="-287338">
              <a:buFont typeface="Calibri" panose="020F0502020204030204" pitchFamily="34" charset="0"/>
              <a:buChar char="–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839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635" y="1900441"/>
            <a:ext cx="8620299" cy="491599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685800" indent="-287338">
              <a:buFont typeface="Calibri" panose="020F0502020204030204" pitchFamily="34" charset="0"/>
              <a:buChar char="–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282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635" y="1900441"/>
            <a:ext cx="8620299" cy="491599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685800" indent="-287338">
              <a:buFont typeface="Calibri" panose="020F0502020204030204" pitchFamily="34" charset="0"/>
              <a:buChar char="–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38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635" y="1900441"/>
            <a:ext cx="8620299" cy="491599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685800" indent="-287338">
              <a:buFont typeface="Calibri" panose="020F0502020204030204" pitchFamily="34" charset="0"/>
              <a:buChar char="–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216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8DFA-460E-4839-82D3-4ADD065AE7CE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A907-6AA9-4BFA-8F2F-3B8952232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671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8DFA-460E-4839-82D3-4ADD065AE7CE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A907-6AA9-4BFA-8F2F-3B8952232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19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8DFA-460E-4839-82D3-4ADD065AE7CE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A907-6AA9-4BFA-8F2F-3B8952232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534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8DFA-460E-4839-82D3-4ADD065AE7CE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A907-6AA9-4BFA-8F2F-3B8952232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62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78DFA-460E-4839-82D3-4ADD065AE7CE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FA907-6AA9-4BFA-8F2F-3B8952232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106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74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025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5635" y="1900441"/>
            <a:ext cx="8644475" cy="4915997"/>
          </a:xfrm>
        </p:spPr>
        <p:txBody>
          <a:bodyPr>
            <a:normAutofit/>
          </a:bodyPr>
          <a:lstStyle/>
          <a:p>
            <a:r>
              <a:rPr lang="en-US" dirty="0" smtClean="0"/>
              <a:t>“</a:t>
            </a:r>
            <a:r>
              <a:rPr lang="en-US" dirty="0"/>
              <a:t>Defense” is from Greek </a:t>
            </a:r>
            <a:r>
              <a:rPr lang="en-US" i="1" dirty="0"/>
              <a:t>apologia,</a:t>
            </a:r>
            <a:r>
              <a:rPr lang="en-US" dirty="0"/>
              <a:t> which means a “verbal defense” (Phil. </a:t>
            </a:r>
            <a:r>
              <a:rPr lang="en-US" dirty="0" smtClean="0"/>
              <a:t>1:7, 16-17)</a:t>
            </a:r>
          </a:p>
          <a:p>
            <a:pPr lvl="1"/>
            <a:r>
              <a:rPr lang="en-US" dirty="0" smtClean="0"/>
              <a:t>Not </a:t>
            </a:r>
            <a:r>
              <a:rPr lang="en-US" dirty="0"/>
              <a:t>with carnal weapons (Eph. 6:10-12; 2 </a:t>
            </a:r>
            <a:r>
              <a:rPr lang="en-US" dirty="0" smtClean="0"/>
              <a:t>Cor. </a:t>
            </a:r>
            <a:r>
              <a:rPr lang="en-US" dirty="0"/>
              <a:t>10:3-6)</a:t>
            </a:r>
          </a:p>
          <a:p>
            <a:pPr lvl="1"/>
            <a:r>
              <a:rPr lang="en-US" dirty="0" smtClean="0"/>
              <a:t>But </a:t>
            </a:r>
            <a:r>
              <a:rPr lang="en-US" dirty="0"/>
              <a:t>with persuasive evidence </a:t>
            </a:r>
            <a:r>
              <a:rPr lang="en-US" dirty="0" smtClean="0"/>
              <a:t>&amp; </a:t>
            </a:r>
            <a:r>
              <a:rPr lang="en-US" dirty="0"/>
              <a:t>logical argument (2 </a:t>
            </a:r>
            <a:r>
              <a:rPr lang="en-US" dirty="0" smtClean="0"/>
              <a:t>Cor. </a:t>
            </a:r>
            <a:r>
              <a:rPr lang="en-US" dirty="0"/>
              <a:t>5:11)</a:t>
            </a:r>
          </a:p>
          <a:p>
            <a:r>
              <a:rPr lang="en-US" dirty="0" smtClean="0"/>
              <a:t>Christians</a:t>
            </a:r>
            <a:r>
              <a:rPr lang="en-US" dirty="0"/>
              <a:t>, like Paul, are “set” for the defense of the gospel (Phil. 1:16-17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“Appointed,” </a:t>
            </a:r>
            <a:r>
              <a:rPr lang="en-US" dirty="0"/>
              <a:t>“put </a:t>
            </a:r>
            <a:r>
              <a:rPr lang="en-US" dirty="0" smtClean="0"/>
              <a:t>here,” </a:t>
            </a:r>
            <a:r>
              <a:rPr lang="en-US" dirty="0"/>
              <a:t>“destined”</a:t>
            </a:r>
          </a:p>
          <a:p>
            <a:pPr lvl="1"/>
            <a:r>
              <a:rPr lang="en-US" dirty="0" smtClean="0"/>
              <a:t>Used </a:t>
            </a:r>
            <a:r>
              <a:rPr lang="en-US" dirty="0"/>
              <a:t>in the passive voice – set, appointed, put here by God</a:t>
            </a:r>
          </a:p>
          <a:p>
            <a:r>
              <a:rPr lang="en-US" dirty="0" smtClean="0"/>
              <a:t>Christians </a:t>
            </a:r>
            <a:r>
              <a:rPr lang="en-US" dirty="0"/>
              <a:t>must always be prepared to defend the gospel (1 Pet. 3:15)</a:t>
            </a:r>
          </a:p>
        </p:txBody>
      </p:sp>
    </p:spTree>
    <p:extLst>
      <p:ext uri="{BB962C8B-B14F-4D97-AF65-F5344CB8AC3E}">
        <p14:creationId xmlns:p14="http://schemas.microsoft.com/office/powerpoint/2010/main" val="109853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635" y="1900441"/>
            <a:ext cx="8620299" cy="4957559"/>
          </a:xfrm>
        </p:spPr>
        <p:txBody>
          <a:bodyPr>
            <a:normAutofit lnSpcReduction="10000"/>
          </a:bodyPr>
          <a:lstStyle/>
          <a:p>
            <a:pPr>
              <a:lnSpc>
                <a:spcPct val="95000"/>
              </a:lnSpc>
            </a:pPr>
            <a:r>
              <a:rPr lang="en-US" dirty="0" smtClean="0"/>
              <a:t>I Must Have…</a:t>
            </a:r>
            <a:r>
              <a:rPr lang="en-US" u="sng" dirty="0" smtClean="0"/>
              <a:t>Knowledge</a:t>
            </a:r>
            <a:r>
              <a:rPr lang="en-US" dirty="0" smtClean="0"/>
              <a:t> of the Gospel </a:t>
            </a:r>
            <a:r>
              <a:rPr lang="en-US" sz="2400" dirty="0" smtClean="0"/>
              <a:t>(Eph. 5:17)</a:t>
            </a:r>
          </a:p>
          <a:p>
            <a:pPr lvl="1">
              <a:lnSpc>
                <a:spcPct val="95000"/>
              </a:lnSpc>
            </a:pPr>
            <a:r>
              <a:rPr lang="en-US" dirty="0" smtClean="0"/>
              <a:t>Growth </a:t>
            </a:r>
            <a:r>
              <a:rPr lang="en-US" dirty="0"/>
              <a:t>in knowledge comes only from diligent study of the gospel (2 Tim. 2:15; 2 Pet. 1:5; </a:t>
            </a:r>
            <a:r>
              <a:rPr lang="en-US" dirty="0" smtClean="0"/>
              <a:t>3:18)</a:t>
            </a:r>
          </a:p>
          <a:p>
            <a:pPr lvl="1">
              <a:lnSpc>
                <a:spcPct val="95000"/>
              </a:lnSpc>
            </a:pPr>
            <a:r>
              <a:rPr lang="en-US" dirty="0" smtClean="0"/>
              <a:t>I </a:t>
            </a:r>
            <a:r>
              <a:rPr lang="en-US" dirty="0"/>
              <a:t>cannot defend what I do not know</a:t>
            </a:r>
          </a:p>
          <a:p>
            <a:pPr>
              <a:lnSpc>
                <a:spcPct val="95000"/>
              </a:lnSpc>
            </a:pPr>
            <a:r>
              <a:rPr lang="en-US" dirty="0"/>
              <a:t>I Must </a:t>
            </a:r>
            <a:r>
              <a:rPr lang="en-US" dirty="0" smtClean="0"/>
              <a:t>Have…</a:t>
            </a:r>
            <a:r>
              <a:rPr lang="en-US" u="sng" dirty="0" smtClean="0"/>
              <a:t>Faith</a:t>
            </a:r>
            <a:r>
              <a:rPr lang="en-US" dirty="0" smtClean="0"/>
              <a:t> in </a:t>
            </a:r>
            <a:r>
              <a:rPr lang="en-US" dirty="0"/>
              <a:t>the </a:t>
            </a:r>
            <a:r>
              <a:rPr lang="en-US" dirty="0" smtClean="0"/>
              <a:t>Gospel </a:t>
            </a:r>
            <a:r>
              <a:rPr lang="en-US" sz="2400" dirty="0" smtClean="0"/>
              <a:t>(Rom. 1:16-17)</a:t>
            </a:r>
            <a:endParaRPr lang="en-US" sz="2400" dirty="0"/>
          </a:p>
          <a:p>
            <a:pPr lvl="1">
              <a:lnSpc>
                <a:spcPct val="95000"/>
              </a:lnSpc>
            </a:pPr>
            <a:r>
              <a:rPr lang="en-US" dirty="0" smtClean="0"/>
              <a:t>Growth </a:t>
            </a:r>
            <a:r>
              <a:rPr lang="en-US" dirty="0"/>
              <a:t>in confidence/faith comes only from reading the gospel (Rom. 10:14, 17; Luke 8:12; Acts 4:4; 15:7)</a:t>
            </a:r>
          </a:p>
          <a:p>
            <a:pPr lvl="1">
              <a:lnSpc>
                <a:spcPct val="95000"/>
              </a:lnSpc>
            </a:pPr>
            <a:r>
              <a:rPr lang="en-US" dirty="0" smtClean="0"/>
              <a:t>I </a:t>
            </a:r>
            <a:r>
              <a:rPr lang="en-US" dirty="0"/>
              <a:t>will not defend what I do not </a:t>
            </a:r>
            <a:r>
              <a:rPr lang="en-US" dirty="0" smtClean="0"/>
              <a:t>believe</a:t>
            </a:r>
            <a:endParaRPr lang="en-US" dirty="0"/>
          </a:p>
          <a:p>
            <a:pPr>
              <a:lnSpc>
                <a:spcPct val="95000"/>
              </a:lnSpc>
            </a:pPr>
            <a:r>
              <a:rPr lang="en-US" dirty="0"/>
              <a:t>I Must Have…</a:t>
            </a:r>
            <a:r>
              <a:rPr lang="en-US" u="sng" dirty="0" smtClean="0"/>
              <a:t>Love</a:t>
            </a:r>
            <a:r>
              <a:rPr lang="en-US" dirty="0" smtClean="0"/>
              <a:t> for </a:t>
            </a:r>
            <a:r>
              <a:rPr lang="en-US" dirty="0"/>
              <a:t>the </a:t>
            </a:r>
            <a:r>
              <a:rPr lang="en-US" dirty="0" smtClean="0"/>
              <a:t>Gospel </a:t>
            </a:r>
            <a:r>
              <a:rPr lang="en-US" sz="2400" dirty="0" smtClean="0"/>
              <a:t>(2 Thess. 2:10)</a:t>
            </a:r>
            <a:endParaRPr lang="en-US" dirty="0"/>
          </a:p>
          <a:p>
            <a:pPr lvl="1">
              <a:lnSpc>
                <a:spcPct val="95000"/>
              </a:lnSpc>
            </a:pPr>
            <a:r>
              <a:rPr lang="en-US" dirty="0" smtClean="0"/>
              <a:t>Growth </a:t>
            </a:r>
            <a:r>
              <a:rPr lang="en-US" dirty="0"/>
              <a:t>in love for the gospel comes only from time, desire, time, openness, time, closeness, time, exclusivity (Psa. 119:47, 48, 97, 113, 127, 140</a:t>
            </a:r>
            <a:r>
              <a:rPr lang="en-US"/>
              <a:t>, </a:t>
            </a:r>
            <a:r>
              <a:rPr lang="en-US" smtClean="0"/>
              <a:t>159</a:t>
            </a:r>
            <a:r>
              <a:rPr lang="en-US" dirty="0"/>
              <a:t>, 163, 165, </a:t>
            </a:r>
            <a:r>
              <a:rPr lang="en-US" dirty="0" smtClean="0"/>
              <a:t>167)</a:t>
            </a:r>
            <a:endParaRPr lang="en-US" dirty="0"/>
          </a:p>
          <a:p>
            <a:pPr lvl="1">
              <a:lnSpc>
                <a:spcPct val="95000"/>
              </a:lnSpc>
            </a:pPr>
            <a:r>
              <a:rPr lang="en-US" dirty="0" smtClean="0"/>
              <a:t>I </a:t>
            </a:r>
            <a:r>
              <a:rPr lang="en-US" dirty="0"/>
              <a:t>will not defend what I do not </a:t>
            </a:r>
            <a:r>
              <a:rPr lang="en-US" dirty="0" smtClean="0"/>
              <a:t>love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47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36" y="1900441"/>
            <a:ext cx="4961708" cy="3572607"/>
          </a:xfrm>
        </p:spPr>
        <p:txBody>
          <a:bodyPr>
            <a:noAutofit/>
          </a:bodyPr>
          <a:lstStyle/>
          <a:p>
            <a:pPr marL="0" indent="0">
              <a:lnSpc>
                <a:spcPct val="95000"/>
              </a:lnSpc>
              <a:buNone/>
            </a:pPr>
            <a:r>
              <a:rPr lang="en-US" dirty="0" smtClean="0"/>
              <a:t>I </a:t>
            </a:r>
            <a:r>
              <a:rPr lang="en-US" dirty="0"/>
              <a:t>must defend </a:t>
            </a:r>
            <a:r>
              <a:rPr lang="en-US" dirty="0" smtClean="0"/>
              <a:t>its…</a:t>
            </a:r>
          </a:p>
          <a:p>
            <a:pPr>
              <a:lnSpc>
                <a:spcPct val="95000"/>
              </a:lnSpc>
            </a:pPr>
            <a:r>
              <a:rPr lang="en-US" sz="2200" u="sng" dirty="0" smtClean="0"/>
              <a:t>Origin</a:t>
            </a:r>
            <a:r>
              <a:rPr lang="en-US" sz="2200" dirty="0" smtClean="0"/>
              <a:t> </a:t>
            </a:r>
            <a:r>
              <a:rPr lang="en-US" sz="2200" dirty="0"/>
              <a:t>(Gal. 1:11-12; 2 Pet. 1:20-21)</a:t>
            </a:r>
          </a:p>
          <a:p>
            <a:pPr>
              <a:lnSpc>
                <a:spcPct val="95000"/>
              </a:lnSpc>
            </a:pPr>
            <a:r>
              <a:rPr lang="en-US" sz="2200" u="sng" dirty="0"/>
              <a:t>P</a:t>
            </a:r>
            <a:r>
              <a:rPr lang="en-US" sz="2200" u="sng" dirty="0" smtClean="0"/>
              <a:t>urpose</a:t>
            </a:r>
            <a:r>
              <a:rPr lang="en-US" sz="2200" dirty="0" smtClean="0"/>
              <a:t> </a:t>
            </a:r>
            <a:r>
              <a:rPr lang="en-US" sz="2200" dirty="0"/>
              <a:t>(Rom. 1:16; Eph. 1:13)</a:t>
            </a:r>
          </a:p>
          <a:p>
            <a:pPr>
              <a:lnSpc>
                <a:spcPct val="95000"/>
              </a:lnSpc>
            </a:pPr>
            <a:r>
              <a:rPr lang="en-US" sz="2200" u="sng" dirty="0" smtClean="0"/>
              <a:t>Authority</a:t>
            </a:r>
            <a:r>
              <a:rPr lang="en-US" sz="2200" dirty="0" smtClean="0"/>
              <a:t> </a:t>
            </a:r>
            <a:r>
              <a:rPr lang="en-US" sz="2200" dirty="0"/>
              <a:t>(Acts 4:12; Col. 3:17)</a:t>
            </a:r>
          </a:p>
          <a:p>
            <a:pPr>
              <a:lnSpc>
                <a:spcPct val="95000"/>
              </a:lnSpc>
            </a:pPr>
            <a:r>
              <a:rPr lang="en-US" sz="2200" u="sng" dirty="0"/>
              <a:t>S</a:t>
            </a:r>
            <a:r>
              <a:rPr lang="en-US" sz="2200" u="sng" dirty="0" smtClean="0"/>
              <a:t>cope</a:t>
            </a:r>
            <a:r>
              <a:rPr lang="en-US" sz="2200" dirty="0" smtClean="0"/>
              <a:t> </a:t>
            </a:r>
            <a:r>
              <a:rPr lang="en-US" sz="2200" dirty="0"/>
              <a:t>(Acts 10:34-35; Mark 16:15)</a:t>
            </a:r>
          </a:p>
          <a:p>
            <a:pPr>
              <a:lnSpc>
                <a:spcPct val="95000"/>
              </a:lnSpc>
            </a:pPr>
            <a:r>
              <a:rPr lang="en-US" sz="2200" u="sng" dirty="0"/>
              <a:t>S</a:t>
            </a:r>
            <a:r>
              <a:rPr lang="en-US" sz="2200" u="sng" dirty="0" smtClean="0"/>
              <a:t>ingleness</a:t>
            </a:r>
            <a:r>
              <a:rPr lang="en-US" sz="2200" dirty="0" smtClean="0"/>
              <a:t> </a:t>
            </a:r>
            <a:r>
              <a:rPr lang="en-US" sz="2200" dirty="0"/>
              <a:t>(1 Cor. 1:10; Gal. 1:6-9)</a:t>
            </a:r>
          </a:p>
          <a:p>
            <a:pPr>
              <a:lnSpc>
                <a:spcPct val="95000"/>
              </a:lnSpc>
            </a:pPr>
            <a:r>
              <a:rPr lang="en-US" sz="2200" u="sng" dirty="0"/>
              <a:t>R</a:t>
            </a:r>
            <a:r>
              <a:rPr lang="en-US" sz="2200" u="sng" dirty="0" smtClean="0"/>
              <a:t>estrictions</a:t>
            </a:r>
            <a:r>
              <a:rPr lang="en-US" sz="2200" dirty="0" smtClean="0"/>
              <a:t> </a:t>
            </a:r>
            <a:r>
              <a:rPr lang="en-US" sz="2200" dirty="0"/>
              <a:t>(</a:t>
            </a:r>
            <a:r>
              <a:rPr lang="en-US" sz="2200" dirty="0" smtClean="0"/>
              <a:t>Mt</a:t>
            </a:r>
            <a:r>
              <a:rPr lang="en-US" sz="2200" dirty="0"/>
              <a:t>. 7:21; </a:t>
            </a:r>
            <a:r>
              <a:rPr lang="en-US" sz="2200" dirty="0" err="1" smtClean="0"/>
              <a:t>Lk</a:t>
            </a:r>
            <a:r>
              <a:rPr lang="en-US" sz="2200" dirty="0" smtClean="0"/>
              <a:t>. 13:24)</a:t>
            </a:r>
            <a:endParaRPr lang="en-US" sz="2200" dirty="0"/>
          </a:p>
          <a:p>
            <a:pPr>
              <a:lnSpc>
                <a:spcPct val="95000"/>
              </a:lnSpc>
            </a:pPr>
            <a:r>
              <a:rPr lang="en-US" sz="2200" u="sng" dirty="0"/>
              <a:t>D</a:t>
            </a:r>
            <a:r>
              <a:rPr lang="en-US" sz="2200" u="sng" dirty="0" smtClean="0"/>
              <a:t>emands</a:t>
            </a:r>
            <a:r>
              <a:rPr lang="en-US" sz="2200" dirty="0" smtClean="0"/>
              <a:t> </a:t>
            </a:r>
            <a:r>
              <a:rPr lang="en-US" sz="2200" dirty="0"/>
              <a:t>(</a:t>
            </a:r>
            <a:r>
              <a:rPr lang="en-US" sz="2200" dirty="0" err="1" smtClean="0"/>
              <a:t>Lk</a:t>
            </a:r>
            <a:r>
              <a:rPr lang="en-US" sz="2200" dirty="0" smtClean="0"/>
              <a:t>. </a:t>
            </a:r>
            <a:r>
              <a:rPr lang="en-US" sz="2200" dirty="0"/>
              <a:t>13:3; </a:t>
            </a:r>
            <a:r>
              <a:rPr lang="en-US" sz="2200" dirty="0" smtClean="0"/>
              <a:t>Ac. </a:t>
            </a:r>
            <a:r>
              <a:rPr lang="en-US" sz="2200" dirty="0"/>
              <a:t>2:38; 17:30</a:t>
            </a:r>
            <a:r>
              <a:rPr lang="en-US" sz="2200" dirty="0" smtClean="0"/>
              <a:t>)</a:t>
            </a:r>
            <a:endParaRPr lang="en-US" sz="2200" dirty="0"/>
          </a:p>
        </p:txBody>
      </p:sp>
      <p:sp>
        <p:nvSpPr>
          <p:cNvPr id="4" name="Rectangle 3"/>
          <p:cNvSpPr/>
          <p:nvPr/>
        </p:nvSpPr>
        <p:spPr>
          <a:xfrm>
            <a:off x="4570136" y="2440399"/>
            <a:ext cx="4713564" cy="3113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5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b="1" u="sng" dirty="0">
                <a:solidFill>
                  <a:prstClr val="white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  <a:t>Conditions</a:t>
            </a:r>
            <a:r>
              <a:rPr lang="en-US" sz="2200" b="1" dirty="0">
                <a:solidFill>
                  <a:prstClr val="white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  <a:t> </a:t>
            </a:r>
            <a:r>
              <a:rPr lang="en-US" sz="2200" b="1" dirty="0" smtClean="0">
                <a:solidFill>
                  <a:prstClr val="white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  <a:t>(Mk. </a:t>
            </a:r>
            <a:r>
              <a:rPr lang="en-US" sz="2200" b="1" dirty="0">
                <a:solidFill>
                  <a:prstClr val="white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  <a:t>16:16; Heb. 5:9)</a:t>
            </a:r>
          </a:p>
          <a:p>
            <a:pPr marL="228600" lvl="0" indent="-228600">
              <a:lnSpc>
                <a:spcPct val="95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b="1" u="sng" dirty="0">
                <a:solidFill>
                  <a:prstClr val="white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  <a:t>Completeness</a:t>
            </a:r>
            <a:r>
              <a:rPr lang="en-US" sz="2200" b="1" dirty="0">
                <a:solidFill>
                  <a:prstClr val="white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  <a:t> (2 Pet. 1:3; Rev. </a:t>
            </a:r>
            <a:r>
              <a:rPr lang="en-US" sz="2200" b="1" dirty="0" smtClean="0">
                <a:solidFill>
                  <a:prstClr val="white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  <a:t>22)</a:t>
            </a:r>
            <a:endParaRPr lang="en-US" sz="2200" b="1" dirty="0">
              <a:solidFill>
                <a:prstClr val="white"/>
              </a:solidFill>
              <a:effectLst>
                <a:outerShdw blurRad="50800" dist="50800" dir="2700000" algn="ctr" rotWithShape="0">
                  <a:prstClr val="black"/>
                </a:outerShdw>
              </a:effectLst>
            </a:endParaRPr>
          </a:p>
          <a:p>
            <a:pPr marL="228600" lvl="0" indent="-228600">
              <a:lnSpc>
                <a:spcPct val="95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b="1" u="sng" dirty="0">
                <a:solidFill>
                  <a:prstClr val="white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  <a:t>Facts</a:t>
            </a:r>
            <a:r>
              <a:rPr lang="en-US" sz="2200" b="1" dirty="0">
                <a:solidFill>
                  <a:prstClr val="white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  <a:t> (1 Cor. 15:1-4; Acts 17:2-3)</a:t>
            </a:r>
          </a:p>
          <a:p>
            <a:pPr marL="228600" lvl="0" indent="-228600">
              <a:lnSpc>
                <a:spcPct val="95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b="1" u="sng" dirty="0">
                <a:solidFill>
                  <a:prstClr val="white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  <a:t>Truth</a:t>
            </a:r>
            <a:r>
              <a:rPr lang="en-US" sz="2200" b="1" dirty="0">
                <a:solidFill>
                  <a:prstClr val="white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  <a:t> (John 8:32; 17:17; Gal. </a:t>
            </a:r>
            <a:r>
              <a:rPr lang="en-US" sz="2200" b="1" dirty="0" smtClean="0">
                <a:solidFill>
                  <a:prstClr val="white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  <a:t>2:5)</a:t>
            </a:r>
            <a:endParaRPr lang="en-US" sz="2200" b="1" dirty="0">
              <a:solidFill>
                <a:prstClr val="white"/>
              </a:solidFill>
              <a:effectLst>
                <a:outerShdw blurRad="50800" dist="50800" dir="2700000" algn="ctr" rotWithShape="0">
                  <a:prstClr val="black"/>
                </a:outerShdw>
              </a:effectLst>
            </a:endParaRPr>
          </a:p>
          <a:p>
            <a:pPr marL="228600" lvl="0" indent="-228600">
              <a:lnSpc>
                <a:spcPct val="95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b="1" u="sng" dirty="0">
                <a:solidFill>
                  <a:prstClr val="white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  <a:t>Morality</a:t>
            </a:r>
            <a:r>
              <a:rPr lang="en-US" sz="2200" b="1" dirty="0">
                <a:solidFill>
                  <a:prstClr val="white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  <a:t> (</a:t>
            </a:r>
            <a:r>
              <a:rPr lang="en-US" sz="2200" b="1" dirty="0" smtClean="0">
                <a:solidFill>
                  <a:prstClr val="white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  <a:t>Mt</a:t>
            </a:r>
            <a:r>
              <a:rPr lang="en-US" sz="2200" b="1" dirty="0">
                <a:solidFill>
                  <a:prstClr val="white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  <a:t>. 5:8; 1 </a:t>
            </a:r>
            <a:r>
              <a:rPr lang="en-US" sz="2200" b="1" dirty="0" smtClean="0">
                <a:solidFill>
                  <a:prstClr val="white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  <a:t>Th. </a:t>
            </a:r>
            <a:r>
              <a:rPr lang="en-US" sz="2200" b="1" dirty="0">
                <a:solidFill>
                  <a:prstClr val="white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  <a:t>4:3; </a:t>
            </a:r>
            <a:r>
              <a:rPr lang="en-US" sz="2200" b="1" dirty="0" smtClean="0">
                <a:solidFill>
                  <a:prstClr val="white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  <a:t>Ja. 3:17)</a:t>
            </a:r>
            <a:endParaRPr lang="en-US" sz="2200" b="1" dirty="0">
              <a:solidFill>
                <a:prstClr val="white"/>
              </a:solidFill>
              <a:effectLst>
                <a:outerShdw blurRad="50800" dist="50800" dir="2700000" algn="ctr" rotWithShape="0">
                  <a:prstClr val="black"/>
                </a:outerShdw>
              </a:effectLst>
            </a:endParaRPr>
          </a:p>
          <a:p>
            <a:pPr marL="228600" lvl="0" indent="-228600">
              <a:lnSpc>
                <a:spcPct val="95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b="1" u="sng" dirty="0">
                <a:solidFill>
                  <a:prstClr val="white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  <a:t>Relevance</a:t>
            </a:r>
            <a:r>
              <a:rPr lang="en-US" sz="2200" b="1" dirty="0">
                <a:solidFill>
                  <a:prstClr val="white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  <a:t> (Heb. 4:12; 1 </a:t>
            </a:r>
            <a:r>
              <a:rPr lang="en-US" sz="2200" b="1" dirty="0" err="1" smtClean="0">
                <a:solidFill>
                  <a:prstClr val="white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  <a:t>Pe</a:t>
            </a:r>
            <a:r>
              <a:rPr lang="en-US" sz="2200" b="1" dirty="0" smtClean="0">
                <a:solidFill>
                  <a:prstClr val="white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  <a:t>. </a:t>
            </a:r>
            <a:r>
              <a:rPr lang="en-US" sz="2200" b="1" dirty="0">
                <a:solidFill>
                  <a:prstClr val="white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  <a:t>1:22-25)</a:t>
            </a:r>
          </a:p>
          <a:p>
            <a:pPr marL="228600" lvl="0" indent="-228600">
              <a:lnSpc>
                <a:spcPct val="95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b="1" u="sng" dirty="0">
                <a:solidFill>
                  <a:prstClr val="white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  <a:t>Promises</a:t>
            </a:r>
            <a:r>
              <a:rPr lang="en-US" sz="2200" b="1" dirty="0">
                <a:solidFill>
                  <a:prstClr val="white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  <a:t> (</a:t>
            </a:r>
            <a:r>
              <a:rPr lang="en-US" sz="2200" b="1" dirty="0" smtClean="0">
                <a:solidFill>
                  <a:prstClr val="white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  <a:t>Mk. 16:16</a:t>
            </a:r>
            <a:r>
              <a:rPr lang="en-US" sz="2200" b="1" dirty="0">
                <a:solidFill>
                  <a:prstClr val="white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  <a:t>; 1 </a:t>
            </a:r>
            <a:r>
              <a:rPr lang="en-US" sz="2200" b="1" dirty="0" smtClean="0">
                <a:solidFill>
                  <a:prstClr val="white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  <a:t>Jn. </a:t>
            </a:r>
            <a:r>
              <a:rPr lang="en-US" sz="2200" b="1" dirty="0">
                <a:solidFill>
                  <a:prstClr val="white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  <a:t>2:24-25)</a:t>
            </a:r>
          </a:p>
        </p:txBody>
      </p:sp>
    </p:spTree>
    <p:extLst>
      <p:ext uri="{BB962C8B-B14F-4D97-AF65-F5344CB8AC3E}">
        <p14:creationId xmlns:p14="http://schemas.microsoft.com/office/powerpoint/2010/main" val="181673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Believe Jesus is God’s Son – John 20:30-31</a:t>
            </a:r>
          </a:p>
          <a:p>
            <a:r>
              <a:rPr lang="en-US" dirty="0" smtClean="0"/>
              <a:t>Repent of your sins – Luke 13:3</a:t>
            </a:r>
          </a:p>
          <a:p>
            <a:r>
              <a:rPr lang="en-US" dirty="0" smtClean="0"/>
              <a:t>Confess your faith in Jesus Christ – Romans 10:9-10</a:t>
            </a:r>
          </a:p>
          <a:p>
            <a:r>
              <a:rPr lang="en-US" dirty="0" smtClean="0"/>
              <a:t>Be immersed into Christ – Romans 6:3</a:t>
            </a:r>
          </a:p>
          <a:p>
            <a:pPr lvl="1"/>
            <a:r>
              <a:rPr lang="en-US" dirty="0" smtClean="0"/>
              <a:t>God will wash away your sins – Acts 22:16</a:t>
            </a:r>
          </a:p>
          <a:p>
            <a:pPr lvl="1"/>
            <a:r>
              <a:rPr lang="en-US" dirty="0" smtClean="0"/>
              <a:t>God will add you to His church – Acts 2:47</a:t>
            </a:r>
          </a:p>
          <a:p>
            <a:pPr lvl="1"/>
            <a:r>
              <a:rPr lang="en-US" dirty="0" smtClean="0"/>
              <a:t>God will enroll your name in heaven – Hebrews 12:23</a:t>
            </a:r>
          </a:p>
          <a:p>
            <a:r>
              <a:rPr lang="en-US" dirty="0" smtClean="0"/>
              <a:t>Live, serve &amp; defend the gospel faithfully – Matt. 25:23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05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1230</TotalTime>
  <Words>490</Words>
  <Application>Microsoft Office PowerPoint</Application>
  <PresentationFormat>On-screen Show (4:3)</PresentationFormat>
  <Paragraphs>39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</cp:lastModifiedBy>
  <cp:revision>10</cp:revision>
  <dcterms:created xsi:type="dcterms:W3CDTF">2014-10-18T23:02:20Z</dcterms:created>
  <dcterms:modified xsi:type="dcterms:W3CDTF">2014-10-19T20:07:38Z</dcterms:modified>
</cp:coreProperties>
</file>