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7" r:id="rId3"/>
    <p:sldId id="258" r:id="rId4"/>
    <p:sldId id="259" r:id="rId5"/>
    <p:sldId id="274" r:id="rId6"/>
    <p:sldId id="264" r:id="rId7"/>
    <p:sldId id="265" r:id="rId8"/>
    <p:sldId id="266" r:id="rId9"/>
    <p:sldId id="268" r:id="rId10"/>
    <p:sldId id="269" r:id="rId11"/>
    <p:sldId id="270" r:id="rId12"/>
    <p:sldId id="275" r:id="rId13"/>
    <p:sldId id="271" r:id="rId14"/>
    <p:sldId id="276" r:id="rId15"/>
    <p:sldId id="277" r:id="rId16"/>
    <p:sldId id="278" r:id="rId17"/>
    <p:sldId id="280" r:id="rId18"/>
    <p:sldId id="279" r:id="rId19"/>
    <p:sldId id="281" r:id="rId20"/>
    <p:sldId id="282" r:id="rId21"/>
    <p:sldId id="283" r:id="rId22"/>
    <p:sldId id="284" r:id="rId23"/>
    <p:sldId id="285" r:id="rId24"/>
    <p:sldId id="287" r:id="rId25"/>
    <p:sldId id="260" r:id="rId26"/>
    <p:sldId id="262" r:id="rId27"/>
    <p:sldId id="290"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113" d="100"/>
          <a:sy n="113" d="100"/>
        </p:scale>
        <p:origin x="-50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EB582-077E-4C6F-B346-361812304B48}"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373450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EB582-077E-4C6F-B346-361812304B48}"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24394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EB582-077E-4C6F-B346-361812304B48}"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206189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EB582-077E-4C6F-B346-361812304B48}"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189738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EB582-077E-4C6F-B346-361812304B48}"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169200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EB582-077E-4C6F-B346-361812304B48}"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331947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EB582-077E-4C6F-B346-361812304B48}" type="datetimeFigureOut">
              <a:rPr lang="en-US" smtClean="0"/>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302777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EB582-077E-4C6F-B346-361812304B48}" type="datetimeFigureOut">
              <a:rPr lang="en-US" smtClean="0"/>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284903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EB582-077E-4C6F-B346-361812304B48}" type="datetimeFigureOut">
              <a:rPr lang="en-US" smtClean="0"/>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295656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EB582-077E-4C6F-B346-361812304B48}"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147561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EB582-077E-4C6F-B346-361812304B48}"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763FB-D990-4C93-8BC1-772934A4AD7D}" type="slidenum">
              <a:rPr lang="en-US" smtClean="0"/>
              <a:t>‹#›</a:t>
            </a:fld>
            <a:endParaRPr lang="en-US"/>
          </a:p>
        </p:txBody>
      </p:sp>
    </p:spTree>
    <p:extLst>
      <p:ext uri="{BB962C8B-B14F-4D97-AF65-F5344CB8AC3E}">
        <p14:creationId xmlns:p14="http://schemas.microsoft.com/office/powerpoint/2010/main" val="91239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EB582-077E-4C6F-B346-361812304B48}" type="datetimeFigureOut">
              <a:rPr lang="en-US" smtClean="0"/>
              <a:t>10/6/2014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763FB-D990-4C93-8BC1-772934A4AD7D}" type="slidenum">
              <a:rPr lang="en-US" smtClean="0"/>
              <a:t>‹#›</a:t>
            </a:fld>
            <a:endParaRPr lang="en-US"/>
          </a:p>
        </p:txBody>
      </p:sp>
    </p:spTree>
    <p:extLst>
      <p:ext uri="{BB962C8B-B14F-4D97-AF65-F5344CB8AC3E}">
        <p14:creationId xmlns:p14="http://schemas.microsoft.com/office/powerpoint/2010/main" val="56638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506" y="1306286"/>
            <a:ext cx="11402008" cy="1101012"/>
          </a:xfrm>
        </p:spPr>
        <p:txBody>
          <a:bodyPr>
            <a:normAutofit/>
          </a:bodyPr>
          <a:lstStyle/>
          <a:p>
            <a:r>
              <a:rPr lang="en-US" dirty="0" smtClean="0"/>
              <a:t>@Palm Beach Lakes church of Christ</a:t>
            </a:r>
            <a:endParaRPr lang="en-US" dirty="0"/>
          </a:p>
        </p:txBody>
      </p:sp>
      <p:sp>
        <p:nvSpPr>
          <p:cNvPr id="4" name="TextBox 3"/>
          <p:cNvSpPr txBox="1"/>
          <p:nvPr/>
        </p:nvSpPr>
        <p:spPr>
          <a:xfrm>
            <a:off x="373224" y="410547"/>
            <a:ext cx="10095723" cy="1323439"/>
          </a:xfrm>
          <a:prstGeom prst="rect">
            <a:avLst/>
          </a:prstGeom>
          <a:noFill/>
        </p:spPr>
        <p:txBody>
          <a:bodyPr wrap="square" rtlCol="0">
            <a:spAutoFit/>
          </a:bodyPr>
          <a:lstStyle/>
          <a:p>
            <a:r>
              <a:rPr lang="en-US" sz="8000" dirty="0">
                <a:solidFill>
                  <a:prstClr val="black"/>
                </a:solidFill>
                <a:latin typeface="Britannic Bold" panose="020B0903060703020204" pitchFamily="34" charset="0"/>
                <a:ea typeface="+mj-ea"/>
                <a:cs typeface="+mj-cs"/>
              </a:rPr>
              <a:t>Family </a:t>
            </a:r>
            <a:r>
              <a:rPr lang="en-US" sz="8000" dirty="0" smtClean="0">
                <a:solidFill>
                  <a:prstClr val="black"/>
                </a:solidFill>
                <a:latin typeface="Britannic Bold" panose="020B0903060703020204" pitchFamily="34" charset="0"/>
                <a:ea typeface="+mj-ea"/>
                <a:cs typeface="+mj-cs"/>
              </a:rPr>
              <a:t>Youth Ministry</a:t>
            </a:r>
            <a:endParaRPr lang="en-US" sz="3200" dirty="0">
              <a:latin typeface="Britannic Bold" panose="020B0903060703020204" pitchFamily="34" charset="0"/>
            </a:endParaRPr>
          </a:p>
        </p:txBody>
      </p:sp>
    </p:spTree>
    <p:extLst>
      <p:ext uri="{BB962C8B-B14F-4D97-AF65-F5344CB8AC3E}">
        <p14:creationId xmlns:p14="http://schemas.microsoft.com/office/powerpoint/2010/main" val="61326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is the Family of God</a:t>
            </a:r>
            <a:endParaRPr lang="en-US" dirty="0">
              <a:latin typeface="+mn-lt"/>
            </a:endParaRPr>
          </a:p>
        </p:txBody>
      </p:sp>
      <p:sp>
        <p:nvSpPr>
          <p:cNvPr id="3" name="Content Placeholder 2"/>
          <p:cNvSpPr>
            <a:spLocks noGrp="1"/>
          </p:cNvSpPr>
          <p:nvPr>
            <p:ph idx="1"/>
          </p:nvPr>
        </p:nvSpPr>
        <p:spPr>
          <a:xfrm>
            <a:off x="259702" y="1499053"/>
            <a:ext cx="11674151" cy="5041706"/>
          </a:xfrm>
        </p:spPr>
        <p:txBody>
          <a:bodyPr/>
          <a:lstStyle/>
          <a:p>
            <a:pPr marL="0" indent="0">
              <a:buNone/>
            </a:pPr>
            <a:r>
              <a:rPr lang="en-US" sz="3600" dirty="0" smtClean="0"/>
              <a:t>And </a:t>
            </a:r>
            <a:r>
              <a:rPr lang="en-US" sz="3600" dirty="0"/>
              <a:t>everyone who has left houses or brothers or sisters or father or mother or children or farms for My name's sake, will receive many times as much, and will inherit eternal life. </a:t>
            </a:r>
          </a:p>
          <a:p>
            <a:pPr marL="0" indent="0" algn="r">
              <a:buNone/>
            </a:pPr>
            <a:r>
              <a:rPr lang="en-US" sz="3600" dirty="0" smtClean="0"/>
              <a:t>Matthew 19:29</a:t>
            </a:r>
            <a:endParaRPr lang="en-US" sz="3600" dirty="0"/>
          </a:p>
          <a:p>
            <a:endParaRPr lang="en-US" sz="3600" dirty="0"/>
          </a:p>
          <a:p>
            <a:endParaRPr lang="en-US" sz="3600" dirty="0"/>
          </a:p>
          <a:p>
            <a:pPr marL="0" indent="0">
              <a:buNone/>
            </a:pPr>
            <a:endParaRPr lang="en-US" dirty="0"/>
          </a:p>
        </p:txBody>
      </p:sp>
    </p:spTree>
    <p:extLst>
      <p:ext uri="{BB962C8B-B14F-4D97-AF65-F5344CB8AC3E}">
        <p14:creationId xmlns:p14="http://schemas.microsoft.com/office/powerpoint/2010/main" val="396367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is the Family of God</a:t>
            </a:r>
            <a:endParaRPr lang="en-US" dirty="0">
              <a:latin typeface="+mn-lt"/>
            </a:endParaRPr>
          </a:p>
        </p:txBody>
      </p:sp>
      <p:sp>
        <p:nvSpPr>
          <p:cNvPr id="3" name="Content Placeholder 2"/>
          <p:cNvSpPr>
            <a:spLocks noGrp="1"/>
          </p:cNvSpPr>
          <p:nvPr>
            <p:ph idx="1"/>
          </p:nvPr>
        </p:nvSpPr>
        <p:spPr>
          <a:xfrm>
            <a:off x="259702" y="1499053"/>
            <a:ext cx="11674151" cy="5041706"/>
          </a:xfrm>
        </p:spPr>
        <p:txBody>
          <a:bodyPr/>
          <a:lstStyle/>
          <a:p>
            <a:pPr marL="0" indent="0">
              <a:buNone/>
            </a:pPr>
            <a:r>
              <a:rPr lang="en-US" sz="3600" dirty="0"/>
              <a:t>When Jesus then saw His mother, and the disciple whom He loved standing nearby, He </a:t>
            </a:r>
            <a:r>
              <a:rPr lang="en-US" sz="3600" dirty="0" smtClean="0"/>
              <a:t>said </a:t>
            </a:r>
            <a:r>
              <a:rPr lang="en-US" sz="3600" dirty="0"/>
              <a:t>to His mother, "Woman, behold, your son!" Then He </a:t>
            </a:r>
            <a:r>
              <a:rPr lang="en-US" sz="3600" dirty="0" smtClean="0"/>
              <a:t>said </a:t>
            </a:r>
            <a:r>
              <a:rPr lang="en-US" sz="3600" dirty="0"/>
              <a:t>to the disciple, "Behold, your mother!" From that hour the disciple took her into his own </a:t>
            </a:r>
            <a:r>
              <a:rPr lang="en-US" sz="3600" i="1" dirty="0"/>
              <a:t>household.</a:t>
            </a:r>
            <a:r>
              <a:rPr lang="en-US" sz="3600" dirty="0"/>
              <a:t> </a:t>
            </a:r>
          </a:p>
          <a:p>
            <a:pPr marL="0" indent="0" algn="r">
              <a:buNone/>
            </a:pPr>
            <a:r>
              <a:rPr lang="en-US" sz="3600" dirty="0" smtClean="0"/>
              <a:t>John 19:26-27</a:t>
            </a:r>
            <a:endParaRPr lang="en-US" sz="3600" dirty="0"/>
          </a:p>
          <a:p>
            <a:endParaRPr lang="en-US" sz="3600" dirty="0"/>
          </a:p>
          <a:p>
            <a:endParaRPr lang="en-US" sz="3600" dirty="0"/>
          </a:p>
          <a:p>
            <a:endParaRPr lang="en-US" sz="3600" dirty="0"/>
          </a:p>
          <a:p>
            <a:pPr marL="0" indent="0">
              <a:buNone/>
            </a:pPr>
            <a:endParaRPr lang="en-US" dirty="0"/>
          </a:p>
        </p:txBody>
      </p:sp>
    </p:spTree>
    <p:extLst>
      <p:ext uri="{BB962C8B-B14F-4D97-AF65-F5344CB8AC3E}">
        <p14:creationId xmlns:p14="http://schemas.microsoft.com/office/powerpoint/2010/main" val="30001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612" y="3080333"/>
            <a:ext cx="11756571" cy="1325563"/>
          </a:xfrm>
        </p:spPr>
        <p:txBody>
          <a:bodyPr>
            <a:noAutofit/>
          </a:bodyPr>
          <a:lstStyle/>
          <a:p>
            <a:pPr algn="ctr"/>
            <a:r>
              <a:rPr lang="en-US" sz="5400" dirty="0">
                <a:solidFill>
                  <a:prstClr val="black"/>
                </a:solidFill>
                <a:effectLst>
                  <a:outerShdw blurRad="38100" dist="38100" dir="2700000" algn="tl">
                    <a:srgbClr val="000000">
                      <a:alpha val="43137"/>
                    </a:srgbClr>
                  </a:outerShdw>
                </a:effectLst>
                <a:latin typeface="AR JULIAN" panose="02000000000000000000" pitchFamily="2" charset="0"/>
              </a:rPr>
              <a:t>The Church </a:t>
            </a:r>
            <a:r>
              <a:rPr lang="en-US" sz="5400" dirty="0" smtClean="0">
                <a:solidFill>
                  <a:prstClr val="black"/>
                </a:solidFill>
                <a:effectLst>
                  <a:outerShdw blurRad="38100" dist="38100" dir="2700000" algn="tl">
                    <a:srgbClr val="000000">
                      <a:alpha val="43137"/>
                    </a:srgbClr>
                  </a:outerShdw>
                </a:effectLst>
                <a:latin typeface="AR JULIAN" panose="02000000000000000000" pitchFamily="2" charset="0"/>
              </a:rPr>
              <a:t>Labors Together</a:t>
            </a:r>
            <a:endParaRPr lang="en-US" sz="5400" dirty="0">
              <a:effectLst>
                <a:outerShdw blurRad="38100" dist="38100" dir="2700000" algn="tl">
                  <a:srgbClr val="000000">
                    <a:alpha val="43137"/>
                  </a:srgbClr>
                </a:outerShdw>
              </a:effectLst>
              <a:latin typeface="AR JULIAN" panose="02000000000000000000" pitchFamily="2" charset="0"/>
            </a:endParaRPr>
          </a:p>
        </p:txBody>
      </p:sp>
    </p:spTree>
    <p:extLst>
      <p:ext uri="{BB962C8B-B14F-4D97-AF65-F5344CB8AC3E}">
        <p14:creationId xmlns:p14="http://schemas.microsoft.com/office/powerpoint/2010/main" val="218426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a:t>Therefore, my beloved brothers, be steadfast, immovable, always abounding in the work of the Lord, knowing that in the Lord your labor is not in vain. </a:t>
            </a:r>
          </a:p>
          <a:p>
            <a:pPr marL="0" indent="0" algn="r">
              <a:buNone/>
            </a:pPr>
            <a:r>
              <a:rPr lang="en-US" sz="3600" dirty="0" smtClean="0"/>
              <a:t>1 Corinthians 15:58</a:t>
            </a:r>
            <a:endParaRPr lang="en-US" sz="3600" dirty="0"/>
          </a:p>
          <a:p>
            <a:endParaRPr lang="en-US" dirty="0"/>
          </a:p>
        </p:txBody>
      </p:sp>
      <p:sp>
        <p:nvSpPr>
          <p:cNvPr id="4"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prstClr val="black"/>
                </a:solidFill>
                <a:effectLst>
                  <a:outerShdw blurRad="38100" dist="38100" dir="2700000" algn="tl">
                    <a:srgbClr val="000000">
                      <a:alpha val="43137"/>
                    </a:srgbClr>
                  </a:outerShdw>
                </a:effectLst>
                <a:latin typeface="AR JULIAN" panose="02000000000000000000" pitchFamily="2" charset="0"/>
              </a:rPr>
              <a:t>Labors Together</a:t>
            </a:r>
            <a:endParaRPr lang="en-US" dirty="0">
              <a:latin typeface="+mn-lt"/>
            </a:endParaRPr>
          </a:p>
        </p:txBody>
      </p:sp>
    </p:spTree>
    <p:extLst>
      <p:ext uri="{BB962C8B-B14F-4D97-AF65-F5344CB8AC3E}">
        <p14:creationId xmlns:p14="http://schemas.microsoft.com/office/powerpoint/2010/main" val="37570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a:t>For we are God's fellow workers. You are God's field, God's building. </a:t>
            </a:r>
          </a:p>
          <a:p>
            <a:pPr marL="0" indent="0" algn="r">
              <a:buNone/>
            </a:pPr>
            <a:r>
              <a:rPr lang="en-US" sz="3600" dirty="0" smtClean="0"/>
              <a:t>1 Corinthians 3:9</a:t>
            </a:r>
            <a:endParaRPr lang="en-US" sz="3600" dirty="0"/>
          </a:p>
          <a:p>
            <a:endParaRPr lang="en-US" sz="3600" dirty="0"/>
          </a:p>
          <a:p>
            <a:endParaRPr lang="en-US" dirty="0"/>
          </a:p>
        </p:txBody>
      </p:sp>
      <p:sp>
        <p:nvSpPr>
          <p:cNvPr id="4"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prstClr val="black"/>
                </a:solidFill>
                <a:effectLst>
                  <a:outerShdw blurRad="38100" dist="38100" dir="2700000" algn="tl">
                    <a:srgbClr val="000000">
                      <a:alpha val="43137"/>
                    </a:srgbClr>
                  </a:outerShdw>
                </a:effectLst>
                <a:latin typeface="AR JULIAN" panose="02000000000000000000" pitchFamily="2" charset="0"/>
              </a:rPr>
              <a:t>Labors Together</a:t>
            </a:r>
            <a:endParaRPr lang="en-US" dirty="0">
              <a:latin typeface="+mn-lt"/>
            </a:endParaRPr>
          </a:p>
        </p:txBody>
      </p:sp>
    </p:spTree>
    <p:extLst>
      <p:ext uri="{BB962C8B-B14F-4D97-AF65-F5344CB8AC3E}">
        <p14:creationId xmlns:p14="http://schemas.microsoft.com/office/powerpoint/2010/main" val="45911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a:t>Only let your manner of life be worthy of the gospel of Christ, so that whether I come and see you or am absent, I may hear of you that you are standing firm in one spirit, with one mind striving side by side for the faith of the gospel, and not frightened in anything by your opponents. This is a clear sign to them of their destruction, but of your salvation, and that from God. </a:t>
            </a:r>
          </a:p>
          <a:p>
            <a:pPr marL="0" indent="0" algn="r">
              <a:buNone/>
            </a:pPr>
            <a:r>
              <a:rPr lang="en-US" sz="3600" dirty="0" smtClean="0"/>
              <a:t>Philippians 1:27-28</a:t>
            </a:r>
            <a:endParaRPr lang="en-US" sz="3600" dirty="0"/>
          </a:p>
          <a:p>
            <a:endParaRPr lang="en-US" sz="3600" dirty="0"/>
          </a:p>
          <a:p>
            <a:endParaRPr lang="en-US" dirty="0"/>
          </a:p>
        </p:txBody>
      </p:sp>
      <p:sp>
        <p:nvSpPr>
          <p:cNvPr id="4"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prstClr val="black"/>
                </a:solidFill>
                <a:effectLst>
                  <a:outerShdw blurRad="38100" dist="38100" dir="2700000" algn="tl">
                    <a:srgbClr val="000000">
                      <a:alpha val="43137"/>
                    </a:srgbClr>
                  </a:outerShdw>
                </a:effectLst>
                <a:latin typeface="AR JULIAN" panose="02000000000000000000" pitchFamily="2" charset="0"/>
              </a:rPr>
              <a:t>Labors Together</a:t>
            </a:r>
            <a:endParaRPr lang="en-US" dirty="0">
              <a:latin typeface="+mn-lt"/>
            </a:endParaRPr>
          </a:p>
        </p:txBody>
      </p:sp>
    </p:spTree>
    <p:extLst>
      <p:ext uri="{BB962C8B-B14F-4D97-AF65-F5344CB8AC3E}">
        <p14:creationId xmlns:p14="http://schemas.microsoft.com/office/powerpoint/2010/main" val="253663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a:t>So we built the wall. And all the wall was joined together to half its height, for the people had a mind to work. </a:t>
            </a:r>
          </a:p>
          <a:p>
            <a:pPr marL="0" indent="0" algn="r">
              <a:buNone/>
            </a:pPr>
            <a:r>
              <a:rPr lang="en-US" sz="3600" dirty="0" smtClean="0"/>
              <a:t>Nehemiah 4:6</a:t>
            </a:r>
            <a:endParaRPr lang="en-US" dirty="0"/>
          </a:p>
        </p:txBody>
      </p:sp>
      <p:sp>
        <p:nvSpPr>
          <p:cNvPr id="4"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prstClr val="black"/>
                </a:solidFill>
                <a:effectLst>
                  <a:outerShdw blurRad="38100" dist="38100" dir="2700000" algn="tl">
                    <a:srgbClr val="000000">
                      <a:alpha val="43137"/>
                    </a:srgbClr>
                  </a:outerShdw>
                </a:effectLst>
                <a:latin typeface="AR JULIAN" panose="02000000000000000000" pitchFamily="2" charset="0"/>
              </a:rPr>
              <a:t>Labors Together</a:t>
            </a:r>
            <a:endParaRPr lang="en-US" dirty="0">
              <a:latin typeface="+mn-lt"/>
            </a:endParaRPr>
          </a:p>
        </p:txBody>
      </p:sp>
    </p:spTree>
    <p:extLst>
      <p:ext uri="{BB962C8B-B14F-4D97-AF65-F5344CB8AC3E}">
        <p14:creationId xmlns:p14="http://schemas.microsoft.com/office/powerpoint/2010/main" val="218236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a:t>And I looked and arose and said to the nobles and to the officials and to the rest of the people, "Do not be afraid of them. Remember the Lord, who is great and awesome, and fight for your brothers, your sons, your daughters, your wives, and your homes." </a:t>
            </a:r>
          </a:p>
          <a:p>
            <a:pPr marL="0" indent="0" algn="r">
              <a:buNone/>
            </a:pPr>
            <a:r>
              <a:rPr lang="en-US" sz="3600" dirty="0" smtClean="0"/>
              <a:t>Nehemiah 4:14</a:t>
            </a:r>
            <a:endParaRPr lang="en-US" sz="3600" dirty="0"/>
          </a:p>
          <a:p>
            <a:endParaRPr lang="en-US" sz="3600" dirty="0"/>
          </a:p>
        </p:txBody>
      </p:sp>
      <p:sp>
        <p:nvSpPr>
          <p:cNvPr id="4"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prstClr val="black"/>
                </a:solidFill>
                <a:effectLst>
                  <a:outerShdw blurRad="38100" dist="38100" dir="2700000" algn="tl">
                    <a:srgbClr val="000000">
                      <a:alpha val="43137"/>
                    </a:srgbClr>
                  </a:outerShdw>
                </a:effectLst>
                <a:latin typeface="AR JULIAN" panose="02000000000000000000" pitchFamily="2" charset="0"/>
              </a:rPr>
              <a:t>Labors Together</a:t>
            </a:r>
            <a:endParaRPr lang="en-US" dirty="0">
              <a:latin typeface="+mn-lt"/>
            </a:endParaRPr>
          </a:p>
        </p:txBody>
      </p:sp>
    </p:spTree>
    <p:extLst>
      <p:ext uri="{BB962C8B-B14F-4D97-AF65-F5344CB8AC3E}">
        <p14:creationId xmlns:p14="http://schemas.microsoft.com/office/powerpoint/2010/main" val="19651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a:t>So the wall was finished on the twenty-fifth day of the month Elul, in fifty-two days. And when all our enemies heard of it, all the nations around us were afraid and fell greatly in their own esteem, for they perceived that this work had been accomplished with the help of our God. </a:t>
            </a:r>
          </a:p>
          <a:p>
            <a:pPr marL="0" indent="0" algn="r">
              <a:buNone/>
            </a:pPr>
            <a:r>
              <a:rPr lang="en-US" sz="3600" dirty="0" smtClean="0"/>
              <a:t>Nehemiah 6:15-16</a:t>
            </a:r>
            <a:endParaRPr lang="en-US" sz="3600" dirty="0"/>
          </a:p>
          <a:p>
            <a:endParaRPr lang="en-US" dirty="0"/>
          </a:p>
        </p:txBody>
      </p:sp>
      <p:sp>
        <p:nvSpPr>
          <p:cNvPr id="4"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prstClr val="black"/>
                </a:solidFill>
                <a:effectLst>
                  <a:outerShdw blurRad="38100" dist="38100" dir="2700000" algn="tl">
                    <a:srgbClr val="000000">
                      <a:alpha val="43137"/>
                    </a:srgbClr>
                  </a:outerShdw>
                </a:effectLst>
                <a:latin typeface="AR JULIAN" panose="02000000000000000000" pitchFamily="2" charset="0"/>
              </a:rPr>
              <a:t>Labors Together</a:t>
            </a:r>
            <a:endParaRPr lang="en-US" dirty="0">
              <a:latin typeface="+mn-lt"/>
            </a:endParaRPr>
          </a:p>
        </p:txBody>
      </p:sp>
    </p:spTree>
    <p:extLst>
      <p:ext uri="{BB962C8B-B14F-4D97-AF65-F5344CB8AC3E}">
        <p14:creationId xmlns:p14="http://schemas.microsoft.com/office/powerpoint/2010/main" val="416856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6612" y="3080333"/>
            <a:ext cx="11756571" cy="1325563"/>
          </a:xfrm>
        </p:spPr>
        <p:txBody>
          <a:bodyPr>
            <a:noAutofit/>
          </a:bodyPr>
          <a:lstStyle/>
          <a:p>
            <a:pPr algn="ctr"/>
            <a:r>
              <a:rPr lang="en-US" sz="5400" dirty="0">
                <a:solidFill>
                  <a:prstClr val="black"/>
                </a:solidFill>
                <a:effectLst>
                  <a:outerShdw blurRad="38100" dist="38100" dir="2700000" algn="tl">
                    <a:srgbClr val="000000">
                      <a:alpha val="43137"/>
                    </a:srgbClr>
                  </a:outerShdw>
                </a:effectLst>
                <a:latin typeface="AR JULIAN" panose="02000000000000000000" pitchFamily="2" charset="0"/>
              </a:rPr>
              <a:t>The Church </a:t>
            </a:r>
            <a:r>
              <a:rPr lang="en-US" sz="5400" dirty="0" smtClean="0">
                <a:solidFill>
                  <a:prstClr val="black"/>
                </a:solidFill>
                <a:effectLst>
                  <a:outerShdw blurRad="38100" dist="38100" dir="2700000" algn="tl">
                    <a:srgbClr val="000000">
                      <a:alpha val="43137"/>
                    </a:srgbClr>
                  </a:outerShdw>
                </a:effectLst>
                <a:latin typeface="AR JULIAN" panose="02000000000000000000" pitchFamily="2" charset="0"/>
              </a:rPr>
              <a:t>Helps Prepare Youth</a:t>
            </a:r>
            <a:endParaRPr lang="en-US" sz="5400" dirty="0">
              <a:effectLst>
                <a:outerShdw blurRad="38100" dist="38100" dir="2700000" algn="tl">
                  <a:srgbClr val="000000">
                    <a:alpha val="43137"/>
                  </a:srgbClr>
                </a:outerShdw>
              </a:effectLst>
              <a:latin typeface="AR JULIAN" panose="02000000000000000000" pitchFamily="2" charset="0"/>
            </a:endParaRPr>
          </a:p>
        </p:txBody>
      </p:sp>
    </p:spTree>
    <p:extLst>
      <p:ext uri="{BB962C8B-B14F-4D97-AF65-F5344CB8AC3E}">
        <p14:creationId xmlns:p14="http://schemas.microsoft.com/office/powerpoint/2010/main" val="272461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15000"/>
          </a:stretch>
        </a:blipFill>
        <a:effectLst/>
      </p:bgPr>
    </p:bg>
    <p:spTree>
      <p:nvGrpSpPr>
        <p:cNvPr id="1" name=""/>
        <p:cNvGrpSpPr/>
        <p:nvPr/>
      </p:nvGrpSpPr>
      <p:grpSpPr>
        <a:xfrm>
          <a:off x="0" y="0"/>
          <a:ext cx="0" cy="0"/>
          <a:chOff x="0" y="0"/>
          <a:chExt cx="0" cy="0"/>
        </a:xfrm>
      </p:grpSpPr>
      <p:sp>
        <p:nvSpPr>
          <p:cNvPr id="6" name="TextBox 5"/>
          <p:cNvSpPr txBox="1"/>
          <p:nvPr/>
        </p:nvSpPr>
        <p:spPr>
          <a:xfrm>
            <a:off x="223935" y="345233"/>
            <a:ext cx="7725747" cy="1862048"/>
          </a:xfrm>
          <a:prstGeom prst="rect">
            <a:avLst/>
          </a:prstGeom>
          <a:noFill/>
        </p:spPr>
        <p:txBody>
          <a:bodyPr wrap="square" rtlCol="0">
            <a:spAutoFit/>
          </a:bodyPr>
          <a:lstStyle/>
          <a:p>
            <a:r>
              <a:rPr lang="en-US" sz="11500" dirty="0" smtClean="0">
                <a:solidFill>
                  <a:schemeClr val="bg1"/>
                </a:solidFill>
                <a:latin typeface="Bodoni MT Black" panose="02070A03080606020203" pitchFamily="18" charset="0"/>
              </a:rPr>
              <a:t>Questions</a:t>
            </a:r>
            <a:endParaRPr lang="en-US" sz="11500" dirty="0">
              <a:solidFill>
                <a:schemeClr val="bg1"/>
              </a:solidFill>
              <a:latin typeface="Bodoni MT Black" panose="02070A03080606020203" pitchFamily="18" charset="0"/>
            </a:endParaRPr>
          </a:p>
        </p:txBody>
      </p:sp>
    </p:spTree>
    <p:extLst>
      <p:ext uri="{BB962C8B-B14F-4D97-AF65-F5344CB8AC3E}">
        <p14:creationId xmlns:p14="http://schemas.microsoft.com/office/powerpoint/2010/main" val="15160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a:t>Fathers, do not provoke your children to anger, but bring them up in the discipline and instruction of the Lord. </a:t>
            </a:r>
          </a:p>
          <a:p>
            <a:pPr marL="0" indent="0" algn="r">
              <a:buNone/>
            </a:pPr>
            <a:r>
              <a:rPr lang="en-US" sz="3600" dirty="0" smtClean="0"/>
              <a:t>Ephesians 6:4</a:t>
            </a:r>
            <a:endParaRPr lang="en-US" sz="3600" dirty="0"/>
          </a:p>
          <a:p>
            <a:pPr marL="0" indent="0">
              <a:buNone/>
            </a:pPr>
            <a:endParaRPr lang="en-US" dirty="0"/>
          </a:p>
          <a:p>
            <a:pPr marL="0" indent="0">
              <a:buNone/>
            </a:pPr>
            <a:endParaRPr lang="en-US" dirty="0"/>
          </a:p>
        </p:txBody>
      </p:sp>
      <p:sp>
        <p:nvSpPr>
          <p:cNvPr id="4" name="Title 1"/>
          <p:cNvSpPr>
            <a:spLocks noGrp="1"/>
          </p:cNvSpPr>
          <p:nvPr>
            <p:ph type="title"/>
          </p:nvPr>
        </p:nvSpPr>
        <p:spPr>
          <a:xfrm>
            <a:off x="259702" y="121300"/>
            <a:ext cx="10515600" cy="1082351"/>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Helps Prepare Youth</a:t>
            </a:r>
            <a:endParaRPr lang="en-US" dirty="0">
              <a:solidFill>
                <a:schemeClr val="bg1"/>
              </a:solidFill>
              <a:latin typeface="+mn-lt"/>
            </a:endParaRPr>
          </a:p>
        </p:txBody>
      </p:sp>
    </p:spTree>
    <p:extLst>
      <p:ext uri="{BB962C8B-B14F-4D97-AF65-F5344CB8AC3E}">
        <p14:creationId xmlns:p14="http://schemas.microsoft.com/office/powerpoint/2010/main" val="220423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smtClean="0"/>
              <a:t>And these words that I command you today shall be on your heart. You shall teach them diligently to your children, and shall talk of them when you sit in your house, and when you walk by the way, and when you lie down, and when you rise. You shall bind them as a sign on your hand, and they shall be as frontlets between your eyes. You shall write them on the doorposts of your house and on your gates. </a:t>
            </a:r>
          </a:p>
          <a:p>
            <a:pPr marL="0" indent="0" algn="r">
              <a:buNone/>
            </a:pPr>
            <a:r>
              <a:rPr lang="en-US" sz="3600" dirty="0" smtClean="0"/>
              <a:t>Deuteronomy 6:6-9</a:t>
            </a:r>
          </a:p>
          <a:p>
            <a:endParaRPr lang="en-US" dirty="0"/>
          </a:p>
          <a:p>
            <a:pPr marL="0" indent="0">
              <a:buNone/>
            </a:pPr>
            <a:endParaRPr lang="en-US" dirty="0"/>
          </a:p>
          <a:p>
            <a:pPr marL="0" indent="0">
              <a:buNone/>
            </a:pPr>
            <a:endParaRPr lang="en-US" dirty="0"/>
          </a:p>
        </p:txBody>
      </p:sp>
      <p:sp>
        <p:nvSpPr>
          <p:cNvPr id="4" name="Title 1"/>
          <p:cNvSpPr>
            <a:spLocks noGrp="1"/>
          </p:cNvSpPr>
          <p:nvPr>
            <p:ph type="title"/>
          </p:nvPr>
        </p:nvSpPr>
        <p:spPr>
          <a:xfrm>
            <a:off x="259702" y="121300"/>
            <a:ext cx="10515600" cy="1082351"/>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Helps Prepare Youth</a:t>
            </a:r>
            <a:endParaRPr lang="en-US" dirty="0">
              <a:solidFill>
                <a:schemeClr val="bg1"/>
              </a:solidFill>
              <a:latin typeface="+mn-lt"/>
            </a:endParaRPr>
          </a:p>
        </p:txBody>
      </p:sp>
    </p:spTree>
    <p:extLst>
      <p:ext uri="{BB962C8B-B14F-4D97-AF65-F5344CB8AC3E}">
        <p14:creationId xmlns:p14="http://schemas.microsoft.com/office/powerpoint/2010/main" val="37098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normAutofit lnSpcReduction="10000"/>
          </a:bodyPr>
          <a:lstStyle/>
          <a:p>
            <a:pPr marL="0" indent="0">
              <a:buNone/>
            </a:pPr>
            <a:r>
              <a:rPr lang="en-US" sz="3600" dirty="0"/>
              <a:t>Older men are to be sober-minded, dignified, self-controlled, sound in faith, in love, and in steadfastness. Older women likewise are to be reverent in behavior, not slanderers or slaves to much wine. They are to teach what is good, and so train the young women to love their husbands and children, to be self-controlled, pure, working at home, kind, and submissive to their own husbands, that the word of God may not be reviled. Likewise, urge the younger men to be self-controlled. </a:t>
            </a:r>
          </a:p>
          <a:p>
            <a:pPr marL="0" indent="0" algn="r">
              <a:buNone/>
            </a:pPr>
            <a:r>
              <a:rPr lang="en-US" sz="3600" dirty="0" smtClean="0"/>
              <a:t>Titus 2:2-6</a:t>
            </a:r>
            <a:endParaRPr lang="en-US" sz="3600" dirty="0"/>
          </a:p>
          <a:p>
            <a:endParaRPr lang="en-US" sz="3600" dirty="0"/>
          </a:p>
          <a:p>
            <a:endParaRPr lang="en-US" dirty="0"/>
          </a:p>
          <a:p>
            <a:pPr marL="0" indent="0">
              <a:buNone/>
            </a:pPr>
            <a:endParaRPr lang="en-US" dirty="0"/>
          </a:p>
          <a:p>
            <a:pPr marL="0" indent="0">
              <a:buNone/>
            </a:pPr>
            <a:endParaRPr lang="en-US" dirty="0"/>
          </a:p>
        </p:txBody>
      </p:sp>
      <p:sp>
        <p:nvSpPr>
          <p:cNvPr id="4" name="Title 1"/>
          <p:cNvSpPr>
            <a:spLocks noGrp="1"/>
          </p:cNvSpPr>
          <p:nvPr>
            <p:ph type="title"/>
          </p:nvPr>
        </p:nvSpPr>
        <p:spPr>
          <a:xfrm>
            <a:off x="259702" y="121300"/>
            <a:ext cx="10515600" cy="1082351"/>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Helps Prepare Youth</a:t>
            </a:r>
            <a:endParaRPr lang="en-US" dirty="0">
              <a:solidFill>
                <a:schemeClr val="bg1"/>
              </a:solidFill>
              <a:latin typeface="+mn-lt"/>
            </a:endParaRPr>
          </a:p>
        </p:txBody>
      </p:sp>
    </p:spTree>
    <p:extLst>
      <p:ext uri="{BB962C8B-B14F-4D97-AF65-F5344CB8AC3E}">
        <p14:creationId xmlns:p14="http://schemas.microsoft.com/office/powerpoint/2010/main" val="380410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02" y="1471061"/>
            <a:ext cx="11655490" cy="5135012"/>
          </a:xfrm>
        </p:spPr>
        <p:txBody>
          <a:bodyPr/>
          <a:lstStyle/>
          <a:p>
            <a:pPr marL="0" indent="0">
              <a:buNone/>
            </a:pPr>
            <a:r>
              <a:rPr lang="en-US" sz="3600" dirty="0" smtClean="0"/>
              <a:t>Do not rebuke an older man but encourage him as you would a father, younger men as brothers, older women as mothers, younger women as sisters, in all purity. </a:t>
            </a:r>
          </a:p>
          <a:p>
            <a:pPr marL="0" indent="0" algn="r">
              <a:buNone/>
            </a:pPr>
            <a:r>
              <a:rPr lang="en-US" sz="3600" dirty="0" smtClean="0"/>
              <a:t>1Timothy 5:1-2</a:t>
            </a:r>
          </a:p>
          <a:p>
            <a:endParaRPr lang="en-US" dirty="0"/>
          </a:p>
          <a:p>
            <a:pPr marL="0" indent="0">
              <a:buNone/>
            </a:pPr>
            <a:endParaRPr lang="en-US" dirty="0"/>
          </a:p>
          <a:p>
            <a:pPr marL="0" indent="0">
              <a:buNone/>
            </a:pPr>
            <a:endParaRPr lang="en-US" dirty="0"/>
          </a:p>
        </p:txBody>
      </p:sp>
      <p:sp>
        <p:nvSpPr>
          <p:cNvPr id="4" name="Title 1"/>
          <p:cNvSpPr>
            <a:spLocks noGrp="1"/>
          </p:cNvSpPr>
          <p:nvPr>
            <p:ph type="title"/>
          </p:nvPr>
        </p:nvSpPr>
        <p:spPr>
          <a:xfrm>
            <a:off x="259702" y="121300"/>
            <a:ext cx="10515600" cy="1082351"/>
          </a:xfrm>
        </p:spPr>
        <p:txBody>
          <a:bodyPr/>
          <a:lstStyle/>
          <a:p>
            <a:r>
              <a:rPr lang="en-US" dirty="0">
                <a:solidFill>
                  <a:schemeClr val="bg1"/>
                </a:solidFill>
                <a:effectLst>
                  <a:outerShdw blurRad="38100" dist="38100" dir="2700000" algn="tl">
                    <a:srgbClr val="000000">
                      <a:alpha val="43137"/>
                    </a:srgbClr>
                  </a:outerShdw>
                </a:effectLst>
                <a:latin typeface="AR JULIAN" panose="02000000000000000000" pitchFamily="2" charset="0"/>
              </a:rPr>
              <a:t>The Church </a:t>
            </a:r>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Helps Prepare Youth</a:t>
            </a:r>
            <a:endParaRPr lang="en-US" dirty="0">
              <a:solidFill>
                <a:schemeClr val="bg1"/>
              </a:solidFill>
              <a:latin typeface="+mn-lt"/>
            </a:endParaRPr>
          </a:p>
        </p:txBody>
      </p:sp>
    </p:spTree>
    <p:extLst>
      <p:ext uri="{BB962C8B-B14F-4D97-AF65-F5344CB8AC3E}">
        <p14:creationId xmlns:p14="http://schemas.microsoft.com/office/powerpoint/2010/main" val="168837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319" y="516936"/>
            <a:ext cx="8946292" cy="1904988"/>
          </a:xfrm>
        </p:spPr>
        <p:txBody>
          <a:bodyPr>
            <a:normAutofit fontScale="90000"/>
          </a:bodyPr>
          <a:lstStyle/>
          <a:p>
            <a:r>
              <a:rPr lang="en-US" sz="6600" b="1" dirty="0" smtClean="0">
                <a:latin typeface="AR JULIAN" panose="02000000000000000000" pitchFamily="2" charset="0"/>
                <a:cs typeface="Aharoni" panose="02010803020104030203" pitchFamily="2" charset="-79"/>
              </a:rPr>
              <a:t>How does this work @</a:t>
            </a:r>
            <a:br>
              <a:rPr lang="en-US" sz="6600" b="1" dirty="0" smtClean="0">
                <a:latin typeface="AR JULIAN" panose="02000000000000000000" pitchFamily="2" charset="0"/>
                <a:cs typeface="Aharoni" panose="02010803020104030203" pitchFamily="2" charset="-79"/>
              </a:rPr>
            </a:br>
            <a:r>
              <a:rPr lang="en-US" sz="6600" b="1" dirty="0" smtClean="0">
                <a:latin typeface="AR JULIAN" panose="02000000000000000000" pitchFamily="2" charset="0"/>
                <a:cs typeface="Aharoni" panose="02010803020104030203" pitchFamily="2" charset="-79"/>
              </a:rPr>
              <a:t>Palm Beach Lakes?</a:t>
            </a:r>
            <a:endParaRPr lang="en-US" sz="6600" b="1" dirty="0">
              <a:latin typeface="AR JULIAN" panose="02000000000000000000" pitchFamily="2" charset="0"/>
              <a:cs typeface="Aharoni" panose="02010803020104030203" pitchFamily="2" charset="-79"/>
            </a:endParaRPr>
          </a:p>
        </p:txBody>
      </p:sp>
    </p:spTree>
    <p:extLst>
      <p:ext uri="{BB962C8B-B14F-4D97-AF65-F5344CB8AC3E}">
        <p14:creationId xmlns:p14="http://schemas.microsoft.com/office/powerpoint/2010/main" val="29617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058" y="0"/>
            <a:ext cx="10515600" cy="1325563"/>
          </a:xfrm>
        </p:spPr>
        <p:txBody>
          <a:body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Palm Beach Lakes Vision Statement </a:t>
            </a:r>
            <a:endParaRPr lang="en-US"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3" name="Content Placeholder 2"/>
          <p:cNvSpPr>
            <a:spLocks noGrp="1"/>
          </p:cNvSpPr>
          <p:nvPr>
            <p:ph idx="1"/>
          </p:nvPr>
        </p:nvSpPr>
        <p:spPr>
          <a:xfrm>
            <a:off x="343678" y="1545707"/>
            <a:ext cx="10515600" cy="4351338"/>
          </a:xfrm>
        </p:spPr>
        <p:txBody>
          <a:bodyPr>
            <a:normAutofit/>
          </a:bodyPr>
          <a:lstStyle/>
          <a:p>
            <a:pPr marL="0" indent="0">
              <a:buNone/>
            </a:pPr>
            <a:r>
              <a:rPr lang="en-US" sz="3600" dirty="0" smtClean="0"/>
              <a:t>To be the faithful church that Jesus established by actively taking the gospel to lost souls, actively building each other up, actively participating in personal spiritual growth, actively serving the spiritual and physical needs of this congregation and the community, according to the scriptures.</a:t>
            </a:r>
            <a:endParaRPr lang="en-US" sz="3600" dirty="0"/>
          </a:p>
        </p:txBody>
      </p:sp>
    </p:spTree>
    <p:extLst>
      <p:ext uri="{BB962C8B-B14F-4D97-AF65-F5344CB8AC3E}">
        <p14:creationId xmlns:p14="http://schemas.microsoft.com/office/powerpoint/2010/main" val="13041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058" y="0"/>
            <a:ext cx="10515600" cy="1325563"/>
          </a:xfrm>
        </p:spPr>
        <p:txBody>
          <a:body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Family Youth Ministry Vision Statement </a:t>
            </a:r>
            <a:endParaRPr lang="en-US"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3" name="Content Placeholder 2"/>
          <p:cNvSpPr>
            <a:spLocks noGrp="1"/>
          </p:cNvSpPr>
          <p:nvPr>
            <p:ph idx="1"/>
          </p:nvPr>
        </p:nvSpPr>
        <p:spPr>
          <a:xfrm>
            <a:off x="315686" y="1545707"/>
            <a:ext cx="10515600" cy="4351338"/>
          </a:xfrm>
        </p:spPr>
        <p:txBody>
          <a:bodyPr>
            <a:normAutofit/>
          </a:bodyPr>
          <a:lstStyle/>
          <a:p>
            <a:pPr marL="0" indent="0">
              <a:buNone/>
            </a:pPr>
            <a:r>
              <a:rPr lang="en-US" sz="3600" dirty="0" smtClean="0"/>
              <a:t>At Palm Beach Lakes the family of God is actively involved in the faith building of the youth, strengthening of the family unit and the edification of the body. We seek to achieve this through bible education, congregational involvement and providing opportunities for spiritual development. </a:t>
            </a:r>
            <a:endParaRPr lang="en-US" sz="3600" dirty="0"/>
          </a:p>
        </p:txBody>
      </p:sp>
    </p:spTree>
    <p:extLst>
      <p:ext uri="{BB962C8B-B14F-4D97-AF65-F5344CB8AC3E}">
        <p14:creationId xmlns:p14="http://schemas.microsoft.com/office/powerpoint/2010/main" val="250261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319" y="516936"/>
            <a:ext cx="7263430" cy="1325563"/>
          </a:xfrm>
        </p:spPr>
        <p:txBody>
          <a:bodyPr>
            <a:normAutofit fontScale="90000"/>
          </a:bodyPr>
          <a:lstStyle/>
          <a:p>
            <a:r>
              <a:rPr lang="en-US" sz="10700" b="1" dirty="0" smtClean="0">
                <a:latin typeface="AR JULIAN" panose="02000000000000000000" pitchFamily="2" charset="0"/>
              </a:rPr>
              <a:t>3</a:t>
            </a:r>
            <a:r>
              <a:rPr lang="en-US" sz="6600" b="1" dirty="0" smtClean="0"/>
              <a:t> </a:t>
            </a:r>
            <a:r>
              <a:rPr lang="en-US" sz="6600" b="1" dirty="0" smtClean="0">
                <a:latin typeface="AR JULIAN" panose="02000000000000000000" pitchFamily="2" charset="0"/>
                <a:cs typeface="Aharoni" panose="02010803020104030203" pitchFamily="2" charset="-79"/>
              </a:rPr>
              <a:t>Biblical Concepts </a:t>
            </a:r>
            <a:endParaRPr lang="en-US" sz="6600" b="1" dirty="0">
              <a:latin typeface="AR JULIAN" panose="02000000000000000000" pitchFamily="2" charset="0"/>
              <a:cs typeface="Aharoni" panose="02010803020104030203" pitchFamily="2" charset="-79"/>
            </a:endParaRPr>
          </a:p>
        </p:txBody>
      </p:sp>
      <p:sp>
        <p:nvSpPr>
          <p:cNvPr id="3" name="Title 1"/>
          <p:cNvSpPr txBox="1">
            <a:spLocks/>
          </p:cNvSpPr>
          <p:nvPr/>
        </p:nvSpPr>
        <p:spPr>
          <a:xfrm>
            <a:off x="390331" y="4795937"/>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The Church Helps Prepare Youth</a:t>
            </a:r>
            <a:endParaRPr lang="en-US" dirty="0">
              <a:solidFill>
                <a:schemeClr val="bg1"/>
              </a:solidFill>
              <a:latin typeface="+mn-lt"/>
            </a:endParaRPr>
          </a:p>
        </p:txBody>
      </p:sp>
      <p:sp>
        <p:nvSpPr>
          <p:cNvPr id="4" name="Title 1"/>
          <p:cNvSpPr txBox="1">
            <a:spLocks/>
          </p:cNvSpPr>
          <p:nvPr/>
        </p:nvSpPr>
        <p:spPr>
          <a:xfrm>
            <a:off x="390331" y="3415003"/>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The Church Labors Together</a:t>
            </a:r>
            <a:endParaRPr lang="en-US" dirty="0">
              <a:solidFill>
                <a:schemeClr val="bg1"/>
              </a:solidFill>
              <a:latin typeface="+mn-lt"/>
            </a:endParaRPr>
          </a:p>
        </p:txBody>
      </p:sp>
      <p:sp>
        <p:nvSpPr>
          <p:cNvPr id="5" name="Title 1"/>
          <p:cNvSpPr txBox="1">
            <a:spLocks/>
          </p:cNvSpPr>
          <p:nvPr/>
        </p:nvSpPr>
        <p:spPr>
          <a:xfrm>
            <a:off x="390331" y="2141082"/>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The Church is the Family of God</a:t>
            </a:r>
            <a:endParaRPr lang="en-US" dirty="0">
              <a:solidFill>
                <a:schemeClr val="bg1"/>
              </a:solidFill>
              <a:latin typeface="+mn-lt"/>
            </a:endParaRPr>
          </a:p>
        </p:txBody>
      </p:sp>
    </p:spTree>
    <p:extLst>
      <p:ext uri="{BB962C8B-B14F-4D97-AF65-F5344CB8AC3E}">
        <p14:creationId xmlns:p14="http://schemas.microsoft.com/office/powerpoint/2010/main" val="200031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331" y="265651"/>
            <a:ext cx="10979151" cy="1325563"/>
          </a:xfrm>
        </p:spPr>
        <p:txBody>
          <a:bodyPr>
            <a:noAutofit/>
          </a:bodyPr>
          <a:lstStyle/>
          <a:p>
            <a:r>
              <a:rPr lang="en-US" sz="6000" b="1" dirty="0" smtClean="0">
                <a:effectLst>
                  <a:outerShdw blurRad="38100" dist="38100" dir="2700000" algn="tl">
                    <a:srgbClr val="000000">
                      <a:alpha val="43137"/>
                    </a:srgbClr>
                  </a:outerShdw>
                </a:effectLst>
                <a:latin typeface="AR JULIAN" panose="02000000000000000000" pitchFamily="2" charset="0"/>
              </a:rPr>
              <a:t>Are you in the family of God?</a:t>
            </a:r>
            <a:endParaRPr lang="en-US" sz="4000" b="1" dirty="0">
              <a:effectLst>
                <a:outerShdw blurRad="38100" dist="38100" dir="2700000" algn="tl">
                  <a:srgbClr val="000000">
                    <a:alpha val="43137"/>
                  </a:srgbClr>
                </a:outerShdw>
              </a:effectLst>
              <a:latin typeface="AR JULIAN" panose="02000000000000000000" pitchFamily="2" charset="0"/>
              <a:cs typeface="Aharoni" panose="02010803020104030203" pitchFamily="2" charset="-79"/>
            </a:endParaRPr>
          </a:p>
        </p:txBody>
      </p:sp>
      <p:sp>
        <p:nvSpPr>
          <p:cNvPr id="3" name="Title 1"/>
          <p:cNvSpPr txBox="1">
            <a:spLocks/>
          </p:cNvSpPr>
          <p:nvPr/>
        </p:nvSpPr>
        <p:spPr>
          <a:xfrm>
            <a:off x="383021" y="2947823"/>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Repent: </a:t>
            </a:r>
            <a:r>
              <a:rPr lang="en-US" dirty="0" smtClean="0">
                <a:solidFill>
                  <a:schemeClr val="bg1"/>
                </a:solidFill>
                <a:effectLst>
                  <a:outerShdw blurRad="38100" dist="38100" dir="2700000" algn="tl">
                    <a:srgbClr val="000000">
                      <a:alpha val="43137"/>
                    </a:srgbClr>
                  </a:outerShdw>
                </a:effectLst>
              </a:rPr>
              <a:t>Acts 2:38</a:t>
            </a:r>
            <a:endParaRPr lang="en-US" dirty="0">
              <a:solidFill>
                <a:schemeClr val="bg1"/>
              </a:solidFill>
            </a:endParaRPr>
          </a:p>
        </p:txBody>
      </p:sp>
      <p:sp>
        <p:nvSpPr>
          <p:cNvPr id="4" name="Title 1"/>
          <p:cNvSpPr txBox="1">
            <a:spLocks/>
          </p:cNvSpPr>
          <p:nvPr/>
        </p:nvSpPr>
        <p:spPr>
          <a:xfrm>
            <a:off x="390331" y="2233113"/>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Believe: </a:t>
            </a:r>
            <a:r>
              <a:rPr lang="en-US" dirty="0" smtClean="0">
                <a:solidFill>
                  <a:schemeClr val="bg1"/>
                </a:solidFill>
                <a:effectLst>
                  <a:outerShdw blurRad="38100" dist="38100" dir="2700000" algn="tl">
                    <a:srgbClr val="000000">
                      <a:alpha val="43137"/>
                    </a:srgbClr>
                  </a:outerShdw>
                </a:effectLst>
              </a:rPr>
              <a:t>John 3:16</a:t>
            </a:r>
            <a:endParaRPr lang="en-US" dirty="0">
              <a:solidFill>
                <a:schemeClr val="bg1"/>
              </a:solidFill>
              <a:latin typeface="+mn-lt"/>
            </a:endParaRPr>
          </a:p>
        </p:txBody>
      </p:sp>
      <p:sp>
        <p:nvSpPr>
          <p:cNvPr id="5" name="Title 1"/>
          <p:cNvSpPr txBox="1">
            <a:spLocks/>
          </p:cNvSpPr>
          <p:nvPr/>
        </p:nvSpPr>
        <p:spPr>
          <a:xfrm>
            <a:off x="383021" y="1501621"/>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Hear: </a:t>
            </a:r>
            <a:r>
              <a:rPr lang="en-US" dirty="0" smtClean="0">
                <a:solidFill>
                  <a:schemeClr val="bg1"/>
                </a:solidFill>
                <a:effectLst>
                  <a:outerShdw blurRad="38100" dist="38100" dir="2700000" algn="tl">
                    <a:srgbClr val="000000">
                      <a:alpha val="43137"/>
                    </a:srgbClr>
                  </a:outerShdw>
                </a:effectLst>
              </a:rPr>
              <a:t>Romans 10:17 </a:t>
            </a:r>
            <a:endParaRPr lang="en-US" dirty="0">
              <a:solidFill>
                <a:schemeClr val="bg1"/>
              </a:solidFill>
            </a:endParaRPr>
          </a:p>
        </p:txBody>
      </p:sp>
      <p:sp>
        <p:nvSpPr>
          <p:cNvPr id="6" name="Title 1"/>
          <p:cNvSpPr txBox="1">
            <a:spLocks/>
          </p:cNvSpPr>
          <p:nvPr/>
        </p:nvSpPr>
        <p:spPr>
          <a:xfrm>
            <a:off x="383021" y="3685549"/>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Confess: </a:t>
            </a:r>
            <a:r>
              <a:rPr lang="en-US" dirty="0">
                <a:solidFill>
                  <a:schemeClr val="bg1"/>
                </a:solidFill>
                <a:effectLst>
                  <a:outerShdw blurRad="38100" dist="38100" dir="2700000" algn="tl">
                    <a:srgbClr val="000000">
                      <a:alpha val="43137"/>
                    </a:srgbClr>
                  </a:outerShdw>
                </a:effectLst>
              </a:rPr>
              <a:t>Romans 10:9-10</a:t>
            </a:r>
            <a:endParaRPr lang="en-US" dirty="0">
              <a:solidFill>
                <a:schemeClr val="bg1"/>
              </a:solidFill>
            </a:endParaRPr>
          </a:p>
        </p:txBody>
      </p:sp>
      <p:sp>
        <p:nvSpPr>
          <p:cNvPr id="7" name="Title 1"/>
          <p:cNvSpPr txBox="1">
            <a:spLocks/>
          </p:cNvSpPr>
          <p:nvPr/>
        </p:nvSpPr>
        <p:spPr>
          <a:xfrm>
            <a:off x="383021" y="4394025"/>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Be Baptized: </a:t>
            </a:r>
            <a:r>
              <a:rPr lang="en-US" dirty="0" smtClean="0">
                <a:solidFill>
                  <a:schemeClr val="bg1"/>
                </a:solidFill>
                <a:effectLst>
                  <a:outerShdw blurRad="38100" dist="38100" dir="2700000" algn="tl">
                    <a:srgbClr val="000000">
                      <a:alpha val="43137"/>
                    </a:srgbClr>
                  </a:outerShdw>
                </a:effectLst>
              </a:rPr>
              <a:t>1 Peter 3:21</a:t>
            </a:r>
            <a:endParaRPr lang="en-US" dirty="0">
              <a:solidFill>
                <a:schemeClr val="bg1"/>
              </a:solidFill>
              <a:latin typeface="+mn-lt"/>
            </a:endParaRPr>
          </a:p>
        </p:txBody>
      </p:sp>
      <p:sp>
        <p:nvSpPr>
          <p:cNvPr id="8" name="Title 1"/>
          <p:cNvSpPr txBox="1">
            <a:spLocks/>
          </p:cNvSpPr>
          <p:nvPr/>
        </p:nvSpPr>
        <p:spPr>
          <a:xfrm>
            <a:off x="383021" y="5142283"/>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Live Faithfully: </a:t>
            </a:r>
            <a:r>
              <a:rPr lang="en-US" dirty="0" smtClean="0">
                <a:solidFill>
                  <a:schemeClr val="bg1"/>
                </a:solidFill>
                <a:effectLst>
                  <a:outerShdw blurRad="38100" dist="38100" dir="2700000" algn="tl">
                    <a:srgbClr val="000000">
                      <a:alpha val="43137"/>
                    </a:srgbClr>
                  </a:outerShdw>
                </a:effectLst>
              </a:rPr>
              <a:t>Revelation 2:10</a:t>
            </a:r>
            <a:endParaRPr lang="en-US" dirty="0">
              <a:solidFill>
                <a:schemeClr val="bg1"/>
              </a:solidFill>
              <a:latin typeface="+mn-lt"/>
            </a:endParaRPr>
          </a:p>
        </p:txBody>
      </p:sp>
    </p:spTree>
    <p:extLst>
      <p:ext uri="{BB962C8B-B14F-4D97-AF65-F5344CB8AC3E}">
        <p14:creationId xmlns:p14="http://schemas.microsoft.com/office/powerpoint/2010/main" val="256701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577016" y="746449"/>
            <a:ext cx="6285470" cy="1446550"/>
          </a:xfrm>
          <a:prstGeom prst="rect">
            <a:avLst/>
          </a:prstGeom>
          <a:noFill/>
        </p:spPr>
        <p:txBody>
          <a:bodyPr wrap="square" rtlCol="0">
            <a:spAutoFit/>
          </a:bodyPr>
          <a:lstStyle/>
          <a:p>
            <a:r>
              <a:rPr lang="en-US" sz="8800" dirty="0" smtClean="0">
                <a:solidFill>
                  <a:schemeClr val="bg1"/>
                </a:solidFill>
                <a:latin typeface="Arial Black" panose="020B0A04020102020204" pitchFamily="34" charset="0"/>
              </a:rPr>
              <a:t>I got this!</a:t>
            </a:r>
            <a:endParaRPr lang="en-US" sz="8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336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319" y="516936"/>
            <a:ext cx="7263430" cy="1325563"/>
          </a:xfrm>
        </p:spPr>
        <p:txBody>
          <a:bodyPr>
            <a:normAutofit fontScale="90000"/>
          </a:bodyPr>
          <a:lstStyle/>
          <a:p>
            <a:r>
              <a:rPr lang="en-US" sz="10700" b="1" dirty="0" smtClean="0">
                <a:latin typeface="AR JULIAN" panose="02000000000000000000" pitchFamily="2" charset="0"/>
              </a:rPr>
              <a:t>3</a:t>
            </a:r>
            <a:r>
              <a:rPr lang="en-US" sz="6600" b="1" dirty="0" smtClean="0"/>
              <a:t> </a:t>
            </a:r>
            <a:r>
              <a:rPr lang="en-US" sz="6600" b="1" dirty="0" smtClean="0">
                <a:latin typeface="AR JULIAN" panose="02000000000000000000" pitchFamily="2" charset="0"/>
                <a:cs typeface="Aharoni" panose="02010803020104030203" pitchFamily="2" charset="-79"/>
              </a:rPr>
              <a:t>Biblical Concepts </a:t>
            </a:r>
            <a:endParaRPr lang="en-US" sz="6600" b="1" dirty="0">
              <a:latin typeface="AR JULIAN" panose="02000000000000000000" pitchFamily="2" charset="0"/>
              <a:cs typeface="Aharoni" panose="02010803020104030203" pitchFamily="2" charset="-79"/>
            </a:endParaRPr>
          </a:p>
        </p:txBody>
      </p:sp>
    </p:spTree>
    <p:extLst>
      <p:ext uri="{BB962C8B-B14F-4D97-AF65-F5344CB8AC3E}">
        <p14:creationId xmlns:p14="http://schemas.microsoft.com/office/powerpoint/2010/main" val="312916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51" y="2585811"/>
            <a:ext cx="11756571" cy="1325563"/>
          </a:xfrm>
        </p:spPr>
        <p:txBody>
          <a:bodyPr>
            <a:noAutofit/>
          </a:bodyPr>
          <a:lstStyle/>
          <a:p>
            <a:pPr algn="ctr"/>
            <a:r>
              <a:rPr lang="en-US" sz="5400" dirty="0">
                <a:solidFill>
                  <a:prstClr val="black"/>
                </a:solidFill>
                <a:effectLst>
                  <a:outerShdw blurRad="38100" dist="38100" dir="2700000" algn="tl">
                    <a:srgbClr val="000000">
                      <a:alpha val="43137"/>
                    </a:srgbClr>
                  </a:outerShdw>
                </a:effectLst>
                <a:latin typeface="AR JULIAN" panose="02000000000000000000" pitchFamily="2" charset="0"/>
              </a:rPr>
              <a:t>The Church is the Family of God</a:t>
            </a:r>
            <a:endParaRPr lang="en-US" sz="5400" dirty="0">
              <a:effectLst>
                <a:outerShdw blurRad="38100" dist="38100" dir="2700000" algn="tl">
                  <a:srgbClr val="000000">
                    <a:alpha val="43137"/>
                  </a:srgbClr>
                </a:outerShdw>
              </a:effectLst>
              <a:latin typeface="AR JULIAN" panose="02000000000000000000" pitchFamily="2" charset="0"/>
            </a:endParaRPr>
          </a:p>
        </p:txBody>
      </p:sp>
    </p:spTree>
    <p:extLst>
      <p:ext uri="{BB962C8B-B14F-4D97-AF65-F5344CB8AC3E}">
        <p14:creationId xmlns:p14="http://schemas.microsoft.com/office/powerpoint/2010/main" val="107825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is the Family of God</a:t>
            </a:r>
            <a:endParaRPr lang="en-US" dirty="0">
              <a:latin typeface="+mn-lt"/>
            </a:endParaRPr>
          </a:p>
        </p:txBody>
      </p:sp>
      <p:sp>
        <p:nvSpPr>
          <p:cNvPr id="3" name="Content Placeholder 2"/>
          <p:cNvSpPr>
            <a:spLocks noGrp="1"/>
          </p:cNvSpPr>
          <p:nvPr>
            <p:ph idx="1"/>
          </p:nvPr>
        </p:nvSpPr>
        <p:spPr>
          <a:xfrm>
            <a:off x="259702" y="1499053"/>
            <a:ext cx="11674151" cy="4351338"/>
          </a:xfrm>
        </p:spPr>
        <p:txBody>
          <a:bodyPr/>
          <a:lstStyle/>
          <a:p>
            <a:pPr marL="0" indent="0">
              <a:buNone/>
            </a:pPr>
            <a:r>
              <a:rPr lang="en-US" sz="3600" dirty="0"/>
              <a:t>but in case I am delayed, </a:t>
            </a:r>
            <a:r>
              <a:rPr lang="en-US" sz="3600" i="1" dirty="0"/>
              <a:t>I write</a:t>
            </a:r>
            <a:r>
              <a:rPr lang="en-US" sz="3600" dirty="0"/>
              <a:t> so that you will know how one ought to conduct himself in the household of God, which is the church of the living God, the pillar and support of the truth. </a:t>
            </a:r>
          </a:p>
          <a:p>
            <a:pPr marL="0" indent="0" algn="r">
              <a:buNone/>
            </a:pPr>
            <a:r>
              <a:rPr lang="en-US" sz="3600" dirty="0" smtClean="0"/>
              <a:t>1Timothy 3:15</a:t>
            </a:r>
            <a:endParaRPr lang="en-US" sz="3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3018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is the Family of God</a:t>
            </a:r>
            <a:endParaRPr lang="en-US" dirty="0">
              <a:latin typeface="+mn-lt"/>
            </a:endParaRPr>
          </a:p>
        </p:txBody>
      </p:sp>
      <p:sp>
        <p:nvSpPr>
          <p:cNvPr id="3" name="Content Placeholder 2"/>
          <p:cNvSpPr>
            <a:spLocks noGrp="1"/>
          </p:cNvSpPr>
          <p:nvPr>
            <p:ph idx="1"/>
          </p:nvPr>
        </p:nvSpPr>
        <p:spPr>
          <a:xfrm>
            <a:off x="259702" y="1499053"/>
            <a:ext cx="11674151" cy="4351338"/>
          </a:xfrm>
        </p:spPr>
        <p:txBody>
          <a:bodyPr/>
          <a:lstStyle/>
          <a:p>
            <a:pPr marL="0" indent="0">
              <a:buNone/>
            </a:pPr>
            <a:r>
              <a:rPr lang="en-US" sz="3600" dirty="0"/>
              <a:t>Let us not lose heart in doing good, for in due time we will reap if we do not grow weary. So then, while we have opportunity, let us do good to all people, and especially to those who are of the household of the faith. </a:t>
            </a:r>
          </a:p>
          <a:p>
            <a:pPr marL="0" indent="0" algn="r">
              <a:buNone/>
            </a:pPr>
            <a:r>
              <a:rPr lang="en-US" sz="3600" dirty="0" smtClean="0"/>
              <a:t>Galatians 6:9-10</a:t>
            </a:r>
            <a:endParaRPr lang="en-US" dirty="0"/>
          </a:p>
          <a:p>
            <a:pPr marL="0" indent="0">
              <a:buNone/>
            </a:pPr>
            <a:endParaRPr lang="en-US" dirty="0"/>
          </a:p>
        </p:txBody>
      </p:sp>
    </p:spTree>
    <p:extLst>
      <p:ext uri="{BB962C8B-B14F-4D97-AF65-F5344CB8AC3E}">
        <p14:creationId xmlns:p14="http://schemas.microsoft.com/office/powerpoint/2010/main" val="287332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is the Family of God</a:t>
            </a:r>
            <a:endParaRPr lang="en-US" dirty="0">
              <a:latin typeface="+mn-lt"/>
            </a:endParaRPr>
          </a:p>
        </p:txBody>
      </p:sp>
      <p:sp>
        <p:nvSpPr>
          <p:cNvPr id="3" name="Content Placeholder 2"/>
          <p:cNvSpPr>
            <a:spLocks noGrp="1"/>
          </p:cNvSpPr>
          <p:nvPr>
            <p:ph idx="1"/>
          </p:nvPr>
        </p:nvSpPr>
        <p:spPr>
          <a:xfrm>
            <a:off x="259702" y="1499053"/>
            <a:ext cx="11674151" cy="5041706"/>
          </a:xfrm>
        </p:spPr>
        <p:txBody>
          <a:bodyPr/>
          <a:lstStyle/>
          <a:p>
            <a:pPr marL="0" indent="0">
              <a:buNone/>
            </a:pPr>
            <a:r>
              <a:rPr lang="en-US" sz="3600" dirty="0"/>
              <a:t>So then you are no longer strangers and aliens, but you are fellow citizens with the saints, and are of God's household, having been built on the foundation of the apostles and prophets, Christ Jesus Himself being the corner </a:t>
            </a:r>
            <a:r>
              <a:rPr lang="en-US" sz="3600" i="1" dirty="0"/>
              <a:t>stone,</a:t>
            </a:r>
            <a:r>
              <a:rPr lang="en-US" sz="3600" dirty="0"/>
              <a:t> in whom the whole building, being fitted together, is growing into a holy temple in the Lord, in whom you also are being built together into a dwelling of God in the Spirit. </a:t>
            </a:r>
            <a:endParaRPr lang="en-US" sz="3600" dirty="0" smtClean="0"/>
          </a:p>
          <a:p>
            <a:pPr marL="0" indent="0" algn="r">
              <a:buNone/>
            </a:pPr>
            <a:r>
              <a:rPr lang="en-US" sz="3600" dirty="0" smtClean="0"/>
              <a:t>Ephesians 2:19-22</a:t>
            </a:r>
            <a:endParaRPr lang="en-US" sz="3600" dirty="0"/>
          </a:p>
          <a:p>
            <a:pPr marL="0" indent="0">
              <a:buNone/>
            </a:pPr>
            <a:endParaRPr lang="en-US" dirty="0"/>
          </a:p>
        </p:txBody>
      </p:sp>
    </p:spTree>
    <p:extLst>
      <p:ext uri="{BB962C8B-B14F-4D97-AF65-F5344CB8AC3E}">
        <p14:creationId xmlns:p14="http://schemas.microsoft.com/office/powerpoint/2010/main" val="195031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702" y="65314"/>
            <a:ext cx="10515600" cy="1082351"/>
          </a:xfrm>
        </p:spPr>
        <p:txBody>
          <a:bodyPr/>
          <a:lstStyle/>
          <a:p>
            <a:r>
              <a:rPr lang="en-US" dirty="0">
                <a:solidFill>
                  <a:prstClr val="black"/>
                </a:solidFill>
                <a:effectLst>
                  <a:outerShdw blurRad="38100" dist="38100" dir="2700000" algn="tl">
                    <a:srgbClr val="000000">
                      <a:alpha val="43137"/>
                    </a:srgbClr>
                  </a:outerShdw>
                </a:effectLst>
                <a:latin typeface="AR JULIAN" panose="02000000000000000000" pitchFamily="2" charset="0"/>
              </a:rPr>
              <a:t>The Church is the Family of God</a:t>
            </a:r>
            <a:endParaRPr lang="en-US" dirty="0">
              <a:latin typeface="+mn-lt"/>
            </a:endParaRPr>
          </a:p>
        </p:txBody>
      </p:sp>
      <p:sp>
        <p:nvSpPr>
          <p:cNvPr id="3" name="Content Placeholder 2"/>
          <p:cNvSpPr>
            <a:spLocks noGrp="1"/>
          </p:cNvSpPr>
          <p:nvPr>
            <p:ph idx="1"/>
          </p:nvPr>
        </p:nvSpPr>
        <p:spPr>
          <a:xfrm>
            <a:off x="259702" y="1499053"/>
            <a:ext cx="11674151" cy="5041706"/>
          </a:xfrm>
        </p:spPr>
        <p:txBody>
          <a:bodyPr/>
          <a:lstStyle/>
          <a:p>
            <a:pPr marL="0" indent="0">
              <a:buNone/>
            </a:pPr>
            <a:r>
              <a:rPr lang="en-US" sz="3600" dirty="0"/>
              <a:t>But Jesus answered the one who was telling Him and said, "Who is My mother and who are My brothers?" And stretching out His hand toward His disciples, He said, "Behold My mother and My brothers! "For whoever does the will of My Father who is in heaven, he is My brother and sister and mother." </a:t>
            </a:r>
            <a:endParaRPr lang="en-US" sz="3600" dirty="0" smtClean="0"/>
          </a:p>
          <a:p>
            <a:pPr marL="0" indent="0" algn="r">
              <a:buNone/>
            </a:pPr>
            <a:r>
              <a:rPr lang="en-US" sz="3600" dirty="0" smtClean="0"/>
              <a:t>Matthew 12:48-50</a:t>
            </a:r>
            <a:endParaRPr lang="en-US" sz="3600" dirty="0"/>
          </a:p>
          <a:p>
            <a:endParaRPr lang="en-US" sz="3600" dirty="0"/>
          </a:p>
          <a:p>
            <a:pPr marL="0" indent="0">
              <a:buNone/>
            </a:pPr>
            <a:endParaRPr lang="en-US" dirty="0"/>
          </a:p>
        </p:txBody>
      </p:sp>
    </p:spTree>
    <p:extLst>
      <p:ext uri="{BB962C8B-B14F-4D97-AF65-F5344CB8AC3E}">
        <p14:creationId xmlns:p14="http://schemas.microsoft.com/office/powerpoint/2010/main" val="239504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1177</Words>
  <Application>Microsoft Office PowerPoint</Application>
  <PresentationFormat>Custom</PresentationFormat>
  <Paragraphs>79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@Palm Beach Lakes church of Christ</vt:lpstr>
      <vt:lpstr>PowerPoint Presentation</vt:lpstr>
      <vt:lpstr>PowerPoint Presentation</vt:lpstr>
      <vt:lpstr>3 Biblical Concepts </vt:lpstr>
      <vt:lpstr>The Church is the Family of God</vt:lpstr>
      <vt:lpstr>The Church is the Family of God</vt:lpstr>
      <vt:lpstr>The Church is the Family of God</vt:lpstr>
      <vt:lpstr>The Church is the Family of God</vt:lpstr>
      <vt:lpstr>The Church is the Family of God</vt:lpstr>
      <vt:lpstr>The Church is the Family of God</vt:lpstr>
      <vt:lpstr>The Church is the Family of God</vt:lpstr>
      <vt:lpstr>The Church Labors Together</vt:lpstr>
      <vt:lpstr>The Church Labors Together</vt:lpstr>
      <vt:lpstr>The Church Labors Together</vt:lpstr>
      <vt:lpstr>The Church Labors Together</vt:lpstr>
      <vt:lpstr>The Church Labors Together</vt:lpstr>
      <vt:lpstr>The Church Labors Together</vt:lpstr>
      <vt:lpstr>The Church Labors Together</vt:lpstr>
      <vt:lpstr>The Church Helps Prepare Youth</vt:lpstr>
      <vt:lpstr>The Church Helps Prepare Youth</vt:lpstr>
      <vt:lpstr>The Church Helps Prepare Youth</vt:lpstr>
      <vt:lpstr>The Church Helps Prepare Youth</vt:lpstr>
      <vt:lpstr>The Church Helps Prepare Youth</vt:lpstr>
      <vt:lpstr>How does this work @ Palm Beach Lakes?</vt:lpstr>
      <vt:lpstr>Palm Beach Lakes Vision Statement </vt:lpstr>
      <vt:lpstr>Family Youth Ministry Vision Statement </vt:lpstr>
      <vt:lpstr>3 Biblical Concepts </vt:lpstr>
      <vt:lpstr>Are you in the family of God?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46</cp:revision>
  <dcterms:created xsi:type="dcterms:W3CDTF">2014-10-02T16:10:59Z</dcterms:created>
  <dcterms:modified xsi:type="dcterms:W3CDTF">2014-10-06T15:18:01Z</dcterms:modified>
</cp:coreProperties>
</file>