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2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02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BA789-4A11-4988-A99C-9F462FE122BC}" type="datetimeFigureOut">
              <a:rPr lang="en-US" smtClean="0"/>
              <a:t>9/7/2014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52FCE-422A-49DA-AD82-8759D34A557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009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BA789-4A11-4988-A99C-9F462FE122BC}" type="datetimeFigureOut">
              <a:rPr lang="en-US" smtClean="0"/>
              <a:t>9/7/2014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52FCE-422A-49DA-AD82-8759D34A5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469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BA789-4A11-4988-A99C-9F462FE122BC}" type="datetimeFigureOut">
              <a:rPr lang="en-US" smtClean="0"/>
              <a:t>9/7/2014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52FCE-422A-49DA-AD82-8759D34A5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6056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BA789-4A11-4988-A99C-9F462FE122BC}" type="datetimeFigureOut">
              <a:rPr lang="en-US" smtClean="0"/>
              <a:t>9/7/2014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52FCE-422A-49DA-AD82-8759D34A5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896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7695" y="2668384"/>
            <a:ext cx="8736676" cy="4189615"/>
          </a:xfrm>
        </p:spPr>
        <p:txBody>
          <a:bodyPr/>
          <a:lstStyle>
            <a:lvl1pPr>
              <a:defRPr b="1">
                <a:effectLst>
                  <a:glow rad="63500">
                    <a:schemeClr val="bg1"/>
                  </a:glow>
                </a:effectLst>
              </a:defRPr>
            </a:lvl1pPr>
            <a:lvl2pPr marL="685800" indent="-228600">
              <a:buFont typeface="Calibri" panose="020F0502020204030204" pitchFamily="34" charset="0"/>
              <a:buChar char="–"/>
              <a:defRPr b="1">
                <a:effectLst>
                  <a:glow rad="63500">
                    <a:schemeClr val="bg1"/>
                  </a:glow>
                </a:effectLst>
              </a:defRPr>
            </a:lvl2pPr>
            <a:lvl3pPr marL="1143000" indent="-228600">
              <a:buSzPct val="80000"/>
              <a:buFont typeface="Wingdings" panose="05000000000000000000" pitchFamily="2" charset="2"/>
              <a:buChar char="Ø"/>
              <a:defRPr b="1">
                <a:effectLst>
                  <a:glow rad="63500">
                    <a:schemeClr val="bg1"/>
                  </a:glow>
                </a:effectLst>
              </a:defRPr>
            </a:lvl3pPr>
            <a:lvl4pPr>
              <a:defRPr b="1">
                <a:effectLst>
                  <a:glow rad="63500">
                    <a:schemeClr val="bg1"/>
                  </a:glow>
                </a:effectLst>
              </a:defRPr>
            </a:lvl4pPr>
            <a:lvl5pPr>
              <a:defRPr b="1">
                <a:effectLst>
                  <a:glow rad="635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088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7695" y="2668384"/>
            <a:ext cx="8736676" cy="4189615"/>
          </a:xfrm>
        </p:spPr>
        <p:txBody>
          <a:bodyPr/>
          <a:lstStyle>
            <a:lvl1pPr>
              <a:defRPr b="1">
                <a:effectLst>
                  <a:glow rad="63500">
                    <a:schemeClr val="bg1"/>
                  </a:glow>
                </a:effectLst>
              </a:defRPr>
            </a:lvl1pPr>
            <a:lvl2pPr marL="685800" indent="-228600">
              <a:buFont typeface="Calibri" panose="020F0502020204030204" pitchFamily="34" charset="0"/>
              <a:buChar char="–"/>
              <a:defRPr b="1">
                <a:effectLst>
                  <a:glow rad="63500">
                    <a:schemeClr val="bg1"/>
                  </a:glow>
                </a:effectLst>
              </a:defRPr>
            </a:lvl2pPr>
            <a:lvl3pPr marL="1143000" indent="-228600">
              <a:buSzPct val="80000"/>
              <a:buFont typeface="Wingdings" panose="05000000000000000000" pitchFamily="2" charset="2"/>
              <a:buChar char="Ø"/>
              <a:defRPr b="1">
                <a:effectLst>
                  <a:glow rad="63500">
                    <a:schemeClr val="bg1"/>
                  </a:glow>
                </a:effectLst>
              </a:defRPr>
            </a:lvl3pPr>
            <a:lvl4pPr>
              <a:defRPr b="1">
                <a:effectLst>
                  <a:glow rad="63500">
                    <a:schemeClr val="bg1"/>
                  </a:glow>
                </a:effectLst>
              </a:defRPr>
            </a:lvl4pPr>
            <a:lvl5pPr>
              <a:defRPr b="1">
                <a:effectLst>
                  <a:glow rad="635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4510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BA789-4A11-4988-A99C-9F462FE122BC}" type="datetimeFigureOut">
              <a:rPr lang="en-US" smtClean="0"/>
              <a:t>9/7/2014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52FCE-422A-49DA-AD82-8759D34A5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071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BA789-4A11-4988-A99C-9F462FE122BC}" type="datetimeFigureOut">
              <a:rPr lang="en-US" smtClean="0"/>
              <a:t>9/7/2014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52FCE-422A-49DA-AD82-8759D34A5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3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BA789-4A11-4988-A99C-9F462FE122BC}" type="datetimeFigureOut">
              <a:rPr lang="en-US" smtClean="0"/>
              <a:t>9/7/2014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52FCE-422A-49DA-AD82-8759D34A5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170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BA789-4A11-4988-A99C-9F462FE122BC}" type="datetimeFigureOut">
              <a:rPr lang="en-US" smtClean="0"/>
              <a:t>9/7/2014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52FCE-422A-49DA-AD82-8759D34A5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853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BA789-4A11-4988-A99C-9F462FE122BC}" type="datetimeFigureOut">
              <a:rPr lang="en-US" smtClean="0"/>
              <a:t>9/7/2014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52FCE-422A-49DA-AD82-8759D34A5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162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BA789-4A11-4988-A99C-9F462FE122BC}" type="datetimeFigureOut">
              <a:rPr lang="en-US" smtClean="0"/>
              <a:t>9/7/2014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52FCE-422A-49DA-AD82-8759D34A5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598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2BA789-4A11-4988-A99C-9F462FE122BC}" type="datetimeFigureOut">
              <a:rPr lang="en-US" smtClean="0"/>
              <a:t>9/7/2014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B52FCE-422A-49DA-AD82-8759D34A5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194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9522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Admonish </a:t>
            </a:r>
            <a:r>
              <a:rPr lang="en-US" dirty="0"/>
              <a:t>the Disorderly</a:t>
            </a:r>
          </a:p>
          <a:p>
            <a:pPr lvl="1"/>
            <a:r>
              <a:rPr lang="en-US" dirty="0" smtClean="0"/>
              <a:t>Admonish (mind </a:t>
            </a:r>
            <a:r>
              <a:rPr lang="en-US" dirty="0"/>
              <a:t>+ </a:t>
            </a:r>
            <a:r>
              <a:rPr lang="en-US" dirty="0" smtClean="0"/>
              <a:t>put </a:t>
            </a:r>
            <a:r>
              <a:rPr lang="en-US" dirty="0"/>
              <a:t>in) = </a:t>
            </a:r>
            <a:r>
              <a:rPr lang="en-US" dirty="0" smtClean="0"/>
              <a:t>lit. to </a:t>
            </a:r>
            <a:r>
              <a:rPr lang="en-US" dirty="0"/>
              <a:t>put/place in </a:t>
            </a:r>
            <a:r>
              <a:rPr lang="en-US" dirty="0" smtClean="0"/>
              <a:t>mind = WARN</a:t>
            </a:r>
            <a:endParaRPr lang="en-US" dirty="0"/>
          </a:p>
          <a:p>
            <a:pPr lvl="1"/>
            <a:r>
              <a:rPr lang="en-US" dirty="0" smtClean="0"/>
              <a:t>Disorderly (not </a:t>
            </a:r>
            <a:r>
              <a:rPr lang="en-US" dirty="0"/>
              <a:t>+ </a:t>
            </a:r>
            <a:r>
              <a:rPr lang="en-US" dirty="0" smtClean="0"/>
              <a:t>arranged, military </a:t>
            </a:r>
            <a:r>
              <a:rPr lang="en-US" dirty="0"/>
              <a:t>order</a:t>
            </a:r>
            <a:r>
              <a:rPr lang="en-US" dirty="0" smtClean="0"/>
              <a:t>) = out of ranks/step</a:t>
            </a:r>
            <a:endParaRPr lang="en-US" dirty="0"/>
          </a:p>
          <a:p>
            <a:pPr lvl="2"/>
            <a:r>
              <a:rPr lang="en-US" dirty="0" smtClean="0"/>
              <a:t>Out </a:t>
            </a:r>
            <a:r>
              <a:rPr lang="en-US" dirty="0"/>
              <a:t>of step in </a:t>
            </a:r>
            <a:r>
              <a:rPr lang="en-US" dirty="0" smtClean="0"/>
              <a:t>doctrine – 1 Tim. 1:3; 6:3-5</a:t>
            </a:r>
            <a:endParaRPr lang="en-US" dirty="0"/>
          </a:p>
          <a:p>
            <a:pPr lvl="2"/>
            <a:r>
              <a:rPr lang="en-US" dirty="0" smtClean="0"/>
              <a:t>Out </a:t>
            </a:r>
            <a:r>
              <a:rPr lang="en-US" dirty="0"/>
              <a:t>of step in morality </a:t>
            </a:r>
            <a:r>
              <a:rPr lang="en-US" dirty="0" smtClean="0"/>
              <a:t>– 1 Cor. 5:11</a:t>
            </a:r>
            <a:endParaRPr lang="en-US" dirty="0"/>
          </a:p>
          <a:p>
            <a:pPr lvl="2"/>
            <a:r>
              <a:rPr lang="en-US" dirty="0" smtClean="0"/>
              <a:t>Out </a:t>
            </a:r>
            <a:r>
              <a:rPr lang="en-US" dirty="0"/>
              <a:t>of step in priorities </a:t>
            </a:r>
            <a:r>
              <a:rPr lang="en-US" dirty="0" smtClean="0"/>
              <a:t>– Matt </a:t>
            </a:r>
            <a:r>
              <a:rPr lang="en-US" dirty="0"/>
              <a:t>6:33; Col. 1:18</a:t>
            </a:r>
          </a:p>
          <a:p>
            <a:pPr lvl="2"/>
            <a:r>
              <a:rPr lang="en-US" dirty="0" smtClean="0"/>
              <a:t>Out </a:t>
            </a:r>
            <a:r>
              <a:rPr lang="en-US" dirty="0"/>
              <a:t>of step in obedience </a:t>
            </a:r>
            <a:r>
              <a:rPr lang="en-US" dirty="0" smtClean="0"/>
              <a:t>– Heb</a:t>
            </a:r>
            <a:r>
              <a:rPr lang="en-US" dirty="0"/>
              <a:t>. 3:12-19</a:t>
            </a:r>
          </a:p>
          <a:p>
            <a:pPr lvl="1"/>
            <a:r>
              <a:rPr lang="en-US" dirty="0" smtClean="0"/>
              <a:t>Every </a:t>
            </a:r>
            <a:r>
              <a:rPr lang="en-US" dirty="0"/>
              <a:t>member has </a:t>
            </a:r>
            <a:r>
              <a:rPr lang="en-US" dirty="0" smtClean="0"/>
              <a:t>responsibility for the health of the church</a:t>
            </a:r>
            <a:endParaRPr lang="en-US" dirty="0"/>
          </a:p>
          <a:p>
            <a:pPr lvl="2"/>
            <a:r>
              <a:rPr lang="en-US" dirty="0" smtClean="0"/>
              <a:t>To </a:t>
            </a:r>
            <a:r>
              <a:rPr lang="en-US" dirty="0"/>
              <a:t>put in </a:t>
            </a:r>
            <a:r>
              <a:rPr lang="en-US" dirty="0" smtClean="0"/>
              <a:t>mind: </a:t>
            </a:r>
            <a:r>
              <a:rPr lang="en-US" dirty="0"/>
              <a:t>where they were, where they are, where they’re going</a:t>
            </a:r>
          </a:p>
          <a:p>
            <a:pPr lvl="2"/>
            <a:r>
              <a:rPr lang="en-US" dirty="0" smtClean="0"/>
              <a:t>Goal</a:t>
            </a:r>
            <a:r>
              <a:rPr lang="en-US" dirty="0"/>
              <a:t>: </a:t>
            </a:r>
            <a:r>
              <a:rPr lang="en-US" dirty="0" smtClean="0"/>
              <a:t>Bring </a:t>
            </a:r>
            <a:r>
              <a:rPr lang="en-US" dirty="0"/>
              <a:t>back “into step” with God’s </a:t>
            </a:r>
            <a:r>
              <a:rPr lang="en-US" dirty="0" smtClean="0"/>
              <a:t>way – Gal. 6:1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2821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Encourage the Fainthearted</a:t>
            </a:r>
            <a:endParaRPr lang="en-US" dirty="0"/>
          </a:p>
          <a:p>
            <a:pPr lvl="1"/>
            <a:r>
              <a:rPr lang="en-US" dirty="0" smtClean="0"/>
              <a:t>Encourage (beside + soothing speak) </a:t>
            </a:r>
            <a:r>
              <a:rPr lang="en-US" dirty="0"/>
              <a:t>= </a:t>
            </a:r>
            <a:r>
              <a:rPr lang="en-US" dirty="0" smtClean="0"/>
              <a:t>comfort, console</a:t>
            </a:r>
            <a:endParaRPr lang="en-US" dirty="0"/>
          </a:p>
          <a:p>
            <a:pPr lvl="1"/>
            <a:r>
              <a:rPr lang="en-US" dirty="0" smtClean="0"/>
              <a:t>Fainthearted (little + soul) = lit. little-souled = lose </a:t>
            </a:r>
            <a:r>
              <a:rPr lang="en-US" dirty="0" err="1" smtClean="0"/>
              <a:t>heart</a:t>
            </a:r>
            <a:r>
              <a:rPr lang="en-US" dirty="0" err="1" smtClean="0">
                <a:sym typeface="Wingdings" panose="05000000000000000000" pitchFamily="2" charset="2"/>
              </a:rPr>
              <a:t>quit</a:t>
            </a:r>
            <a:endParaRPr lang="en-US" dirty="0"/>
          </a:p>
          <a:p>
            <a:pPr lvl="2"/>
            <a:r>
              <a:rPr lang="en-US" dirty="0" smtClean="0"/>
              <a:t>Losing heart because </a:t>
            </a:r>
            <a:r>
              <a:rPr lang="en-US" dirty="0"/>
              <a:t>of life’s trials and </a:t>
            </a:r>
            <a:r>
              <a:rPr lang="en-US" dirty="0" smtClean="0"/>
              <a:t>circumstances – 1 Pet. </a:t>
            </a:r>
            <a:r>
              <a:rPr lang="en-US" dirty="0"/>
              <a:t>1:6</a:t>
            </a:r>
          </a:p>
          <a:p>
            <a:pPr lvl="2"/>
            <a:r>
              <a:rPr lang="en-US" dirty="0" smtClean="0"/>
              <a:t>Losing heart because </a:t>
            </a:r>
            <a:r>
              <a:rPr lang="en-US" dirty="0"/>
              <a:t>of </a:t>
            </a:r>
            <a:r>
              <a:rPr lang="en-US" dirty="0" smtClean="0"/>
              <a:t>people</a:t>
            </a:r>
            <a:r>
              <a:rPr lang="en-US" dirty="0"/>
              <a:t> – </a:t>
            </a:r>
            <a:r>
              <a:rPr lang="en-US" dirty="0" smtClean="0"/>
              <a:t>2 </a:t>
            </a:r>
            <a:r>
              <a:rPr lang="en-US" dirty="0"/>
              <a:t>Cor. 2:3</a:t>
            </a:r>
          </a:p>
          <a:p>
            <a:pPr lvl="2"/>
            <a:r>
              <a:rPr lang="en-US" dirty="0" smtClean="0"/>
              <a:t>Losing heart because </a:t>
            </a:r>
            <a:r>
              <a:rPr lang="en-US" dirty="0"/>
              <a:t>of the </a:t>
            </a:r>
            <a:r>
              <a:rPr lang="en-US" dirty="0" smtClean="0"/>
              <a:t>enemy</a:t>
            </a:r>
            <a:r>
              <a:rPr lang="en-US" dirty="0"/>
              <a:t> – </a:t>
            </a:r>
            <a:r>
              <a:rPr lang="en-US" dirty="0" smtClean="0"/>
              <a:t>1 Thess. </a:t>
            </a:r>
            <a:r>
              <a:rPr lang="en-US" dirty="0"/>
              <a:t>2:18</a:t>
            </a:r>
          </a:p>
          <a:p>
            <a:pPr lvl="1"/>
            <a:r>
              <a:rPr lang="en-US" dirty="0"/>
              <a:t>Every member has responsibility for the health of the church</a:t>
            </a:r>
          </a:p>
          <a:p>
            <a:pPr lvl="2"/>
            <a:r>
              <a:rPr lang="en-US" dirty="0" smtClean="0"/>
              <a:t>To </a:t>
            </a:r>
            <a:r>
              <a:rPr lang="en-US" dirty="0"/>
              <a:t>call alongside and speak words of </a:t>
            </a:r>
            <a:r>
              <a:rPr lang="en-US" dirty="0" smtClean="0"/>
              <a:t>encouragement, pointing to God</a:t>
            </a:r>
            <a:endParaRPr lang="en-US" dirty="0"/>
          </a:p>
          <a:p>
            <a:pPr lvl="2"/>
            <a:r>
              <a:rPr lang="en-US" dirty="0" smtClean="0"/>
              <a:t>Goal</a:t>
            </a:r>
            <a:r>
              <a:rPr lang="en-US" dirty="0"/>
              <a:t>: </a:t>
            </a:r>
            <a:r>
              <a:rPr lang="en-US" dirty="0" smtClean="0"/>
              <a:t>Lift spirits, help to see promises of God – 1 Thess. 2:11-12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687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Uphold the Weak</a:t>
            </a:r>
            <a:endParaRPr lang="en-US" dirty="0"/>
          </a:p>
          <a:p>
            <a:pPr lvl="1"/>
            <a:r>
              <a:rPr lang="en-US" dirty="0" smtClean="0"/>
              <a:t>Uphold </a:t>
            </a:r>
            <a:r>
              <a:rPr lang="en-US" dirty="0"/>
              <a:t>= to cling to, to hold on firmly to, to help </a:t>
            </a:r>
          </a:p>
          <a:p>
            <a:pPr lvl="1"/>
            <a:r>
              <a:rPr lang="en-US" dirty="0" smtClean="0"/>
              <a:t>Weak (not + strong) = without strength (spiritually)</a:t>
            </a:r>
            <a:endParaRPr lang="en-US" dirty="0"/>
          </a:p>
          <a:p>
            <a:pPr lvl="2"/>
            <a:r>
              <a:rPr lang="en-US" dirty="0" smtClean="0"/>
              <a:t>Weak </a:t>
            </a:r>
            <a:r>
              <a:rPr lang="en-US" dirty="0"/>
              <a:t>because babes in Christ – Heb. 5:12-14</a:t>
            </a:r>
          </a:p>
          <a:p>
            <a:pPr lvl="2"/>
            <a:r>
              <a:rPr lang="en-US" dirty="0" smtClean="0"/>
              <a:t>Weak </a:t>
            </a:r>
            <a:r>
              <a:rPr lang="en-US" dirty="0"/>
              <a:t>because starved for truth – 1 Pet. 2:2</a:t>
            </a:r>
          </a:p>
          <a:p>
            <a:pPr lvl="2"/>
            <a:r>
              <a:rPr lang="en-US" dirty="0" smtClean="0"/>
              <a:t>Weak </a:t>
            </a:r>
            <a:r>
              <a:rPr lang="en-US" dirty="0"/>
              <a:t>because untaught – Rom. 10:17</a:t>
            </a:r>
          </a:p>
          <a:p>
            <a:pPr lvl="2"/>
            <a:r>
              <a:rPr lang="en-US" dirty="0" smtClean="0"/>
              <a:t>Weak </a:t>
            </a:r>
            <a:r>
              <a:rPr lang="en-US" dirty="0"/>
              <a:t>because neglecting personal study – 2 Tim. 2:15</a:t>
            </a:r>
          </a:p>
          <a:p>
            <a:pPr lvl="2"/>
            <a:r>
              <a:rPr lang="en-US" dirty="0" smtClean="0"/>
              <a:t>Weak </a:t>
            </a:r>
            <a:r>
              <a:rPr lang="en-US" dirty="0"/>
              <a:t>because faith </a:t>
            </a:r>
            <a:r>
              <a:rPr lang="en-US" dirty="0" smtClean="0"/>
              <a:t>is </a:t>
            </a:r>
            <a:r>
              <a:rPr lang="en-US" dirty="0"/>
              <a:t>attacked/challenged </a:t>
            </a:r>
            <a:r>
              <a:rPr lang="en-US" dirty="0" smtClean="0"/>
              <a:t>– Gal. 5:1-9</a:t>
            </a:r>
            <a:endParaRPr lang="en-US" dirty="0"/>
          </a:p>
          <a:p>
            <a:pPr lvl="1"/>
            <a:r>
              <a:rPr lang="en-US" dirty="0"/>
              <a:t>Every member has responsibility for the health of the church</a:t>
            </a:r>
          </a:p>
          <a:p>
            <a:pPr lvl="2"/>
            <a:r>
              <a:rPr lang="en-US" dirty="0" smtClean="0"/>
              <a:t>Teach </a:t>
            </a:r>
            <a:r>
              <a:rPr lang="en-US" dirty="0"/>
              <a:t>them and carry faith with them </a:t>
            </a:r>
            <a:r>
              <a:rPr lang="en-US" dirty="0" smtClean="0"/>
              <a:t>– Rom</a:t>
            </a:r>
            <a:r>
              <a:rPr lang="en-US" dirty="0"/>
              <a:t>. </a:t>
            </a:r>
            <a:r>
              <a:rPr lang="en-US" dirty="0" smtClean="0"/>
              <a:t>15:1</a:t>
            </a:r>
            <a:endParaRPr lang="en-US" dirty="0"/>
          </a:p>
          <a:p>
            <a:pPr lvl="2"/>
            <a:r>
              <a:rPr lang="en-US" dirty="0" smtClean="0"/>
              <a:t>Goal</a:t>
            </a:r>
            <a:r>
              <a:rPr lang="en-US" dirty="0"/>
              <a:t>: Build them up in the most holy faith </a:t>
            </a:r>
            <a:r>
              <a:rPr lang="en-US" dirty="0" smtClean="0"/>
              <a:t>– Jude 20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9461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 Patient with All</a:t>
            </a:r>
            <a:endParaRPr lang="en-US" dirty="0"/>
          </a:p>
          <a:p>
            <a:pPr lvl="1"/>
            <a:r>
              <a:rPr lang="en-US" dirty="0" smtClean="0"/>
              <a:t>Patient (long + anger/temper) = longsuffering, holding temper</a:t>
            </a:r>
            <a:endParaRPr lang="en-US" dirty="0"/>
          </a:p>
          <a:p>
            <a:pPr lvl="1"/>
            <a:r>
              <a:rPr lang="en-US" dirty="0" smtClean="0"/>
              <a:t>All persons, at some point, need others to be patient</a:t>
            </a:r>
            <a:endParaRPr lang="en-US" dirty="0"/>
          </a:p>
          <a:p>
            <a:pPr lvl="1"/>
            <a:r>
              <a:rPr lang="en-US" dirty="0"/>
              <a:t>Every member has </a:t>
            </a:r>
            <a:r>
              <a:rPr lang="en-US" dirty="0" smtClean="0"/>
              <a:t>responsibility – 1 Cor. 13:4; Eph. 4:2</a:t>
            </a:r>
            <a:endParaRPr lang="en-US" dirty="0"/>
          </a:p>
          <a:p>
            <a:pPr lvl="2"/>
            <a:r>
              <a:rPr lang="en-US" dirty="0" smtClean="0"/>
              <a:t>Be </a:t>
            </a:r>
            <a:r>
              <a:rPr lang="en-US" dirty="0"/>
              <a:t>longsuffering with the stubborn &amp; rebellious</a:t>
            </a:r>
          </a:p>
          <a:p>
            <a:pPr lvl="2"/>
            <a:r>
              <a:rPr lang="en-US" dirty="0" smtClean="0"/>
              <a:t>Be </a:t>
            </a:r>
            <a:r>
              <a:rPr lang="en-US" dirty="0"/>
              <a:t>longsuffering with the weak &amp; wayward</a:t>
            </a:r>
          </a:p>
          <a:p>
            <a:pPr lvl="2"/>
            <a:r>
              <a:rPr lang="en-US" dirty="0" smtClean="0"/>
              <a:t>Be </a:t>
            </a:r>
            <a:r>
              <a:rPr lang="en-US" dirty="0"/>
              <a:t>longsuffering with the </a:t>
            </a:r>
            <a:r>
              <a:rPr lang="en-US" dirty="0" smtClean="0"/>
              <a:t>imperfect &amp; “not-like-you” people</a:t>
            </a:r>
            <a:endParaRPr lang="en-US" dirty="0"/>
          </a:p>
          <a:p>
            <a:pPr lvl="2"/>
            <a:r>
              <a:rPr lang="en-US" dirty="0" smtClean="0"/>
              <a:t>Be </a:t>
            </a:r>
            <a:r>
              <a:rPr lang="en-US" dirty="0"/>
              <a:t>longsuffering with the elders &amp; the preachers</a:t>
            </a:r>
          </a:p>
          <a:p>
            <a:pPr lvl="2"/>
            <a:r>
              <a:rPr lang="en-US" dirty="0" smtClean="0"/>
              <a:t>Be </a:t>
            </a:r>
            <a:r>
              <a:rPr lang="en-US" dirty="0"/>
              <a:t>longsuffering with your husband or your wife</a:t>
            </a:r>
          </a:p>
          <a:p>
            <a:pPr lvl="2"/>
            <a:r>
              <a:rPr lang="en-US" dirty="0" smtClean="0"/>
              <a:t>Be </a:t>
            </a:r>
            <a:r>
              <a:rPr lang="en-US" dirty="0"/>
              <a:t>longsuffering with your parents and/or your children</a:t>
            </a:r>
          </a:p>
          <a:p>
            <a:pPr lvl="2"/>
            <a:r>
              <a:rPr lang="en-US" dirty="0" smtClean="0"/>
              <a:t>Goal</a:t>
            </a:r>
            <a:r>
              <a:rPr lang="en-US" dirty="0"/>
              <a:t>: Do unto others as you’d </a:t>
            </a:r>
            <a:r>
              <a:rPr lang="en-US" dirty="0" smtClean="0"/>
              <a:t>have them do </a:t>
            </a:r>
            <a:r>
              <a:rPr lang="en-US" dirty="0"/>
              <a:t>to you </a:t>
            </a:r>
            <a:r>
              <a:rPr lang="en-US" dirty="0" smtClean="0"/>
              <a:t>– Matt. 7:12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3650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100" dirty="0" smtClean="0"/>
              <a:t>Admonish/Warn the Disorderly/Out of Step</a:t>
            </a:r>
          </a:p>
          <a:p>
            <a:r>
              <a:rPr lang="en-US" sz="3100" dirty="0" smtClean="0"/>
              <a:t>Encourage/Comfort the Fainthearted/Discouraged</a:t>
            </a:r>
          </a:p>
          <a:p>
            <a:r>
              <a:rPr lang="en-US" sz="3100" dirty="0" smtClean="0"/>
              <a:t>Uphold/Help the Spiritually Weak</a:t>
            </a:r>
          </a:p>
          <a:p>
            <a:r>
              <a:rPr lang="en-US" sz="3100" dirty="0" smtClean="0"/>
              <a:t>Be Patient/Longsuffering with All</a:t>
            </a:r>
            <a:endParaRPr lang="en-US" sz="3100" dirty="0"/>
          </a:p>
        </p:txBody>
      </p:sp>
    </p:spTree>
    <p:extLst>
      <p:ext uri="{BB962C8B-B14F-4D97-AF65-F5344CB8AC3E}">
        <p14:creationId xmlns:p14="http://schemas.microsoft.com/office/powerpoint/2010/main" val="14587277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HEAR the Word of God – Romans 10:17</a:t>
            </a:r>
          </a:p>
          <a:p>
            <a:r>
              <a:rPr lang="en-US" dirty="0" smtClean="0"/>
              <a:t>BELIEVE that Jesus is God’s Son – John 20:30-31</a:t>
            </a:r>
          </a:p>
          <a:p>
            <a:r>
              <a:rPr lang="en-US" dirty="0" smtClean="0"/>
              <a:t>REPENT of your sins – Acts 3:19</a:t>
            </a:r>
          </a:p>
          <a:p>
            <a:r>
              <a:rPr lang="en-US" dirty="0" smtClean="0"/>
              <a:t>CONFESS your faith in Jesus – Romans 10:9</a:t>
            </a:r>
          </a:p>
          <a:p>
            <a:r>
              <a:rPr lang="en-US" dirty="0" smtClean="0"/>
              <a:t>BE IMMERSED into Christ – Galatians 3:27</a:t>
            </a:r>
          </a:p>
          <a:p>
            <a:pPr lvl="1"/>
            <a:r>
              <a:rPr lang="en-US" dirty="0" smtClean="0"/>
              <a:t>God will forgive you and add you to His church – Act 2:37-47</a:t>
            </a:r>
          </a:p>
          <a:p>
            <a:r>
              <a:rPr lang="en-US" dirty="0" smtClean="0"/>
              <a:t>THEN, SERVE Him diligently for all your days – Gal. 2:20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8064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</TotalTime>
  <Words>510</Words>
  <Application>Microsoft Office PowerPoint</Application>
  <PresentationFormat>On-screen Show (4:3)</PresentationFormat>
  <Paragraphs>52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</dc:creator>
  <cp:lastModifiedBy>David</cp:lastModifiedBy>
  <cp:revision>9</cp:revision>
  <dcterms:created xsi:type="dcterms:W3CDTF">2014-09-05T01:26:55Z</dcterms:created>
  <dcterms:modified xsi:type="dcterms:W3CDTF">2014-09-07T19:14:15Z</dcterms:modified>
</cp:coreProperties>
</file>