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B88"/>
    <a:srgbClr val="022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C49-7C10-428D-9A2C-915CEC332CF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DEDD-F0A6-478C-8F25-F1B7DC69B08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4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C49-7C10-428D-9A2C-915CEC332CF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DEDD-F0A6-478C-8F25-F1B7DC69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7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C49-7C10-428D-9A2C-915CEC332CF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DEDD-F0A6-478C-8F25-F1B7DC69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9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8022"/>
            <a:ext cx="7886700" cy="89266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FFFF00"/>
                </a:solidFill>
                <a:effectLst>
                  <a:outerShdw blurRad="50800" dist="50800" dir="2700000" algn="ctr" rotWithShape="0">
                    <a:srgbClr val="002060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461" y="1825625"/>
            <a:ext cx="5793971" cy="4924310"/>
          </a:xfrm>
          <a:solidFill>
            <a:schemeClr val="bg1">
              <a:alpha val="70000"/>
            </a:schemeClr>
          </a:solidFill>
          <a:effectLst>
            <a:softEdge rad="63500"/>
          </a:effectLst>
        </p:spPr>
        <p:txBody>
          <a:bodyPr lIns="182880" tIns="91440"/>
          <a:lstStyle>
            <a:lvl1pPr>
              <a:defRPr b="1">
                <a:solidFill>
                  <a:schemeClr val="tx1"/>
                </a:solidFill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685800" indent="-228600">
              <a:buFont typeface="Calibri" panose="020F0502020204030204" pitchFamily="34" charset="0"/>
              <a:buChar char="–"/>
              <a:defRPr b="1">
                <a:solidFill>
                  <a:srgbClr val="022A7D"/>
                </a:solidFill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solidFill>
                  <a:srgbClr val="022A7D"/>
                </a:solidFill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solidFill>
                  <a:srgbClr val="022A7D"/>
                </a:solidFill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solidFill>
                  <a:srgbClr val="022A7D"/>
                </a:solidFill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7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C49-7C10-428D-9A2C-915CEC332CF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DEDD-F0A6-478C-8F25-F1B7DC69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7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C49-7C10-428D-9A2C-915CEC332CF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DEDD-F0A6-478C-8F25-F1B7DC69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C49-7C10-428D-9A2C-915CEC332CF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DEDD-F0A6-478C-8F25-F1B7DC69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8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C49-7C10-428D-9A2C-915CEC332CF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DEDD-F0A6-478C-8F25-F1B7DC69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3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C49-7C10-428D-9A2C-915CEC332CF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DEDD-F0A6-478C-8F25-F1B7DC69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C49-7C10-428D-9A2C-915CEC332CF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DEDD-F0A6-478C-8F25-F1B7DC69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0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C49-7C10-428D-9A2C-915CEC332CF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DEDD-F0A6-478C-8F25-F1B7DC69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1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55C49-7C10-428D-9A2C-915CEC332CF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DEDD-F0A6-478C-8F25-F1B7DC69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3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0587" y="212742"/>
            <a:ext cx="5067955" cy="6498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922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0.21892 -0.12037 C 0.26458 -0.14768 0.33316 -0.16157 0.40417 -0.16157 C 0.48559 -0.16157 0.55087 -0.14768 0.59653 -0.12037 L 0.81545 -1.1111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4" y="-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545 -1.11111E-6 L 1.04427 0.12847 C 1.09236 0.15787 1.16424 0.17361 1.23889 0.17361 C 1.32431 0.17361 1.39254 0.15787 1.44063 0.12847 L 1.66962 -1.11111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08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14"/>
            <a:ext cx="9144000" cy="6858000"/>
          </a:xfrm>
          <a:prstGeom prst="rect">
            <a:avLst/>
          </a:prstGeom>
          <a:gradFill>
            <a:gsLst>
              <a:gs pos="60000">
                <a:srgbClr val="698EBD"/>
              </a:gs>
              <a:gs pos="14000">
                <a:srgbClr val="043B8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36849" y="1497119"/>
            <a:ext cx="8711844" cy="5190670"/>
          </a:xfrm>
          <a:noFill/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glow rad="63500">
                    <a:srgbClr val="043B88"/>
                  </a:glow>
                </a:effectLst>
              </a:rPr>
              <a:t>Believe that Jesus is God’s Son – John 8:24</a:t>
            </a:r>
          </a:p>
          <a:p>
            <a:r>
              <a:rPr lang="en-US" sz="3200" dirty="0" smtClean="0">
                <a:solidFill>
                  <a:srgbClr val="FFFF00"/>
                </a:solidFill>
                <a:effectLst>
                  <a:glow rad="63500">
                    <a:srgbClr val="043B88"/>
                  </a:glow>
                </a:effectLst>
              </a:rPr>
              <a:t>Repent of your sins – 2 Peter 3:9</a:t>
            </a:r>
          </a:p>
          <a:p>
            <a:r>
              <a:rPr lang="en-US" sz="3200" dirty="0" smtClean="0">
                <a:solidFill>
                  <a:srgbClr val="FFFF00"/>
                </a:solidFill>
                <a:effectLst>
                  <a:glow rad="63500">
                    <a:srgbClr val="043B88"/>
                  </a:glow>
                </a:effectLst>
              </a:rPr>
              <a:t>Confess your faith in Jesus – Matthew 10:32</a:t>
            </a:r>
          </a:p>
          <a:p>
            <a:r>
              <a:rPr lang="en-US" sz="3200" dirty="0" smtClean="0">
                <a:solidFill>
                  <a:srgbClr val="FFFF00"/>
                </a:solidFill>
                <a:effectLst>
                  <a:glow rad="63500">
                    <a:srgbClr val="043B88"/>
                  </a:glow>
                </a:effectLst>
              </a:rPr>
              <a:t>Be immersed into Christ – Romans 6:3-4</a:t>
            </a:r>
          </a:p>
          <a:p>
            <a:pPr lvl="1"/>
            <a:r>
              <a:rPr lang="en-US" sz="2800" dirty="0" smtClean="0">
                <a:ln w="9525">
                  <a:solidFill>
                    <a:schemeClr val="bg1"/>
                  </a:solidFill>
                </a:ln>
                <a:solidFill>
                  <a:srgbClr val="043B88"/>
                </a:solidFill>
                <a:effectLst>
                  <a:glow rad="38100">
                    <a:schemeClr val="bg1"/>
                  </a:glow>
                </a:effectLst>
              </a:rPr>
              <a:t>God will save you from your sins – Acts 2:38</a:t>
            </a:r>
          </a:p>
          <a:p>
            <a:pPr lvl="1"/>
            <a:r>
              <a:rPr lang="en-US" sz="2800" dirty="0" smtClean="0">
                <a:ln w="9525">
                  <a:solidFill>
                    <a:schemeClr val="bg1"/>
                  </a:solidFill>
                </a:ln>
                <a:solidFill>
                  <a:srgbClr val="043B88"/>
                </a:solidFill>
                <a:effectLst>
                  <a:glow rad="38100">
                    <a:schemeClr val="bg1"/>
                  </a:glow>
                </a:effectLst>
              </a:rPr>
              <a:t>God will add you to His church – Acts 2:47</a:t>
            </a:r>
          </a:p>
          <a:p>
            <a:pPr lvl="1"/>
            <a:r>
              <a:rPr lang="en-US" sz="2800" dirty="0" smtClean="0">
                <a:ln w="9525">
                  <a:solidFill>
                    <a:schemeClr val="bg1"/>
                  </a:solidFill>
                </a:ln>
                <a:solidFill>
                  <a:srgbClr val="043B88"/>
                </a:solidFill>
                <a:effectLst>
                  <a:glow rad="38100">
                    <a:schemeClr val="bg1"/>
                  </a:glow>
                </a:effectLst>
              </a:rPr>
              <a:t>God will enroll you in heaven’s registry – Heb. 12:23</a:t>
            </a:r>
          </a:p>
          <a:p>
            <a:r>
              <a:rPr lang="en-US" sz="3200" dirty="0" smtClean="0">
                <a:ln w="19050">
                  <a:solidFill>
                    <a:srgbClr val="043B88"/>
                  </a:solidFill>
                </a:ln>
                <a:solidFill>
                  <a:srgbClr val="FFFF00"/>
                </a:solidFill>
                <a:effectLst>
                  <a:glow rad="76200">
                    <a:schemeClr val="bg1"/>
                  </a:glow>
                </a:effectLst>
              </a:rPr>
              <a:t>Serve </a:t>
            </a:r>
            <a:r>
              <a:rPr lang="en-US" sz="3200" dirty="0">
                <a:ln w="19050">
                  <a:solidFill>
                    <a:srgbClr val="043B88"/>
                  </a:solidFill>
                </a:ln>
                <a:solidFill>
                  <a:srgbClr val="FFFF00"/>
                </a:solidFill>
                <a:effectLst>
                  <a:glow rad="76200">
                    <a:schemeClr val="bg1"/>
                  </a:glow>
                </a:effectLst>
              </a:rPr>
              <a:t>Him </a:t>
            </a:r>
            <a:r>
              <a:rPr lang="en-US" sz="3200" dirty="0" smtClean="0">
                <a:ln w="19050">
                  <a:solidFill>
                    <a:srgbClr val="043B88"/>
                  </a:solidFill>
                </a:ln>
                <a:solidFill>
                  <a:srgbClr val="FFFF00"/>
                </a:solidFill>
                <a:effectLst>
                  <a:glow rad="76200">
                    <a:schemeClr val="bg1"/>
                  </a:glow>
                </a:effectLst>
              </a:rPr>
              <a:t>faithfully in His family – 1 Cor. 15:58</a:t>
            </a:r>
          </a:p>
          <a:p>
            <a:pPr lvl="1"/>
            <a:endParaRPr lang="en-US" sz="2800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109" y="201336"/>
            <a:ext cx="3962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glow rad="50800">
                    <a:schemeClr val="accent1">
                      <a:lumMod val="60000"/>
                      <a:lumOff val="40000"/>
                      <a:alpha val="49000"/>
                    </a:schemeClr>
                  </a:glow>
                </a:effectLst>
                <a:latin typeface="Impact" panose="020B0806030902050204" pitchFamily="34" charset="0"/>
              </a:rPr>
              <a:t>You Can Be</a:t>
            </a:r>
            <a:endParaRPr lang="en-US" sz="6600" dirty="0">
              <a:solidFill>
                <a:schemeClr val="bg1"/>
              </a:solidFill>
              <a:effectLst>
                <a:glow rad="50800">
                  <a:schemeClr val="accent1">
                    <a:lumMod val="60000"/>
                    <a:lumOff val="40000"/>
                    <a:alpha val="49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2722" y="151002"/>
            <a:ext cx="4851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glow rad="50800">
                    <a:schemeClr val="accent1">
                      <a:lumMod val="60000"/>
                      <a:lumOff val="40000"/>
                      <a:alpha val="49000"/>
                    </a:schemeClr>
                  </a:glow>
                </a:effectLst>
                <a:latin typeface="Walt Disney Script v4.1" panose="03080602000000000000" pitchFamily="66" charset="0"/>
              </a:rPr>
              <a:t>i</a:t>
            </a:r>
            <a:r>
              <a:rPr lang="en-US" sz="6600" dirty="0" smtClean="0">
                <a:solidFill>
                  <a:schemeClr val="bg1"/>
                </a:solidFill>
                <a:effectLst>
                  <a:glow rad="50800">
                    <a:schemeClr val="accent1">
                      <a:lumMod val="60000"/>
                      <a:lumOff val="40000"/>
                      <a:alpha val="49000"/>
                    </a:schemeClr>
                  </a:glow>
                </a:effectLst>
                <a:latin typeface="Walt Disney Script v4.1" panose="03080602000000000000" pitchFamily="66" charset="0"/>
              </a:rPr>
              <a:t>n </a:t>
            </a:r>
            <a:r>
              <a:rPr lang="en-US" sz="7200" dirty="0" smtClean="0">
                <a:solidFill>
                  <a:schemeClr val="bg1"/>
                </a:solidFill>
                <a:effectLst>
                  <a:glow rad="50800">
                    <a:schemeClr val="accent1">
                      <a:lumMod val="60000"/>
                      <a:lumOff val="40000"/>
                      <a:alpha val="49000"/>
                    </a:schemeClr>
                  </a:glow>
                </a:effectLst>
                <a:latin typeface="Walt Disney Script v4.1" panose="03080602000000000000" pitchFamily="66" charset="0"/>
              </a:rPr>
              <a:t>God’s Family</a:t>
            </a:r>
            <a:endParaRPr lang="en-US" sz="7200" dirty="0">
              <a:solidFill>
                <a:schemeClr val="bg1"/>
              </a:solidFill>
              <a:effectLst>
                <a:glow rad="50800">
                  <a:schemeClr val="accent1">
                    <a:lumMod val="60000"/>
                    <a:lumOff val="40000"/>
                    <a:alpha val="49000"/>
                  </a:schemeClr>
                </a:glow>
              </a:effectLst>
              <a:latin typeface="Walt Disney Script v4.1" panose="03080602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5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Missionary Family Returned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461" y="1825625"/>
            <a:ext cx="5876260" cy="2712819"/>
          </a:xfrm>
        </p:spPr>
        <p:txBody>
          <a:bodyPr/>
          <a:lstStyle/>
          <a:p>
            <a:r>
              <a:rPr lang="en-US" dirty="0"/>
              <a:t>Where They Had Been </a:t>
            </a:r>
            <a:r>
              <a:rPr lang="en-US" dirty="0" smtClean="0"/>
              <a:t>Commended</a:t>
            </a:r>
          </a:p>
          <a:p>
            <a:pPr lvl="1"/>
            <a:r>
              <a:rPr lang="en-US" dirty="0"/>
              <a:t>Set apart (13:2)</a:t>
            </a:r>
          </a:p>
          <a:p>
            <a:pPr lvl="1"/>
            <a:r>
              <a:rPr lang="en-US" dirty="0"/>
              <a:t>Prayed for (13:3)</a:t>
            </a:r>
          </a:p>
          <a:p>
            <a:pPr lvl="1"/>
            <a:r>
              <a:rPr lang="en-US" dirty="0"/>
              <a:t>Hands laid on (13:3) </a:t>
            </a:r>
          </a:p>
          <a:p>
            <a:pPr lvl="1"/>
            <a:r>
              <a:rPr lang="en-US" dirty="0"/>
              <a:t>Sent with a blessing (13:3</a:t>
            </a:r>
            <a:r>
              <a:rPr lang="en-US" dirty="0" smtClean="0"/>
              <a:t>)</a:t>
            </a:r>
          </a:p>
          <a:p>
            <a:r>
              <a:rPr lang="en-US" sz="2700" dirty="0"/>
              <a:t>When They Had Completed the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/>
          <a:stretch/>
        </p:blipFill>
        <p:spPr>
          <a:xfrm>
            <a:off x="0" y="1482909"/>
            <a:ext cx="3121018" cy="3995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1" b="9583"/>
          <a:stretch/>
        </p:blipFill>
        <p:spPr>
          <a:xfrm>
            <a:off x="0" y="4538444"/>
            <a:ext cx="9144000" cy="2319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6987" y="906011"/>
            <a:ext cx="1057013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Acts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14:26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3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Missionary Family Reported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461" y="1825625"/>
            <a:ext cx="5793971" cy="2905766"/>
          </a:xfrm>
        </p:spPr>
        <p:txBody>
          <a:bodyPr/>
          <a:lstStyle/>
          <a:p>
            <a:r>
              <a:rPr lang="en-US" dirty="0"/>
              <a:t>“Reported all that God had done with them” (14:27; 15:4; 21:19</a:t>
            </a:r>
            <a:r>
              <a:rPr lang="en-US" dirty="0" smtClean="0"/>
              <a:t>)</a:t>
            </a:r>
          </a:p>
          <a:p>
            <a:pPr marL="511175" lvl="1"/>
            <a:r>
              <a:rPr lang="en-US" dirty="0"/>
              <a:t>They preached the gospel (14:21, 25)</a:t>
            </a:r>
          </a:p>
          <a:p>
            <a:pPr marL="511175" lvl="1"/>
            <a:r>
              <a:rPr lang="en-US" dirty="0"/>
              <a:t>They made many disciples (14:21</a:t>
            </a:r>
            <a:r>
              <a:rPr lang="en-US" dirty="0" smtClean="0"/>
              <a:t>)</a:t>
            </a:r>
            <a:endParaRPr lang="en-US" dirty="0"/>
          </a:p>
          <a:p>
            <a:pPr marL="511175" lvl="1"/>
            <a:r>
              <a:rPr lang="en-US" dirty="0"/>
              <a:t>They strengthened the brethren (14:22</a:t>
            </a:r>
            <a:r>
              <a:rPr lang="en-US" dirty="0" smtClean="0"/>
              <a:t>)</a:t>
            </a:r>
            <a:endParaRPr lang="en-US" dirty="0"/>
          </a:p>
          <a:p>
            <a:pPr marL="511175" lvl="1"/>
            <a:r>
              <a:rPr lang="en-US" dirty="0"/>
              <a:t>They prepared for appointing elders (14:23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86987" y="906011"/>
            <a:ext cx="1057013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Acts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14:27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1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0000">
                <a:srgbClr val="698EBD"/>
              </a:gs>
              <a:gs pos="14000">
                <a:srgbClr val="043B8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7828" y="3012"/>
            <a:ext cx="7886700" cy="892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FFF00"/>
                </a:solidFill>
                <a:effectLst>
                  <a:outerShdw blurRad="50800" dist="50800" dir="2700000" algn="ctr" rotWithShape="0">
                    <a:srgbClr val="002060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Preached the Gospel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5008"/>
            <a:ext cx="5016617" cy="3764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63" y="3038149"/>
            <a:ext cx="5093135" cy="3819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94" y="795544"/>
            <a:ext cx="5301842" cy="298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18" y="787438"/>
            <a:ext cx="4319037" cy="323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0000">
                <a:srgbClr val="698EBD"/>
              </a:gs>
              <a:gs pos="14000">
                <a:srgbClr val="043B8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7828" y="3012"/>
            <a:ext cx="7886700" cy="892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FFF00"/>
                </a:solidFill>
                <a:effectLst>
                  <a:outerShdw blurRad="50800" dist="50800" dir="2700000" algn="ctr" rotWithShape="0">
                    <a:srgbClr val="002060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Made Many Disciples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" y="957595"/>
            <a:ext cx="4622334" cy="3081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39" y="2934364"/>
            <a:ext cx="4066905" cy="30501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0" y="4039152"/>
            <a:ext cx="3251200" cy="243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632" y="1904459"/>
            <a:ext cx="2786368" cy="495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0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0000">
                <a:srgbClr val="698EBD"/>
              </a:gs>
              <a:gs pos="14000">
                <a:srgbClr val="043B8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7828" y="3012"/>
            <a:ext cx="7886700" cy="892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FFF00"/>
                </a:solidFill>
                <a:effectLst>
                  <a:outerShdw blurRad="50800" dist="50800" dir="2700000" algn="ctr" rotWithShape="0">
                    <a:srgbClr val="002060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Strengthened the Brethren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9"/>
          <a:stretch/>
        </p:blipFill>
        <p:spPr>
          <a:xfrm rot="5400000">
            <a:off x="5888301" y="1155461"/>
            <a:ext cx="3423664" cy="3068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6" y="775273"/>
            <a:ext cx="4833053" cy="3626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74" y="3963493"/>
            <a:ext cx="4342352" cy="28949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4322" y="3816685"/>
            <a:ext cx="4782774" cy="31885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9" y="3571413"/>
            <a:ext cx="4766657" cy="3574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40" y="2319272"/>
            <a:ext cx="3142469" cy="23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0000">
                <a:srgbClr val="698EBD"/>
              </a:gs>
              <a:gs pos="14000">
                <a:srgbClr val="043B8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7828" y="3012"/>
            <a:ext cx="7886700" cy="892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FFF00"/>
                </a:solidFill>
                <a:effectLst>
                  <a:outerShdw blurRad="50800" dist="50800" dir="2700000" algn="ctr" rotWithShape="0">
                    <a:srgbClr val="002060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Prepared for Appointing Elders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37819" b="258"/>
          <a:stretch/>
        </p:blipFill>
        <p:spPr>
          <a:xfrm>
            <a:off x="1099695" y="927137"/>
            <a:ext cx="6744012" cy="3347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" r="45494"/>
          <a:stretch/>
        </p:blipFill>
        <p:spPr>
          <a:xfrm>
            <a:off x="2859685" y="2924458"/>
            <a:ext cx="2903552" cy="3933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33041" y="3534695"/>
            <a:ext cx="4265334" cy="2399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2" r="2597"/>
          <a:stretch/>
        </p:blipFill>
        <p:spPr>
          <a:xfrm>
            <a:off x="5999005" y="2924458"/>
            <a:ext cx="3144995" cy="39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8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Family Rejoiced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know of their safety &amp; sacrifices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be reunited with special friends</a:t>
            </a:r>
          </a:p>
          <a:p>
            <a:r>
              <a:rPr lang="en-US" dirty="0" smtClean="0"/>
              <a:t>To </a:t>
            </a:r>
            <a:r>
              <a:rPr lang="en-US" dirty="0"/>
              <a:t>have shared in the work (Phil. 4:14-19)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challenges (4:14)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finances (4:15)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needs (4:16)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fruit (4:17)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blessings from God (4:18-19)</a:t>
            </a:r>
          </a:p>
          <a:p>
            <a:r>
              <a:rPr lang="en-US" dirty="0" smtClean="0"/>
              <a:t>To </a:t>
            </a:r>
            <a:r>
              <a:rPr lang="en-US" dirty="0"/>
              <a:t>have the opportunity to work together again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86987" y="906011"/>
            <a:ext cx="1057013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Acts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15:3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8022"/>
            <a:ext cx="7886700" cy="1433450"/>
          </a:xfrm>
        </p:spPr>
        <p:txBody>
          <a:bodyPr/>
          <a:lstStyle/>
          <a:p>
            <a:r>
              <a:rPr lang="en-US" dirty="0" smtClean="0"/>
              <a:t>The Missionary Family Remained</a:t>
            </a:r>
            <a:br>
              <a:rPr lang="en-US" dirty="0" smtClean="0"/>
            </a:br>
            <a:r>
              <a:rPr lang="en-US" dirty="0" smtClean="0"/>
              <a:t>with the Church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461" y="2231472"/>
            <a:ext cx="5793971" cy="116607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Stayed there a long time” (NKJV)</a:t>
            </a:r>
          </a:p>
          <a:p>
            <a:r>
              <a:rPr lang="en-US" dirty="0" smtClean="0"/>
              <a:t>“</a:t>
            </a:r>
            <a:r>
              <a:rPr lang="en-US" dirty="0"/>
              <a:t>Remained no little time” (ESV)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86987" y="906011"/>
            <a:ext cx="1057013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Acts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14:28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1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282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Impact</vt:lpstr>
      <vt:lpstr>Walt Disney Script v4.1</vt:lpstr>
      <vt:lpstr>Office Theme</vt:lpstr>
      <vt:lpstr>PowerPoint Presentation</vt:lpstr>
      <vt:lpstr>The Missionary Family Returned</vt:lpstr>
      <vt:lpstr>The Missionary Family Reported</vt:lpstr>
      <vt:lpstr>PowerPoint Presentation</vt:lpstr>
      <vt:lpstr>PowerPoint Presentation</vt:lpstr>
      <vt:lpstr>PowerPoint Presentation</vt:lpstr>
      <vt:lpstr>PowerPoint Presentation</vt:lpstr>
      <vt:lpstr>The Church Family Rejoiced</vt:lpstr>
      <vt:lpstr>The Missionary Family Remained with the Church Family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22</cp:revision>
  <dcterms:created xsi:type="dcterms:W3CDTF">2014-09-05T15:29:18Z</dcterms:created>
  <dcterms:modified xsi:type="dcterms:W3CDTF">2014-09-07T19:15:02Z</dcterms:modified>
</cp:coreProperties>
</file>