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66"/>
    <a:srgbClr val="0D4D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49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04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77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850900"/>
            <a:ext cx="8699500" cy="1092200"/>
          </a:xfrm>
          <a:solidFill>
            <a:srgbClr val="0D4D5A"/>
          </a:solidFill>
          <a:effectLst>
            <a:softEdge rad="63500"/>
          </a:effectLst>
        </p:spPr>
        <p:txBody>
          <a:bodyPr>
            <a:normAutofit/>
          </a:bodyPr>
          <a:lstStyle>
            <a:lvl1pPr algn="ctr">
              <a:defRPr sz="3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943100"/>
            <a:ext cx="8699500" cy="4749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 marL="685800" indent="-228600">
              <a:buFont typeface="Calibri" panose="020F0502020204030204" pitchFamily="34" charset="0"/>
              <a:buChar char="–"/>
              <a:defRPr b="1">
                <a:solidFill>
                  <a:srgbClr val="FFFF99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32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704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58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15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91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6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2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E68AB-ABD8-45D1-82A9-8BA0C5B6040F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E3C61-EB5F-4C86-BFCF-DFBEA64BB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5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438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Ascertain a </a:t>
            </a:r>
            <a:r>
              <a:rPr lang="en-US" sz="3200" dirty="0"/>
              <a:t>Proper Understanding: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 smtClean="0"/>
              <a:t>Distinction </a:t>
            </a:r>
            <a:r>
              <a:rPr lang="en-US" dirty="0"/>
              <a:t>of the Life God </a:t>
            </a:r>
            <a:r>
              <a:rPr lang="en-US" dirty="0" smtClean="0"/>
              <a:t>Expects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has called us to be holy – 1 Pet. </a:t>
            </a:r>
            <a:r>
              <a:rPr lang="en-US" dirty="0" smtClean="0">
                <a:solidFill>
                  <a:schemeClr val="bg1"/>
                </a:solidFill>
              </a:rPr>
              <a:t>1:15-16; 4:1-3;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 </a:t>
            </a:r>
            <a:r>
              <a:rPr lang="en-US" dirty="0">
                <a:solidFill>
                  <a:schemeClr val="bg1"/>
                </a:solidFill>
              </a:rPr>
              <a:t>Thess. 4:3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has described for us how to be holy – 1 </a:t>
            </a:r>
            <a:r>
              <a:rPr lang="en-US" dirty="0" smtClean="0">
                <a:solidFill>
                  <a:schemeClr val="bg1"/>
                </a:solidFill>
              </a:rPr>
              <a:t>Pet</a:t>
            </a:r>
            <a:r>
              <a:rPr lang="en-US" dirty="0">
                <a:solidFill>
                  <a:schemeClr val="bg1"/>
                </a:solidFill>
              </a:rPr>
              <a:t>. 1:13-14; </a:t>
            </a:r>
            <a:r>
              <a:rPr lang="en-US" dirty="0" smtClean="0">
                <a:solidFill>
                  <a:schemeClr val="bg1"/>
                </a:solidFill>
              </a:rPr>
              <a:t>Rom. </a:t>
            </a:r>
            <a:r>
              <a:rPr lang="en-US" dirty="0">
                <a:solidFill>
                  <a:schemeClr val="bg1"/>
                </a:solidFill>
              </a:rPr>
              <a:t>12:1-2</a:t>
            </a:r>
            <a:r>
              <a:rPr lang="en-US" dirty="0" smtClean="0">
                <a:solidFill>
                  <a:schemeClr val="bg1"/>
                </a:solidFill>
              </a:rPr>
              <a:t>; Gal</a:t>
            </a:r>
            <a:r>
              <a:rPr lang="en-US" dirty="0">
                <a:solidFill>
                  <a:schemeClr val="bg1"/>
                </a:solidFill>
              </a:rPr>
              <a:t>. 5:19-23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has underscored the eternal promise of holiness – Heb. </a:t>
            </a:r>
            <a:r>
              <a:rPr lang="en-US" dirty="0" smtClean="0">
                <a:solidFill>
                  <a:schemeClr val="bg1"/>
                </a:solidFill>
              </a:rPr>
              <a:t>12:14; Col. </a:t>
            </a:r>
            <a:r>
              <a:rPr lang="en-US" dirty="0">
                <a:solidFill>
                  <a:schemeClr val="bg1"/>
                </a:solidFill>
              </a:rPr>
              <a:t>3:1-4, 24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has pronounced the eternal consequences of disregarding </a:t>
            </a:r>
            <a:r>
              <a:rPr lang="en-US" dirty="0" smtClean="0">
                <a:solidFill>
                  <a:schemeClr val="bg1"/>
                </a:solidFill>
              </a:rPr>
              <a:t>– 1 Cor. 6:10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smtClean="0">
                <a:solidFill>
                  <a:schemeClr val="bg1"/>
                </a:solidFill>
              </a:rPr>
              <a:t>Gal. 5:21; Heb. 12:14-17;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Rev. 21:8, 27; 22:15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1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Ascertain a </a:t>
            </a:r>
            <a:r>
              <a:rPr lang="en-US" sz="3200" dirty="0"/>
              <a:t>Proper Understanding: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dirty="0"/>
              <a:t>Definition of </a:t>
            </a:r>
            <a:r>
              <a:rPr lang="en-US" dirty="0" smtClean="0"/>
              <a:t>the Words God Used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943100"/>
            <a:ext cx="8864600" cy="49149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chemeClr val="bg1"/>
                </a:solidFill>
              </a:rPr>
              <a:t>Fornication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Gk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porneia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– Gal. 5:19; Col. 3:5; 1 Thess. 4:3</a:t>
            </a:r>
          </a:p>
          <a:p>
            <a:pPr lvl="1"/>
            <a:r>
              <a:rPr lang="en-US" dirty="0" smtClean="0"/>
              <a:t>any </a:t>
            </a:r>
            <a:r>
              <a:rPr lang="en-US" dirty="0"/>
              <a:t>kind of illicit sexual intercourse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Uncleanness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Gk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akatharsia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– Gal. 5:19; Ep. 5:3; 2 Cor. 12:21</a:t>
            </a:r>
          </a:p>
          <a:p>
            <a:pPr lvl="1"/>
            <a:r>
              <a:rPr lang="en-US" dirty="0" smtClean="0"/>
              <a:t>moral </a:t>
            </a:r>
            <a:r>
              <a:rPr lang="en-US" dirty="0"/>
              <a:t>uncleanness, the impurity of lustful living, impure motives, practice of every kind of immorality and sexual sin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Lasciviousness/Lewdness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Gk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aselgeia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– 1 Pet. 4:3; Gal. 5:19</a:t>
            </a:r>
          </a:p>
          <a:p>
            <a:pPr lvl="1"/>
            <a:r>
              <a:rPr lang="en-US" dirty="0" smtClean="0"/>
              <a:t>inclination </a:t>
            </a:r>
            <a:r>
              <a:rPr lang="en-US" dirty="0"/>
              <a:t>to sensuality; </a:t>
            </a:r>
            <a:r>
              <a:rPr lang="en-US" dirty="0" smtClean="0"/>
              <a:t>unbridled </a:t>
            </a:r>
            <a:r>
              <a:rPr lang="en-US" dirty="0"/>
              <a:t>lust; indecent bodily movements; unchaste handling of males and females; </a:t>
            </a:r>
            <a:r>
              <a:rPr lang="en-US" dirty="0" smtClean="0"/>
              <a:t>that which tends </a:t>
            </a:r>
            <a:r>
              <a:rPr lang="en-US" dirty="0"/>
              <a:t>to excite lustful or sexual desire; indulgence in sensual/bodily pleasures</a:t>
            </a:r>
          </a:p>
          <a:p>
            <a:r>
              <a:rPr lang="en-US" u="sng" dirty="0" smtClean="0">
                <a:solidFill>
                  <a:schemeClr val="bg1"/>
                </a:solidFill>
              </a:rPr>
              <a:t>Revelries/Carousing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Gk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komos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– 1 Pet. 4:3; Rom. 13:13</a:t>
            </a:r>
          </a:p>
          <a:p>
            <a:pPr lvl="1"/>
            <a:r>
              <a:rPr lang="en-US" dirty="0" smtClean="0"/>
              <a:t>drinking </a:t>
            </a:r>
            <a:r>
              <a:rPr lang="en-US" dirty="0"/>
              <a:t>parties, lascivious </a:t>
            </a:r>
            <a:r>
              <a:rPr lang="en-US" dirty="0" smtClean="0"/>
              <a:t>feastings</a:t>
            </a:r>
            <a:endParaRPr lang="en-US" dirty="0"/>
          </a:p>
          <a:p>
            <a:r>
              <a:rPr lang="en-US" u="sng" dirty="0" smtClean="0">
                <a:solidFill>
                  <a:schemeClr val="bg1"/>
                </a:solidFill>
              </a:rPr>
              <a:t>Lusts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Gk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epithumia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smtClean="0">
                <a:solidFill>
                  <a:schemeClr val="bg1"/>
                </a:solidFill>
              </a:rPr>
              <a:t>– 1 Pet. 4:3; Rom. 13:14; Col. 3:5</a:t>
            </a:r>
          </a:p>
          <a:p>
            <a:pPr lvl="1"/>
            <a:r>
              <a:rPr lang="en-US" dirty="0" smtClean="0"/>
              <a:t>sensual </a:t>
            </a:r>
            <a:r>
              <a:rPr lang="en-US" dirty="0"/>
              <a:t>desires, longings, cravings</a:t>
            </a:r>
          </a:p>
        </p:txBody>
      </p:sp>
    </p:spTree>
    <p:extLst>
      <p:ext uri="{BB962C8B-B14F-4D97-AF65-F5344CB8AC3E}">
        <p14:creationId xmlns:p14="http://schemas.microsoft.com/office/powerpoint/2010/main" val="313268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Apply the </a:t>
            </a:r>
            <a:r>
              <a:rPr lang="en-US" sz="3200" dirty="0" smtClean="0"/>
              <a:t>Understanding:</a:t>
            </a:r>
            <a:br>
              <a:rPr lang="en-US" sz="3200" dirty="0" smtClean="0"/>
            </a:br>
            <a:r>
              <a:rPr lang="en-US" dirty="0" smtClean="0"/>
              <a:t>Draw </a:t>
            </a:r>
            <a:r>
              <a:rPr lang="en-US" dirty="0"/>
              <a:t>the Line (Where God Draws the Line)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God’s </a:t>
            </a:r>
            <a:r>
              <a:rPr lang="en-US" dirty="0">
                <a:solidFill>
                  <a:schemeClr val="bg1"/>
                </a:solidFill>
              </a:rPr>
              <a:t>word prohibits sexual conduct outside of marriage – 1 Cor. </a:t>
            </a:r>
            <a:r>
              <a:rPr lang="en-US" dirty="0" smtClean="0">
                <a:solidFill>
                  <a:schemeClr val="bg1"/>
                </a:solidFill>
              </a:rPr>
              <a:t>6:9-11; Heb. 13:4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God’s </a:t>
            </a:r>
            <a:r>
              <a:rPr lang="en-US" dirty="0">
                <a:solidFill>
                  <a:schemeClr val="bg1"/>
                </a:solidFill>
              </a:rPr>
              <a:t>word prohibits behavior inclined to sensual desires – Gal. </a:t>
            </a:r>
            <a:r>
              <a:rPr lang="en-US" dirty="0" smtClean="0">
                <a:solidFill>
                  <a:schemeClr val="bg1"/>
                </a:solidFill>
              </a:rPr>
              <a:t>5:19-21; 1 Pet. 4:3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God’s </a:t>
            </a:r>
            <a:r>
              <a:rPr lang="en-US" dirty="0">
                <a:solidFill>
                  <a:schemeClr val="bg1"/>
                </a:solidFill>
              </a:rPr>
              <a:t>word prohibits lustful thoughts of sensual nature – Matt. </a:t>
            </a:r>
            <a:r>
              <a:rPr lang="en-US" dirty="0" smtClean="0">
                <a:solidFill>
                  <a:schemeClr val="bg1"/>
                </a:solidFill>
              </a:rPr>
              <a:t>5:28-29; Phil. 4:8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Each </a:t>
            </a:r>
            <a:r>
              <a:rPr lang="en-US" dirty="0">
                <a:solidFill>
                  <a:schemeClr val="bg1"/>
                </a:solidFill>
              </a:rPr>
              <a:t>Christian must draw a line before reaching each of these points</a:t>
            </a:r>
          </a:p>
        </p:txBody>
      </p:sp>
    </p:spTree>
    <p:extLst>
      <p:ext uri="{BB962C8B-B14F-4D97-AF65-F5344CB8AC3E}">
        <p14:creationId xmlns:p14="http://schemas.microsoft.com/office/powerpoint/2010/main" val="96007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Apply the </a:t>
            </a:r>
            <a:r>
              <a:rPr lang="en-US" sz="3200" dirty="0" smtClean="0"/>
              <a:t>Understanding:</a:t>
            </a:r>
            <a:br>
              <a:rPr lang="en-US" sz="3200" dirty="0" smtClean="0"/>
            </a:br>
            <a:r>
              <a:rPr lang="en-US" dirty="0"/>
              <a:t>Discipline Your Desires (As God </a:t>
            </a:r>
            <a:r>
              <a:rPr lang="en-US" dirty="0" smtClean="0"/>
              <a:t>Expects)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has </a:t>
            </a:r>
            <a:r>
              <a:rPr lang="en-US" u="sng" dirty="0">
                <a:solidFill>
                  <a:schemeClr val="bg1"/>
                </a:solidFill>
              </a:rPr>
              <a:t>given us natural desires</a:t>
            </a:r>
            <a:r>
              <a:rPr lang="en-US" dirty="0">
                <a:solidFill>
                  <a:schemeClr val="bg1"/>
                </a:solidFill>
              </a:rPr>
              <a:t> for </a:t>
            </a:r>
            <a:r>
              <a:rPr lang="en-US" dirty="0" smtClean="0">
                <a:solidFill>
                  <a:schemeClr val="bg1"/>
                </a:solidFill>
              </a:rPr>
              <a:t>sensual </a:t>
            </a:r>
            <a:r>
              <a:rPr lang="en-US" dirty="0"/>
              <a:t>pleasures – Gen. 2:25; Prov. 5:15-20; 1 Cor. 7:2-4; Song of Solomon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u="sng" dirty="0">
                <a:solidFill>
                  <a:schemeClr val="bg1"/>
                </a:solidFill>
              </a:rPr>
              <a:t>expects us to control</a:t>
            </a:r>
            <a:r>
              <a:rPr lang="en-US" dirty="0">
                <a:solidFill>
                  <a:schemeClr val="bg1"/>
                </a:solidFill>
              </a:rPr>
              <a:t> those natural </a:t>
            </a:r>
            <a:r>
              <a:rPr lang="en-US" dirty="0"/>
              <a:t>desires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 </a:t>
            </a:r>
            <a:r>
              <a:rPr lang="en-US" dirty="0"/>
              <a:t>Thess. 4:4; 1 Cor. 6:18-20; Rom. 6:19; 13:11-14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has given us </a:t>
            </a:r>
            <a:r>
              <a:rPr lang="en-US" u="sng" dirty="0">
                <a:solidFill>
                  <a:schemeClr val="bg1"/>
                </a:solidFill>
              </a:rPr>
              <a:t>the power to control</a:t>
            </a:r>
            <a:r>
              <a:rPr lang="en-US" dirty="0">
                <a:solidFill>
                  <a:schemeClr val="bg1"/>
                </a:solidFill>
              </a:rPr>
              <a:t> those </a:t>
            </a:r>
            <a:r>
              <a:rPr lang="en-US" dirty="0" smtClean="0">
                <a:solidFill>
                  <a:schemeClr val="bg1"/>
                </a:solidFill>
              </a:rPr>
              <a:t>desires </a:t>
            </a:r>
            <a:r>
              <a:rPr lang="nn-NO" dirty="0"/>
              <a:t>– </a:t>
            </a:r>
            <a:r>
              <a:rPr lang="nn-NO" dirty="0" smtClean="0"/>
              <a:t/>
            </a:r>
            <a:br>
              <a:rPr lang="nn-NO" dirty="0" smtClean="0"/>
            </a:br>
            <a:r>
              <a:rPr lang="nn-NO" dirty="0" smtClean="0"/>
              <a:t>1 </a:t>
            </a:r>
            <a:r>
              <a:rPr lang="nn-NO" dirty="0"/>
              <a:t>Cor. 9:27; 7:1; Rom. 8:13; Col. 3:5-7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God </a:t>
            </a:r>
            <a:r>
              <a:rPr lang="en-US" dirty="0">
                <a:solidFill>
                  <a:schemeClr val="bg1"/>
                </a:solidFill>
              </a:rPr>
              <a:t>has given </a:t>
            </a:r>
            <a:r>
              <a:rPr lang="en-US" u="sng" dirty="0" smtClean="0">
                <a:solidFill>
                  <a:schemeClr val="bg1"/>
                </a:solidFill>
              </a:rPr>
              <a:t>methods </a:t>
            </a:r>
            <a:r>
              <a:rPr lang="en-US" u="sng" dirty="0">
                <a:solidFill>
                  <a:schemeClr val="bg1"/>
                </a:solidFill>
              </a:rPr>
              <a:t>for prevailing</a:t>
            </a:r>
            <a:r>
              <a:rPr lang="en-US" dirty="0">
                <a:solidFill>
                  <a:schemeClr val="bg1"/>
                </a:solidFill>
              </a:rPr>
              <a:t> over those desires</a:t>
            </a:r>
          </a:p>
        </p:txBody>
      </p:sp>
    </p:spTree>
    <p:extLst>
      <p:ext uri="{BB962C8B-B14F-4D97-AF65-F5344CB8AC3E}">
        <p14:creationId xmlns:p14="http://schemas.microsoft.com/office/powerpoint/2010/main" val="28361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/>
              <a:t>Apply the </a:t>
            </a:r>
            <a:r>
              <a:rPr lang="en-US" sz="3200" dirty="0" smtClean="0"/>
              <a:t>Understanding:</a:t>
            </a:r>
            <a:br>
              <a:rPr lang="en-US" sz="3200" dirty="0" smtClean="0"/>
            </a:br>
            <a:r>
              <a:rPr lang="en-US" dirty="0"/>
              <a:t>Discipline Your Desires (As God </a:t>
            </a:r>
            <a:r>
              <a:rPr lang="en-US" dirty="0" smtClean="0"/>
              <a:t>Expects)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943100"/>
            <a:ext cx="8864600" cy="4914900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200"/>
              </a:spcAft>
            </a:pPr>
            <a:r>
              <a:rPr lang="en-US" u="sng" dirty="0" smtClean="0">
                <a:solidFill>
                  <a:schemeClr val="bg1"/>
                </a:solidFill>
              </a:rPr>
              <a:t>Pray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u="sng" dirty="0">
                <a:solidFill>
                  <a:schemeClr val="bg1"/>
                </a:solidFill>
              </a:rPr>
              <a:t>Plead</a:t>
            </a:r>
            <a:r>
              <a:rPr lang="en-US" dirty="0">
                <a:solidFill>
                  <a:schemeClr val="bg1"/>
                </a:solidFill>
              </a:rPr>
              <a:t> with God to help you </a:t>
            </a:r>
            <a:r>
              <a:rPr lang="en-US" dirty="0" smtClean="0">
                <a:solidFill>
                  <a:srgbClr val="FFFF99"/>
                </a:solidFill>
              </a:rPr>
              <a:t>(Matt</a:t>
            </a:r>
            <a:r>
              <a:rPr lang="en-US" dirty="0">
                <a:solidFill>
                  <a:srgbClr val="FFFF99"/>
                </a:solidFill>
              </a:rPr>
              <a:t>. 7:7; Jas. 1:5; 4:2, </a:t>
            </a:r>
            <a:r>
              <a:rPr lang="en-US" dirty="0" smtClean="0">
                <a:solidFill>
                  <a:srgbClr val="FFFF99"/>
                </a:solidFill>
              </a:rPr>
              <a:t>8)</a:t>
            </a:r>
            <a:endParaRPr lang="en-US" dirty="0">
              <a:solidFill>
                <a:srgbClr val="FFFF99"/>
              </a:solidFill>
            </a:endParaRPr>
          </a:p>
          <a:p>
            <a:pPr>
              <a:spcAft>
                <a:spcPts val="200"/>
              </a:spcAft>
            </a:pPr>
            <a:r>
              <a:rPr lang="en-US" u="sng" dirty="0" smtClean="0">
                <a:solidFill>
                  <a:schemeClr val="bg1"/>
                </a:solidFill>
              </a:rPr>
              <a:t>Read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u="sng" dirty="0">
                <a:solidFill>
                  <a:schemeClr val="bg1"/>
                </a:solidFill>
              </a:rPr>
              <a:t>Recite</a:t>
            </a:r>
            <a:r>
              <a:rPr lang="en-US" dirty="0">
                <a:solidFill>
                  <a:schemeClr val="bg1"/>
                </a:solidFill>
              </a:rPr>
              <a:t> Scriptures that are especially helpful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(</a:t>
            </a:r>
            <a:r>
              <a:rPr lang="en-US" dirty="0">
                <a:solidFill>
                  <a:srgbClr val="FFFF99"/>
                </a:solidFill>
              </a:rPr>
              <a:t>Psa. 119:11; </a:t>
            </a:r>
            <a:r>
              <a:rPr lang="en-US" dirty="0" smtClean="0">
                <a:solidFill>
                  <a:srgbClr val="FFFF99"/>
                </a:solidFill>
              </a:rPr>
              <a:t>1 John </a:t>
            </a:r>
            <a:r>
              <a:rPr lang="en-US" dirty="0">
                <a:solidFill>
                  <a:srgbClr val="FFFF99"/>
                </a:solidFill>
              </a:rPr>
              <a:t>2:14; </a:t>
            </a:r>
            <a:r>
              <a:rPr lang="en-US" dirty="0" smtClean="0">
                <a:solidFill>
                  <a:srgbClr val="FFFF99"/>
                </a:solidFill>
              </a:rPr>
              <a:t>Matt. </a:t>
            </a:r>
            <a:r>
              <a:rPr lang="en-US" dirty="0">
                <a:solidFill>
                  <a:srgbClr val="FFFF99"/>
                </a:solidFill>
              </a:rPr>
              <a:t>4:1-11)</a:t>
            </a:r>
          </a:p>
          <a:p>
            <a:pPr>
              <a:spcAft>
                <a:spcPts val="200"/>
              </a:spcAft>
            </a:pPr>
            <a:r>
              <a:rPr lang="en-US" u="sng" dirty="0" smtClean="0">
                <a:solidFill>
                  <a:schemeClr val="bg1"/>
                </a:solidFill>
              </a:rPr>
              <a:t>Evacuate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u="sng" dirty="0">
                <a:solidFill>
                  <a:schemeClr val="bg1"/>
                </a:solidFill>
              </a:rPr>
              <a:t>Elude</a:t>
            </a:r>
            <a:r>
              <a:rPr lang="en-US" dirty="0">
                <a:solidFill>
                  <a:schemeClr val="bg1"/>
                </a:solidFill>
              </a:rPr>
              <a:t> all tempting places, situations &amp; people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(</a:t>
            </a:r>
            <a:r>
              <a:rPr lang="en-US" dirty="0">
                <a:solidFill>
                  <a:srgbClr val="FFFF99"/>
                </a:solidFill>
              </a:rPr>
              <a:t>Gen. 39:7-12; 1 Pet. 2:11; 1 Cor. 6:18; Rom. 13:14; 1 </a:t>
            </a:r>
            <a:r>
              <a:rPr lang="en-US" dirty="0" smtClean="0">
                <a:solidFill>
                  <a:srgbClr val="FFFF99"/>
                </a:solidFill>
              </a:rPr>
              <a:t>Th. </a:t>
            </a:r>
            <a:r>
              <a:rPr lang="en-US" dirty="0">
                <a:solidFill>
                  <a:srgbClr val="FFFF99"/>
                </a:solidFill>
              </a:rPr>
              <a:t>5:21-22)</a:t>
            </a:r>
          </a:p>
          <a:p>
            <a:pPr>
              <a:spcAft>
                <a:spcPts val="200"/>
              </a:spcAft>
            </a:pPr>
            <a:r>
              <a:rPr lang="en-US" u="sng" dirty="0" smtClean="0">
                <a:solidFill>
                  <a:schemeClr val="bg1"/>
                </a:solidFill>
              </a:rPr>
              <a:t>Veer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u="sng" dirty="0">
                <a:solidFill>
                  <a:schemeClr val="bg1"/>
                </a:solidFill>
              </a:rPr>
              <a:t>Vow</a:t>
            </a:r>
            <a:r>
              <a:rPr lang="en-US" dirty="0">
                <a:solidFill>
                  <a:schemeClr val="bg1"/>
                </a:solidFill>
              </a:rPr>
              <a:t> to keep your eyes from causing you to sin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(</a:t>
            </a:r>
            <a:r>
              <a:rPr lang="en-US" dirty="0">
                <a:solidFill>
                  <a:srgbClr val="FFFF99"/>
                </a:solidFill>
              </a:rPr>
              <a:t>Job 31:1; Matt. 5:28-29; Psa. 101:3; Col. 3:1-2)</a:t>
            </a:r>
          </a:p>
          <a:p>
            <a:pPr>
              <a:spcAft>
                <a:spcPts val="200"/>
              </a:spcAft>
            </a:pPr>
            <a:r>
              <a:rPr lang="en-US" u="sng" dirty="0" smtClean="0">
                <a:solidFill>
                  <a:schemeClr val="bg1"/>
                </a:solidFill>
              </a:rPr>
              <a:t>Admit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u="sng" dirty="0">
                <a:solidFill>
                  <a:schemeClr val="bg1"/>
                </a:solidFill>
              </a:rPr>
              <a:t>Ask</a:t>
            </a:r>
            <a:r>
              <a:rPr lang="en-US" dirty="0">
                <a:solidFill>
                  <a:schemeClr val="bg1"/>
                </a:solidFill>
              </a:rPr>
              <a:t> for help from </a:t>
            </a:r>
            <a:r>
              <a:rPr lang="en-US" dirty="0" smtClean="0">
                <a:solidFill>
                  <a:schemeClr val="bg1"/>
                </a:solidFill>
              </a:rPr>
              <a:t>an “accountability” </a:t>
            </a:r>
            <a:r>
              <a:rPr lang="en-US" dirty="0">
                <a:solidFill>
                  <a:schemeClr val="bg1"/>
                </a:solidFill>
              </a:rPr>
              <a:t>confidant/mentor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(</a:t>
            </a:r>
            <a:r>
              <a:rPr lang="en-US" dirty="0">
                <a:solidFill>
                  <a:srgbClr val="FFFF99"/>
                </a:solidFill>
              </a:rPr>
              <a:t>Jas. 5:16; Gal. 6:1-2; 1 Thess. 5:14; Rom. 15:1)</a:t>
            </a:r>
          </a:p>
          <a:p>
            <a:pPr>
              <a:spcAft>
                <a:spcPts val="200"/>
              </a:spcAft>
            </a:pPr>
            <a:r>
              <a:rPr lang="en-US" u="sng" dirty="0" smtClean="0">
                <a:solidFill>
                  <a:schemeClr val="bg1"/>
                </a:solidFill>
              </a:rPr>
              <a:t>Identify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u="sng" dirty="0">
                <a:solidFill>
                  <a:schemeClr val="bg1"/>
                </a:solidFill>
              </a:rPr>
              <a:t>Interrupt</a:t>
            </a:r>
            <a:r>
              <a:rPr lang="en-US" dirty="0">
                <a:solidFill>
                  <a:schemeClr val="bg1"/>
                </a:solidFill>
              </a:rPr>
              <a:t> old and new devices of the devil </a:t>
            </a: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rgbClr val="FFFF99"/>
                </a:solidFill>
              </a:rPr>
              <a:t>(</a:t>
            </a:r>
            <a:r>
              <a:rPr lang="en-US" dirty="0">
                <a:solidFill>
                  <a:srgbClr val="FFFF99"/>
                </a:solidFill>
              </a:rPr>
              <a:t>1 Pet. 5:8-9; Jas. 4:7; 2 Cor. 2:11; Eph. 6:11-13</a:t>
            </a:r>
            <a:r>
              <a:rPr lang="en-US" dirty="0" smtClean="0">
                <a:solidFill>
                  <a:srgbClr val="FFFF99"/>
                </a:solidFill>
              </a:rPr>
              <a:t>)</a:t>
            </a:r>
          </a:p>
          <a:p>
            <a:pPr>
              <a:spcAft>
                <a:spcPts val="200"/>
              </a:spcAft>
            </a:pPr>
            <a:r>
              <a:rPr lang="en-US" u="sng" dirty="0" smtClean="0">
                <a:solidFill>
                  <a:schemeClr val="bg1"/>
                </a:solidFill>
              </a:rPr>
              <a:t>Learn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&amp; </a:t>
            </a:r>
            <a:r>
              <a:rPr lang="en-US" u="sng" dirty="0">
                <a:solidFill>
                  <a:schemeClr val="bg1"/>
                </a:solidFill>
              </a:rPr>
              <a:t>Live</a:t>
            </a:r>
            <a:r>
              <a:rPr lang="en-US" dirty="0">
                <a:solidFill>
                  <a:schemeClr val="bg1"/>
                </a:solidFill>
              </a:rPr>
              <a:t> to joyfully operate every day as the property of the Almighty God </a:t>
            </a:r>
            <a:r>
              <a:rPr lang="en-US" dirty="0">
                <a:solidFill>
                  <a:srgbClr val="FFFF99"/>
                </a:solidFill>
              </a:rPr>
              <a:t>(1 Cor. 6:18-20; 1 Pet. 1:18-19; 4:14-16; </a:t>
            </a:r>
            <a:r>
              <a:rPr lang="en-US" dirty="0" smtClean="0">
                <a:solidFill>
                  <a:srgbClr val="FFFF99"/>
                </a:solidFill>
              </a:rPr>
              <a:t>Ro. </a:t>
            </a:r>
            <a:r>
              <a:rPr lang="en-US" dirty="0">
                <a:solidFill>
                  <a:srgbClr val="FFFF99"/>
                </a:solidFill>
              </a:rPr>
              <a:t>14:7-8)</a:t>
            </a:r>
          </a:p>
        </p:txBody>
      </p:sp>
    </p:spTree>
    <p:extLst>
      <p:ext uri="{BB962C8B-B14F-4D97-AF65-F5344CB8AC3E}">
        <p14:creationId xmlns:p14="http://schemas.microsoft.com/office/powerpoint/2010/main" val="5608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dirty="0" smtClean="0"/>
              <a:t>Become and Live As</a:t>
            </a:r>
            <a:br>
              <a:rPr lang="en-US" sz="3200" dirty="0" smtClean="0"/>
            </a:br>
            <a:r>
              <a:rPr lang="en-US" dirty="0" smtClean="0"/>
              <a:t>A Faithful Child of God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943100"/>
            <a:ext cx="8864600" cy="49149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Truly believe that Jesus is God’s Son – Acts 16:31</a:t>
            </a:r>
          </a:p>
          <a:p>
            <a:r>
              <a:rPr lang="en-US" dirty="0" smtClean="0"/>
              <a:t>Truly repent of your sins – Acts 3:19</a:t>
            </a:r>
          </a:p>
          <a:p>
            <a:r>
              <a:rPr lang="en-US" dirty="0" smtClean="0"/>
              <a:t>Publicly confess your faith in Jesus – Romans 10:9</a:t>
            </a:r>
          </a:p>
          <a:p>
            <a:r>
              <a:rPr lang="en-US" dirty="0" smtClean="0"/>
              <a:t>Immediately be immersed into Christ – Gal. 3:27</a:t>
            </a:r>
          </a:p>
          <a:p>
            <a:pPr lvl="1"/>
            <a:r>
              <a:rPr lang="en-US" dirty="0" smtClean="0"/>
              <a:t>God will forgive you of your sins – Acts 2:38</a:t>
            </a:r>
          </a:p>
          <a:p>
            <a:pPr lvl="1"/>
            <a:r>
              <a:rPr lang="en-US" dirty="0" smtClean="0"/>
              <a:t>God will add you to His church – Acts 2:47</a:t>
            </a:r>
          </a:p>
          <a:p>
            <a:pPr lvl="1"/>
            <a:r>
              <a:rPr lang="en-US" dirty="0" smtClean="0"/>
              <a:t>God will enroll you in heaven – Hebrews 12:23</a:t>
            </a:r>
          </a:p>
          <a:p>
            <a:r>
              <a:rPr lang="en-US" dirty="0" smtClean="0"/>
              <a:t>Faithfully live to prevail &amp; enter into heaven – Rev. 2:10</a:t>
            </a:r>
          </a:p>
        </p:txBody>
      </p:sp>
    </p:spTree>
    <p:extLst>
      <p:ext uri="{BB962C8B-B14F-4D97-AF65-F5344CB8AC3E}">
        <p14:creationId xmlns:p14="http://schemas.microsoft.com/office/powerpoint/2010/main" val="393490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401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Ascertain a Proper Understanding:  Distinction of the Life God Expects</vt:lpstr>
      <vt:lpstr>Ascertain a Proper Understanding:  Definition of the Words God Used</vt:lpstr>
      <vt:lpstr>Apply the Understanding: Draw the Line (Where God Draws the Line)</vt:lpstr>
      <vt:lpstr>Apply the Understanding: Discipline Your Desires (As God Expects)</vt:lpstr>
      <vt:lpstr>Apply the Understanding: Discipline Your Desires (As God Expects)</vt:lpstr>
      <vt:lpstr>Become and Live As A Faithful Child of God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27</cp:revision>
  <dcterms:created xsi:type="dcterms:W3CDTF">2014-08-08T15:36:27Z</dcterms:created>
  <dcterms:modified xsi:type="dcterms:W3CDTF">2014-08-10T20:18:06Z</dcterms:modified>
</cp:coreProperties>
</file>