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526DDE9-C4F3-4306-8598-33F18EB910B0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00569BE-9DB8-4671-A09C-C8856BB9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4" y="922713"/>
            <a:ext cx="7248698" cy="767976"/>
          </a:xfrm>
          <a:noFill/>
          <a:effectLst>
            <a:softEdge rad="63500"/>
          </a:effectLst>
        </p:spPr>
        <p:txBody>
          <a:bodyPr/>
          <a:lstStyle>
            <a:lvl1pPr>
              <a:defRPr b="1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16092" cy="48958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1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5BE8-881D-4069-BE6E-FB8E03DEE91F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7721-4BFF-410A-88B5-4B87AF9E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9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Faith—Its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faith” is an objective body of truth (cf. Acts 6:7)</a:t>
            </a:r>
          </a:p>
          <a:p>
            <a:pPr lvl="1"/>
            <a:r>
              <a:rPr lang="en-US" dirty="0" smtClean="0"/>
              <a:t>Distinctive from one’s subjective belief – i.e., “faith”</a:t>
            </a:r>
          </a:p>
          <a:p>
            <a:pPr lvl="1"/>
            <a:r>
              <a:rPr lang="en-US" dirty="0" smtClean="0"/>
              <a:t>It is to be “heard” (Acts 24:24), “obeyed” (Acts 6:7; Rom. 1:5; 16:26) and “continued in” (Acts 14:22; Col. 1:23).</a:t>
            </a:r>
          </a:p>
          <a:p>
            <a:r>
              <a:rPr lang="en-US" dirty="0" smtClean="0"/>
              <a:t>“The faith” is the gospel system (Gal. 1:11 ~ 1:23)</a:t>
            </a:r>
          </a:p>
        </p:txBody>
      </p:sp>
    </p:spTree>
    <p:extLst>
      <p:ext uri="{BB962C8B-B14F-4D97-AF65-F5344CB8AC3E}">
        <p14:creationId xmlns:p14="http://schemas.microsoft.com/office/powerpoint/2010/main" val="15575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Faith—Its Singularity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82185" cy="4895851"/>
          </a:xfrm>
        </p:spPr>
        <p:txBody>
          <a:bodyPr/>
          <a:lstStyle/>
          <a:p>
            <a:r>
              <a:rPr lang="en-US" dirty="0" smtClean="0"/>
              <a:t>It is “THE” Faith – the one and only faith</a:t>
            </a:r>
          </a:p>
          <a:p>
            <a:pPr lvl="1"/>
            <a:r>
              <a:rPr lang="en-US" dirty="0" smtClean="0"/>
              <a:t>Paul “preached the faith” (Gal. 1:23)</a:t>
            </a:r>
          </a:p>
          <a:p>
            <a:pPr lvl="1"/>
            <a:r>
              <a:rPr lang="en-US" dirty="0" smtClean="0"/>
              <a:t>Paul warned some would “depart from the faith” (2 </a:t>
            </a:r>
            <a:r>
              <a:rPr lang="en-US" dirty="0" err="1" smtClean="0"/>
              <a:t>Ti</a:t>
            </a:r>
            <a:r>
              <a:rPr lang="en-US" dirty="0" smtClean="0"/>
              <a:t>. 4:1)</a:t>
            </a:r>
          </a:p>
          <a:p>
            <a:pPr lvl="1"/>
            <a:r>
              <a:rPr lang="en-US" dirty="0" smtClean="0"/>
              <a:t>Paul affirmed that he had “kept the faith” (2 Tim. 4:7)</a:t>
            </a:r>
          </a:p>
          <a:p>
            <a:pPr lvl="1"/>
            <a:r>
              <a:rPr lang="en-US" dirty="0" smtClean="0"/>
              <a:t>There is only “one faith” (Eph. 4:5)</a:t>
            </a:r>
          </a:p>
          <a:p>
            <a:r>
              <a:rPr lang="en-US" dirty="0" smtClean="0"/>
              <a:t>Thus, we must all believe it alike and teach it alike</a:t>
            </a:r>
          </a:p>
          <a:p>
            <a:pPr lvl="1"/>
            <a:r>
              <a:rPr lang="en-US" dirty="0" smtClean="0"/>
              <a:t>Could one faith/gospel produce varying beliefs/faiths?</a:t>
            </a:r>
          </a:p>
          <a:p>
            <a:pPr lvl="1"/>
            <a:r>
              <a:rPr lang="en-US" dirty="0" smtClean="0"/>
              <a:t>Christians are to “speak the same thing” (1 Cor. 1:10)</a:t>
            </a:r>
          </a:p>
          <a:p>
            <a:pPr lvl="1"/>
            <a:r>
              <a:rPr lang="en-US" dirty="0" smtClean="0"/>
              <a:t>Christians are to “speak the oracles of God” (1 Pet. 4:11)</a:t>
            </a:r>
          </a:p>
        </p:txBody>
      </p:sp>
    </p:spTree>
    <p:extLst>
      <p:ext uri="{BB962C8B-B14F-4D97-AF65-F5344CB8AC3E}">
        <p14:creationId xmlns:p14="http://schemas.microsoft.com/office/powerpoint/2010/main" val="85714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Faith—Its Finality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515351" cy="4895851"/>
          </a:xfrm>
        </p:spPr>
        <p:txBody>
          <a:bodyPr>
            <a:normAutofit/>
          </a:bodyPr>
          <a:lstStyle/>
          <a:p>
            <a:r>
              <a:rPr lang="en-US" dirty="0" smtClean="0"/>
              <a:t>The faith was “once for all delivered”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“died to sin once for all” (Rom. 6:10)</a:t>
            </a:r>
          </a:p>
          <a:p>
            <a:pPr lvl="1"/>
            <a:r>
              <a:rPr lang="en-US" dirty="0" smtClean="0"/>
              <a:t>Jesus “entered </a:t>
            </a:r>
            <a:r>
              <a:rPr lang="en-US" dirty="0"/>
              <a:t>the </a:t>
            </a:r>
            <a:r>
              <a:rPr lang="en-US" dirty="0" smtClean="0"/>
              <a:t>Most Holy Place once </a:t>
            </a:r>
            <a:r>
              <a:rPr lang="en-US" dirty="0"/>
              <a:t>for all” (</a:t>
            </a:r>
            <a:r>
              <a:rPr lang="en-US" dirty="0" smtClean="0"/>
              <a:t>Heb</a:t>
            </a:r>
            <a:r>
              <a:rPr lang="en-US" dirty="0"/>
              <a:t>. 9:12)</a:t>
            </a:r>
          </a:p>
          <a:p>
            <a:pPr lvl="1"/>
            <a:r>
              <a:rPr lang="en-US" dirty="0" smtClean="0"/>
              <a:t>Jesus offered His body “once </a:t>
            </a:r>
            <a:r>
              <a:rPr lang="en-US" dirty="0"/>
              <a:t>for all” (Heb. 10:10)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Once for all” indicates finality </a:t>
            </a:r>
            <a:r>
              <a:rPr lang="en-US" dirty="0" smtClean="0"/>
              <a:t>– happened </a:t>
            </a:r>
            <a:r>
              <a:rPr lang="en-US" dirty="0"/>
              <a:t>once </a:t>
            </a:r>
            <a:r>
              <a:rPr lang="en-US" dirty="0" smtClean="0"/>
              <a:t>&amp; </a:t>
            </a:r>
            <a:r>
              <a:rPr lang="en-US" dirty="0"/>
              <a:t>not </a:t>
            </a:r>
            <a:r>
              <a:rPr lang="en-US" dirty="0" smtClean="0"/>
              <a:t>again</a:t>
            </a:r>
          </a:p>
          <a:p>
            <a:r>
              <a:rPr lang="en-US" dirty="0" smtClean="0"/>
              <a:t>The faith is complete</a:t>
            </a:r>
          </a:p>
          <a:p>
            <a:pPr lvl="1"/>
            <a:r>
              <a:rPr lang="en-US" sz="2300" dirty="0" smtClean="0"/>
              <a:t>Jesus </a:t>
            </a:r>
            <a:r>
              <a:rPr lang="en-US" sz="2300" dirty="0"/>
              <a:t>promised His </a:t>
            </a:r>
            <a:r>
              <a:rPr lang="en-US" sz="2300" dirty="0" smtClean="0"/>
              <a:t>apostles: the </a:t>
            </a:r>
            <a:r>
              <a:rPr lang="en-US" sz="2300" dirty="0"/>
              <a:t>Holy Spirit </a:t>
            </a:r>
            <a:r>
              <a:rPr lang="en-US" sz="2300" dirty="0" smtClean="0"/>
              <a:t>will “teach </a:t>
            </a:r>
            <a:r>
              <a:rPr lang="en-US" sz="2300" dirty="0"/>
              <a:t>you ALL things” (</a:t>
            </a:r>
            <a:r>
              <a:rPr lang="en-US" sz="2300" dirty="0" smtClean="0"/>
              <a:t>John </a:t>
            </a:r>
            <a:r>
              <a:rPr lang="en-US" sz="2300" dirty="0"/>
              <a:t>14:26) + </a:t>
            </a:r>
            <a:r>
              <a:rPr lang="en-US" sz="2300" dirty="0" smtClean="0"/>
              <a:t>“guide you into </a:t>
            </a:r>
            <a:r>
              <a:rPr lang="en-US" sz="2300" dirty="0"/>
              <a:t>ALL truth” </a:t>
            </a:r>
            <a:r>
              <a:rPr lang="en-US" sz="2300" dirty="0" smtClean="0"/>
              <a:t>(John 16:13</a:t>
            </a:r>
            <a:r>
              <a:rPr lang="en-US" sz="2300" dirty="0"/>
              <a:t>)</a:t>
            </a:r>
          </a:p>
          <a:p>
            <a:pPr lvl="1"/>
            <a:r>
              <a:rPr lang="en-US" sz="2300" dirty="0" smtClean="0"/>
              <a:t>An apostle later affirmed </a:t>
            </a:r>
            <a:r>
              <a:rPr lang="en-US" sz="2300" dirty="0"/>
              <a:t>ALL things had been given (2 </a:t>
            </a:r>
            <a:r>
              <a:rPr lang="en-US" sz="2300" dirty="0" smtClean="0"/>
              <a:t>Pet</a:t>
            </a:r>
            <a:r>
              <a:rPr lang="en-US" sz="2300" dirty="0"/>
              <a:t>. 1:3)</a:t>
            </a:r>
          </a:p>
          <a:p>
            <a:pPr lvl="1"/>
            <a:r>
              <a:rPr lang="en-US" sz="2300" dirty="0" smtClean="0"/>
              <a:t>Therefore</a:t>
            </a:r>
            <a:r>
              <a:rPr lang="en-US" sz="2300" dirty="0"/>
              <a:t>, we need not expect any latter-day </a:t>
            </a:r>
            <a:r>
              <a:rPr lang="en-US" sz="2300" dirty="0" smtClean="0"/>
              <a:t>revelations or direct operations of (or revelations from) the Holy Spirit today</a:t>
            </a:r>
            <a:endParaRPr lang="en-US" sz="23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94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Faith—Its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82185" cy="5032376"/>
          </a:xfrm>
        </p:spPr>
        <p:txBody>
          <a:bodyPr>
            <a:normAutofit/>
          </a:bodyPr>
          <a:lstStyle/>
          <a:p>
            <a:r>
              <a:rPr lang="en-US" dirty="0" smtClean="0"/>
              <a:t>“Was delivered” is passive</a:t>
            </a:r>
          </a:p>
          <a:p>
            <a:pPr lvl="1"/>
            <a:r>
              <a:rPr lang="en-US" dirty="0" smtClean="0"/>
              <a:t>The source is distinct and separate from the receiver</a:t>
            </a:r>
          </a:p>
          <a:p>
            <a:r>
              <a:rPr lang="en-US" dirty="0" smtClean="0"/>
              <a:t>“</a:t>
            </a:r>
            <a:r>
              <a:rPr lang="en-US" dirty="0"/>
              <a:t>The faith” did NOT originate in the mind of man but in the mind of God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revelation </a:t>
            </a:r>
            <a:r>
              <a:rPr lang="en-US" dirty="0" smtClean="0"/>
              <a:t>came </a:t>
            </a:r>
            <a:r>
              <a:rPr lang="en-US" dirty="0"/>
              <a:t>from the mind of God (1 </a:t>
            </a:r>
            <a:r>
              <a:rPr lang="en-US" dirty="0" smtClean="0"/>
              <a:t>Cor. </a:t>
            </a:r>
            <a:r>
              <a:rPr lang="en-US" dirty="0"/>
              <a:t>2:9-13)</a:t>
            </a:r>
          </a:p>
          <a:p>
            <a:pPr lvl="1"/>
            <a:r>
              <a:rPr lang="en-US" dirty="0" smtClean="0"/>
              <a:t>Man </a:t>
            </a:r>
            <a:r>
              <a:rPr lang="en-US" dirty="0"/>
              <a:t>“received</a:t>
            </a:r>
            <a:r>
              <a:rPr lang="en-US" dirty="0" smtClean="0"/>
              <a:t>” it &amp; then “delivered</a:t>
            </a:r>
            <a:r>
              <a:rPr lang="en-US" dirty="0"/>
              <a:t>” </a:t>
            </a:r>
            <a:r>
              <a:rPr lang="en-US" dirty="0" smtClean="0"/>
              <a:t>it </a:t>
            </a:r>
            <a:r>
              <a:rPr lang="en-US" dirty="0"/>
              <a:t>(1 </a:t>
            </a:r>
            <a:r>
              <a:rPr lang="en-US" dirty="0" smtClean="0"/>
              <a:t>Cor. </a:t>
            </a:r>
            <a:r>
              <a:rPr lang="en-US" dirty="0"/>
              <a:t>11:23; 15:3)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was not from man but thru revelation (Gal. </a:t>
            </a:r>
            <a:r>
              <a:rPr lang="en-US" dirty="0" smtClean="0"/>
              <a:t>1:11-12)</a:t>
            </a:r>
            <a:endParaRPr lang="en-US" dirty="0"/>
          </a:p>
          <a:p>
            <a:r>
              <a:rPr lang="en-US" dirty="0" smtClean="0"/>
              <a:t>Having </a:t>
            </a:r>
            <a:r>
              <a:rPr lang="en-US" dirty="0"/>
              <a:t>originated with God, “the faith” has authority over our lives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keep His Word </a:t>
            </a:r>
            <a:r>
              <a:rPr lang="en-US" dirty="0" smtClean="0"/>
              <a:t>(Col. 3:17)</a:t>
            </a:r>
            <a:endParaRPr lang="en-US" dirty="0"/>
          </a:p>
          <a:p>
            <a:pPr lvl="1"/>
            <a:r>
              <a:rPr lang="en-US" dirty="0" smtClean="0"/>
              <a:t>His </a:t>
            </a:r>
            <a:r>
              <a:rPr lang="en-US" dirty="0"/>
              <a:t>Word will be our judge (John 12:48)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226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Faith—Its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82185" cy="503237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faith was delivered “to the saints”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Saints” are members of the church (1 Cor. 1:2)</a:t>
            </a:r>
          </a:p>
          <a:p>
            <a:pPr lvl="1"/>
            <a:r>
              <a:rPr lang="en-US" dirty="0" smtClean="0"/>
              <a:t>We are to be faithful stewards (1 </a:t>
            </a:r>
            <a:r>
              <a:rPr lang="en-US" dirty="0"/>
              <a:t>Cor. 4:2)</a:t>
            </a:r>
          </a:p>
          <a:p>
            <a:r>
              <a:rPr lang="en-US" dirty="0" smtClean="0"/>
              <a:t>The </a:t>
            </a:r>
            <a:r>
              <a:rPr lang="en-US" dirty="0"/>
              <a:t>faith was delivered to the </a:t>
            </a:r>
            <a:r>
              <a:rPr lang="en-US" dirty="0" smtClean="0"/>
              <a:t>saints: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proclamation </a:t>
            </a:r>
            <a:r>
              <a:rPr lang="en-US" dirty="0" smtClean="0"/>
              <a:t>(2 </a:t>
            </a:r>
            <a:r>
              <a:rPr lang="en-US" dirty="0"/>
              <a:t>Tim. 2:2; 1 Tim. 3:15; </a:t>
            </a:r>
            <a:r>
              <a:rPr lang="en-US" dirty="0" smtClean="0"/>
              <a:t>Mark </a:t>
            </a:r>
            <a:r>
              <a:rPr lang="en-US" dirty="0" smtClean="0"/>
              <a:t>16:15-16)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protection </a:t>
            </a:r>
            <a:r>
              <a:rPr lang="en-US" dirty="0" smtClean="0"/>
              <a:t>(Phil</a:t>
            </a:r>
            <a:r>
              <a:rPr lang="en-US" dirty="0"/>
              <a:t>. 1:7, 17; 1 Pet. 3:15; Eph. </a:t>
            </a:r>
            <a:r>
              <a:rPr lang="en-US" dirty="0" smtClean="0"/>
              <a:t>6:10-20)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practice and </a:t>
            </a:r>
            <a:r>
              <a:rPr lang="en-US" dirty="0" smtClean="0"/>
              <a:t>portrayal </a:t>
            </a:r>
            <a:r>
              <a:rPr lang="en-US" dirty="0" smtClean="0"/>
              <a:t>(Phil</a:t>
            </a:r>
            <a:r>
              <a:rPr lang="en-US" dirty="0"/>
              <a:t>. 1:27; 1 Pet. 3:1; Jas. </a:t>
            </a:r>
            <a:r>
              <a:rPr lang="en-US" dirty="0" smtClean="0"/>
              <a:t>1:22)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6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Faith—Its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82185" cy="5032376"/>
          </a:xfrm>
        </p:spPr>
        <p:txBody>
          <a:bodyPr>
            <a:normAutofit/>
          </a:bodyPr>
          <a:lstStyle/>
          <a:p>
            <a:r>
              <a:rPr lang="en-US" dirty="0" smtClean="0"/>
              <a:t>Christians </a:t>
            </a:r>
            <a:r>
              <a:rPr lang="en-US" dirty="0"/>
              <a:t>are to “contend earnestly for the faith” 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must contend for:</a:t>
            </a:r>
          </a:p>
          <a:p>
            <a:pPr lvl="1"/>
            <a:r>
              <a:rPr lang="en-US" dirty="0" smtClean="0"/>
              <a:t>The inspiration of the faith (2 Tim. 3:16-17)</a:t>
            </a:r>
          </a:p>
          <a:p>
            <a:pPr lvl="1"/>
            <a:r>
              <a:rPr lang="en-US" dirty="0" smtClean="0"/>
              <a:t>The all-sufficiency of the faith (2 Pet. 1:3)</a:t>
            </a:r>
          </a:p>
          <a:p>
            <a:pPr lvl="1"/>
            <a:r>
              <a:rPr lang="en-US" dirty="0" smtClean="0"/>
              <a:t>The power of the faith (Rom. 1:16; Heb. 4:12)</a:t>
            </a:r>
          </a:p>
          <a:p>
            <a:pPr lvl="1"/>
            <a:r>
              <a:rPr lang="en-US" dirty="0" smtClean="0"/>
              <a:t>The purity of the faith (Gal. 1:6-9)</a:t>
            </a:r>
          </a:p>
          <a:p>
            <a:pPr lvl="1"/>
            <a:r>
              <a:rPr lang="en-US" dirty="0" smtClean="0"/>
              <a:t>The authority of the faith (Col. 3:17)</a:t>
            </a:r>
          </a:p>
        </p:txBody>
      </p:sp>
    </p:spTree>
    <p:extLst>
      <p:ext uri="{BB962C8B-B14F-4D97-AF65-F5344CB8AC3E}">
        <p14:creationId xmlns:p14="http://schemas.microsoft.com/office/powerpoint/2010/main" val="158789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4" y="922713"/>
            <a:ext cx="7357086" cy="7679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Have you been obedient to the faith?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06858"/>
            <a:ext cx="8382185" cy="3302493"/>
          </a:xfrm>
        </p:spPr>
        <p:txBody>
          <a:bodyPr>
            <a:normAutofit/>
          </a:bodyPr>
          <a:lstStyle/>
          <a:p>
            <a:r>
              <a:rPr lang="en-US" dirty="0" smtClean="0"/>
              <a:t>By believing Jesus is God’s Son – John 20:30-31</a:t>
            </a:r>
          </a:p>
          <a:p>
            <a:r>
              <a:rPr lang="en-US" dirty="0" smtClean="0"/>
              <a:t>By repenting of sins – Acts 17:30</a:t>
            </a:r>
          </a:p>
          <a:p>
            <a:r>
              <a:rPr lang="en-US" dirty="0" smtClean="0"/>
              <a:t>By confessing faith in Jesus – Romans 10:9-10</a:t>
            </a:r>
          </a:p>
          <a:p>
            <a:r>
              <a:rPr lang="en-US" dirty="0" smtClean="0"/>
              <a:t>By being immersed into Christ – Galatians 3:26-27</a:t>
            </a:r>
          </a:p>
          <a:p>
            <a:pPr lvl="1"/>
            <a:r>
              <a:rPr lang="en-US" dirty="0" smtClean="0"/>
              <a:t>God will forgive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heaven’s register – Hebrews 12:23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5922" y="4936905"/>
            <a:ext cx="7357086" cy="767976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Have you been keeping the faith?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127" y="5621051"/>
            <a:ext cx="8382185" cy="116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By obeying it and faithfully living it – 2 Tim. 4:7</a:t>
            </a:r>
          </a:p>
          <a:p>
            <a:r>
              <a:rPr lang="en-US" dirty="0" smtClean="0"/>
              <a:t>By contending for it – Jude 3</a:t>
            </a:r>
          </a:p>
        </p:txBody>
      </p:sp>
    </p:spTree>
    <p:extLst>
      <p:ext uri="{BB962C8B-B14F-4D97-AF65-F5344CB8AC3E}">
        <p14:creationId xmlns:p14="http://schemas.microsoft.com/office/powerpoint/2010/main" val="426918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725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Faith—Its Identity</vt:lpstr>
      <vt:lpstr>The Faith—Its Singularity</vt:lpstr>
      <vt:lpstr>The Faith—Its Finality</vt:lpstr>
      <vt:lpstr>The Faith—Its Authority</vt:lpstr>
      <vt:lpstr>The Faith—Its Repository</vt:lpstr>
      <vt:lpstr>The Faith—Its Responsibility </vt:lpstr>
      <vt:lpstr>Have you been obedient to the faith?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18</cp:revision>
  <cp:lastPrinted>2014-07-31T15:09:34Z</cp:lastPrinted>
  <dcterms:created xsi:type="dcterms:W3CDTF">2014-07-22T20:22:50Z</dcterms:created>
  <dcterms:modified xsi:type="dcterms:W3CDTF">2014-08-03T19:08:36Z</dcterms:modified>
</cp:coreProperties>
</file>