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3B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 autoAdjust="0"/>
  </p:normalViewPr>
  <p:slideViewPr>
    <p:cSldViewPr snapToGrid="0">
      <p:cViewPr varScale="1">
        <p:scale>
          <a:sx n="98" d="100"/>
          <a:sy n="98" d="100"/>
        </p:scale>
        <p:origin x="66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D968-5A4C-4C5C-8BDB-2A8F6B805A8F}" type="datetimeFigureOut">
              <a:rPr lang="en-US" smtClean="0"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5FD45-C1D7-4FBF-ABFC-5E0DB9530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17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D968-5A4C-4C5C-8BDB-2A8F6B805A8F}" type="datetimeFigureOut">
              <a:rPr lang="en-US" smtClean="0"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5FD45-C1D7-4FBF-ABFC-5E0DB9530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35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D968-5A4C-4C5C-8BDB-2A8F6B805A8F}" type="datetimeFigureOut">
              <a:rPr lang="en-US" smtClean="0"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5FD45-C1D7-4FBF-ABFC-5E0DB9530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8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571" y="1005840"/>
            <a:ext cx="8537171" cy="684849"/>
          </a:xfrm>
          <a:solidFill>
            <a:schemeClr val="bg1">
              <a:alpha val="39000"/>
            </a:schemeClr>
          </a:solidFill>
        </p:spPr>
        <p:txBody>
          <a:bodyPr/>
          <a:lstStyle>
            <a:lvl1pPr algn="ctr">
              <a:defRPr b="1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571" y="1825625"/>
            <a:ext cx="8636924" cy="4932622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85800" indent="-228600">
              <a:buFont typeface="Calibri" panose="020F0502020204030204" pitchFamily="34" charset="0"/>
              <a:buChar char="–"/>
              <a:defRPr sz="2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417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D968-5A4C-4C5C-8BDB-2A8F6B805A8F}" type="datetimeFigureOut">
              <a:rPr lang="en-US" smtClean="0"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5FD45-C1D7-4FBF-ABFC-5E0DB9530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29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D968-5A4C-4C5C-8BDB-2A8F6B805A8F}" type="datetimeFigureOut">
              <a:rPr lang="en-US" smtClean="0"/>
              <a:t>7/6/2014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5FD45-C1D7-4FBF-ABFC-5E0DB9530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55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D968-5A4C-4C5C-8BDB-2A8F6B805A8F}" type="datetimeFigureOut">
              <a:rPr lang="en-US" smtClean="0"/>
              <a:t>7/6/2014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5FD45-C1D7-4FBF-ABFC-5E0DB9530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3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D968-5A4C-4C5C-8BDB-2A8F6B805A8F}" type="datetimeFigureOut">
              <a:rPr lang="en-US" smtClean="0"/>
              <a:t>7/6/2014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5FD45-C1D7-4FBF-ABFC-5E0DB9530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27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D968-5A4C-4C5C-8BDB-2A8F6B805A8F}" type="datetimeFigureOut">
              <a:rPr lang="en-US" smtClean="0"/>
              <a:t>7/6/2014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5FD45-C1D7-4FBF-ABFC-5E0DB9530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32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D968-5A4C-4C5C-8BDB-2A8F6B805A8F}" type="datetimeFigureOut">
              <a:rPr lang="en-US" smtClean="0"/>
              <a:t>7/6/2014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5FD45-C1D7-4FBF-ABFC-5E0DB9530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8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D968-5A4C-4C5C-8BDB-2A8F6B805A8F}" type="datetimeFigureOut">
              <a:rPr lang="en-US" smtClean="0"/>
              <a:t>7/6/2014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5FD45-C1D7-4FBF-ABFC-5E0DB9530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3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ED968-5A4C-4C5C-8BDB-2A8F6B805A8F}" type="datetimeFigureOut">
              <a:rPr lang="en-US" smtClean="0"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5FD45-C1D7-4FBF-ABFC-5E0DB9530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8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5" t="31238" r="7524" b="15301"/>
          <a:stretch/>
        </p:blipFill>
        <p:spPr>
          <a:xfrm>
            <a:off x="6043748" y="2142308"/>
            <a:ext cx="2412275" cy="36663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575" y="6308521"/>
            <a:ext cx="2877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Colossians 1:24-29</a:t>
            </a:r>
            <a:endParaRPr lang="en-US" sz="2400" b="1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0" b="69905"/>
          <a:stretch/>
        </p:blipFill>
        <p:spPr>
          <a:xfrm>
            <a:off x="3840480" y="0"/>
            <a:ext cx="5303520" cy="206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5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570" y="1825625"/>
            <a:ext cx="8709969" cy="4932622"/>
          </a:xfrm>
        </p:spPr>
        <p:txBody>
          <a:bodyPr>
            <a:normAutofit/>
          </a:bodyPr>
          <a:lstStyle/>
          <a:p>
            <a:pPr marL="339725" indent="-339725"/>
            <a:r>
              <a:rPr lang="en-US" dirty="0" smtClean="0"/>
              <a:t>The </a:t>
            </a:r>
            <a:r>
              <a:rPr lang="en-US" dirty="0"/>
              <a:t>church is composed of God’s people, the saved (Acts 2:47)</a:t>
            </a:r>
          </a:p>
          <a:p>
            <a:pPr marL="796925" lvl="1" indent="-339725"/>
            <a:r>
              <a:rPr lang="en-US" dirty="0" smtClean="0"/>
              <a:t>Escaped </a:t>
            </a:r>
            <a:r>
              <a:rPr lang="en-US" dirty="0"/>
              <a:t>the snares of the devil (2 Pet. 1:4; 2:20)</a:t>
            </a:r>
          </a:p>
          <a:p>
            <a:pPr marL="796925" lvl="1" indent="-339725"/>
            <a:r>
              <a:rPr lang="en-US" dirty="0" smtClean="0"/>
              <a:t>Called </a:t>
            </a:r>
            <a:r>
              <a:rPr lang="en-US" dirty="0"/>
              <a:t>out (1 Pet. 2:9-10) </a:t>
            </a:r>
            <a:endParaRPr lang="en-US" dirty="0" smtClean="0"/>
          </a:p>
          <a:p>
            <a:pPr marL="796925" lvl="1" indent="-339725"/>
            <a:r>
              <a:rPr lang="en-US" dirty="0" smtClean="0"/>
              <a:t>Bought </a:t>
            </a:r>
            <a:r>
              <a:rPr lang="en-US" dirty="0"/>
              <a:t>by the blood of Jesus (Acts 20:28)</a:t>
            </a:r>
          </a:p>
          <a:p>
            <a:pPr marL="796925" lvl="1" indent="-339725"/>
            <a:r>
              <a:rPr lang="en-US" dirty="0" smtClean="0"/>
              <a:t>Saved </a:t>
            </a:r>
            <a:r>
              <a:rPr lang="en-US" dirty="0"/>
              <a:t>by the Savior (Eph. 5:23)</a:t>
            </a:r>
          </a:p>
          <a:p>
            <a:pPr marL="796925" lvl="1" indent="-339725"/>
            <a:r>
              <a:rPr lang="en-US" dirty="0" smtClean="0"/>
              <a:t>Enrolled </a:t>
            </a:r>
            <a:r>
              <a:rPr lang="en-US" dirty="0"/>
              <a:t>in heaven (Heb. 12:23)</a:t>
            </a:r>
          </a:p>
          <a:p>
            <a:pPr marL="339725" indent="-339725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46050" y="1571348"/>
            <a:ext cx="2618913" cy="45719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  <a:effectLst>
            <a:outerShdw blurRad="50800" dist="12700" dir="27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Composition of the Church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952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Commission of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570" y="1825625"/>
            <a:ext cx="8709969" cy="4932622"/>
          </a:xfrm>
        </p:spPr>
        <p:txBody>
          <a:bodyPr>
            <a:normAutofit/>
          </a:bodyPr>
          <a:lstStyle/>
          <a:p>
            <a:pPr marL="339725" indent="-339725"/>
            <a:r>
              <a:rPr lang="en-US" dirty="0" smtClean="0"/>
              <a:t>Seek </a:t>
            </a:r>
            <a:r>
              <a:rPr lang="en-US" dirty="0"/>
              <a:t>the lost (Mark 16:15; Luke 19:10)</a:t>
            </a:r>
          </a:p>
          <a:p>
            <a:pPr marL="339725" indent="-339725"/>
            <a:r>
              <a:rPr lang="en-US" dirty="0" smtClean="0"/>
              <a:t>Share </a:t>
            </a:r>
            <a:r>
              <a:rPr lang="en-US" dirty="0"/>
              <a:t>the good news (Mark 16:15; 1 Cor. 15:1-4)</a:t>
            </a:r>
          </a:p>
          <a:p>
            <a:pPr marL="339725" indent="-339725"/>
            <a:r>
              <a:rPr lang="en-US" dirty="0" smtClean="0"/>
              <a:t>Save </a:t>
            </a:r>
            <a:r>
              <a:rPr lang="en-US" dirty="0"/>
              <a:t>their </a:t>
            </a:r>
            <a:r>
              <a:rPr lang="en-US" dirty="0" smtClean="0"/>
              <a:t>souls</a:t>
            </a:r>
            <a:endParaRPr lang="en-US" dirty="0"/>
          </a:p>
          <a:p>
            <a:pPr marL="796925" lvl="1" indent="-339725"/>
            <a:r>
              <a:rPr lang="en-US" sz="2400" dirty="0" smtClean="0"/>
              <a:t>“</a:t>
            </a:r>
            <a:r>
              <a:rPr lang="en-US" sz="2400" dirty="0"/>
              <a:t>The gospel…is the power of God to salvation” (Rom. 1:16)</a:t>
            </a:r>
          </a:p>
          <a:p>
            <a:pPr marL="796925" lvl="1" indent="-339725"/>
            <a:r>
              <a:rPr lang="en-US" sz="2400" dirty="0" smtClean="0"/>
              <a:t>“</a:t>
            </a:r>
            <a:r>
              <a:rPr lang="en-US" sz="2400" dirty="0"/>
              <a:t>Believe on the Lord </a:t>
            </a:r>
            <a:r>
              <a:rPr lang="en-US" sz="2400" dirty="0" smtClean="0"/>
              <a:t>Jesus, </a:t>
            </a:r>
            <a:r>
              <a:rPr lang="en-US" sz="2400" dirty="0"/>
              <a:t>and you will be saved” (Ac. 16:31)</a:t>
            </a:r>
          </a:p>
          <a:p>
            <a:pPr marL="796925" lvl="1" indent="-339725"/>
            <a:r>
              <a:rPr lang="en-US" sz="2400" dirty="0" smtClean="0"/>
              <a:t>“Repentance leads to </a:t>
            </a:r>
            <a:r>
              <a:rPr lang="en-US" sz="2400" dirty="0"/>
              <a:t>salvation” (2 Cor. 7:10)</a:t>
            </a:r>
          </a:p>
          <a:p>
            <a:pPr marL="796925" lvl="1" indent="-339725"/>
            <a:r>
              <a:rPr lang="en-US" sz="2400" dirty="0" smtClean="0"/>
              <a:t>“Confession </a:t>
            </a:r>
            <a:r>
              <a:rPr lang="en-US" sz="2400" dirty="0"/>
              <a:t>is made unto salvation” (Rom. 10:10)</a:t>
            </a:r>
          </a:p>
          <a:p>
            <a:pPr marL="796925" lvl="1" indent="-339725"/>
            <a:r>
              <a:rPr lang="en-US" sz="2400" dirty="0" smtClean="0"/>
              <a:t>“</a:t>
            </a:r>
            <a:r>
              <a:rPr lang="en-US" sz="2400" dirty="0"/>
              <a:t>Baptism doth also now save us” (1 Pet. 3:21)</a:t>
            </a:r>
          </a:p>
          <a:p>
            <a:pPr marL="796925" lvl="1" indent="-339725"/>
            <a:r>
              <a:rPr lang="en-US" sz="2400" dirty="0" smtClean="0"/>
              <a:t>The “Saved</a:t>
            </a:r>
            <a:r>
              <a:rPr lang="en-US" sz="2400" dirty="0"/>
              <a:t>” </a:t>
            </a:r>
            <a:r>
              <a:rPr lang="en-US" sz="2400" dirty="0" smtClean="0">
                <a:sym typeface="Wingdings" panose="05000000000000000000" pitchFamily="2" charset="2"/>
              </a:rPr>
              <a:t>are </a:t>
            </a:r>
            <a:r>
              <a:rPr lang="en-US" sz="2400" dirty="0" smtClean="0"/>
              <a:t>“added </a:t>
            </a:r>
            <a:r>
              <a:rPr lang="en-US" sz="2400" dirty="0"/>
              <a:t>to the church” (</a:t>
            </a:r>
            <a:r>
              <a:rPr lang="en-US" sz="2400" dirty="0" smtClean="0"/>
              <a:t>Acts </a:t>
            </a:r>
            <a:r>
              <a:rPr lang="en-US" sz="2400" dirty="0"/>
              <a:t>2:47) </a:t>
            </a:r>
            <a:endParaRPr lang="en-US" sz="2400" dirty="0" smtClean="0"/>
          </a:p>
          <a:p>
            <a:pPr marL="796925" lvl="1" indent="-339725"/>
            <a:r>
              <a:rPr lang="en-US" sz="2400" dirty="0" smtClean="0"/>
              <a:t>The “Saved” must “endure </a:t>
            </a:r>
            <a:r>
              <a:rPr lang="en-US" sz="2400" dirty="0"/>
              <a:t>to </a:t>
            </a:r>
            <a:r>
              <a:rPr lang="en-US" sz="2400" dirty="0" smtClean="0"/>
              <a:t>the end</a:t>
            </a:r>
            <a:r>
              <a:rPr lang="en-US" sz="2400" dirty="0"/>
              <a:t>” (</a:t>
            </a:r>
            <a:r>
              <a:rPr lang="en-US" sz="2400" dirty="0" smtClean="0"/>
              <a:t>Matt</a:t>
            </a:r>
            <a:r>
              <a:rPr lang="en-US" sz="2400" dirty="0"/>
              <a:t>. 10:22)</a:t>
            </a:r>
          </a:p>
        </p:txBody>
      </p:sp>
      <p:sp>
        <p:nvSpPr>
          <p:cNvPr id="4" name="Rectangle 3"/>
          <p:cNvSpPr/>
          <p:nvPr/>
        </p:nvSpPr>
        <p:spPr>
          <a:xfrm>
            <a:off x="2292315" y="1560590"/>
            <a:ext cx="2521892" cy="45719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  <a:effectLst>
            <a:outerShdw blurRad="50800" dist="12700" dir="27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Community of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570" y="1825625"/>
            <a:ext cx="8709969" cy="4932622"/>
          </a:xfrm>
        </p:spPr>
        <p:txBody>
          <a:bodyPr>
            <a:normAutofit/>
          </a:bodyPr>
          <a:lstStyle/>
          <a:p>
            <a:pPr marL="339725" indent="-339725"/>
            <a:r>
              <a:rPr lang="en-US" dirty="0" smtClean="0"/>
              <a:t>The </a:t>
            </a:r>
            <a:r>
              <a:rPr lang="en-US" dirty="0"/>
              <a:t>church is a community focused on the salvation of each member.</a:t>
            </a:r>
          </a:p>
          <a:p>
            <a:pPr marL="339725" indent="-339725"/>
            <a:r>
              <a:rPr lang="en-US" dirty="0" smtClean="0"/>
              <a:t>Salvation is the ultimate </a:t>
            </a:r>
            <a:r>
              <a:rPr lang="en-US" dirty="0"/>
              <a:t>objective/aim </a:t>
            </a:r>
            <a:r>
              <a:rPr lang="en-US" dirty="0" smtClean="0"/>
              <a:t>for:</a:t>
            </a:r>
          </a:p>
          <a:p>
            <a:pPr marL="796925" lvl="1" indent="-339725"/>
            <a:r>
              <a:rPr lang="en-US" dirty="0" smtClean="0"/>
              <a:t>Worship (</a:t>
            </a:r>
            <a:r>
              <a:rPr lang="en-US" dirty="0"/>
              <a:t>Heb. 10:22-27)</a:t>
            </a:r>
          </a:p>
          <a:p>
            <a:pPr marL="796925" lvl="1" indent="-339725"/>
            <a:r>
              <a:rPr lang="en-US" dirty="0" smtClean="0"/>
              <a:t>Bible </a:t>
            </a:r>
            <a:r>
              <a:rPr lang="en-US" dirty="0"/>
              <a:t>classes </a:t>
            </a:r>
            <a:r>
              <a:rPr lang="en-US" dirty="0" smtClean="0"/>
              <a:t>(</a:t>
            </a:r>
            <a:r>
              <a:rPr lang="en-US" dirty="0"/>
              <a:t>Jas. 1:21-25)</a:t>
            </a:r>
          </a:p>
          <a:p>
            <a:pPr marL="796925" lvl="1" indent="-339725"/>
            <a:r>
              <a:rPr lang="en-US" dirty="0" smtClean="0"/>
              <a:t>Fellowship (</a:t>
            </a:r>
            <a:r>
              <a:rPr lang="en-US" dirty="0"/>
              <a:t>Phile. 10-22)</a:t>
            </a:r>
          </a:p>
          <a:p>
            <a:pPr marL="796925" lvl="1" indent="-339725"/>
            <a:r>
              <a:rPr lang="en-US" dirty="0" smtClean="0"/>
              <a:t>Encouragement (</a:t>
            </a:r>
            <a:r>
              <a:rPr lang="en-US" dirty="0"/>
              <a:t>Heb. </a:t>
            </a:r>
            <a:r>
              <a:rPr lang="en-US" dirty="0" smtClean="0"/>
              <a:t>3:6-4:1)</a:t>
            </a:r>
            <a:endParaRPr lang="en-US" dirty="0"/>
          </a:p>
          <a:p>
            <a:pPr marL="796925" lvl="1" indent="-339725"/>
            <a:r>
              <a:rPr lang="en-US" dirty="0" smtClean="0"/>
              <a:t>Admonishment (</a:t>
            </a:r>
            <a:r>
              <a:rPr lang="en-US" dirty="0"/>
              <a:t>Col. 1:28; </a:t>
            </a:r>
            <a:r>
              <a:rPr lang="en-US" dirty="0" smtClean="0"/>
              <a:t>Matt</a:t>
            </a:r>
            <a:r>
              <a:rPr lang="en-US" dirty="0"/>
              <a:t>. 18:15)</a:t>
            </a:r>
          </a:p>
          <a:p>
            <a:pPr marL="796925" lvl="1" indent="-339725"/>
            <a:r>
              <a:rPr lang="en-US" dirty="0" smtClean="0"/>
              <a:t>Withdraw </a:t>
            </a:r>
            <a:r>
              <a:rPr lang="en-US" dirty="0"/>
              <a:t>of fellowship </a:t>
            </a:r>
            <a:r>
              <a:rPr lang="en-US" dirty="0" smtClean="0"/>
              <a:t>(</a:t>
            </a:r>
            <a:r>
              <a:rPr lang="en-US" dirty="0"/>
              <a:t>1 Cor. 5:4-5)</a:t>
            </a:r>
          </a:p>
        </p:txBody>
      </p:sp>
      <p:sp>
        <p:nvSpPr>
          <p:cNvPr id="4" name="Rectangle 3"/>
          <p:cNvSpPr/>
          <p:nvPr/>
        </p:nvSpPr>
        <p:spPr>
          <a:xfrm>
            <a:off x="2353559" y="1560112"/>
            <a:ext cx="2196696" cy="53203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  <a:effectLst>
            <a:outerShdw blurRad="50800" dist="12700" dir="27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8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7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</TotalTime>
  <Words>272</Words>
  <Application>Microsoft Office PowerPoint</Application>
  <PresentationFormat>On-screen Show (4:3)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Theme</vt:lpstr>
      <vt:lpstr>PowerPoint Presentation</vt:lpstr>
      <vt:lpstr>The Composition of the Church</vt:lpstr>
      <vt:lpstr>The Commission of the Church</vt:lpstr>
      <vt:lpstr>The Community of the Church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12</cp:revision>
  <dcterms:created xsi:type="dcterms:W3CDTF">2014-06-28T18:58:11Z</dcterms:created>
  <dcterms:modified xsi:type="dcterms:W3CDTF">2014-07-06T12:18:33Z</dcterms:modified>
</cp:coreProperties>
</file>