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7"/>
  </p:notesMasterIdLst>
  <p:handoutMasterIdLst>
    <p:handoutMasterId r:id="rId58"/>
  </p:handoutMasterIdLst>
  <p:sldIdLst>
    <p:sldId id="1803" r:id="rId2"/>
    <p:sldId id="2004" r:id="rId3"/>
    <p:sldId id="2094" r:id="rId4"/>
    <p:sldId id="2123" r:id="rId5"/>
    <p:sldId id="2124" r:id="rId6"/>
    <p:sldId id="2125" r:id="rId7"/>
    <p:sldId id="2126" r:id="rId8"/>
    <p:sldId id="2127" r:id="rId9"/>
    <p:sldId id="2128" r:id="rId10"/>
    <p:sldId id="2129" r:id="rId11"/>
    <p:sldId id="2116" r:id="rId12"/>
    <p:sldId id="2132" r:id="rId13"/>
    <p:sldId id="2133" r:id="rId14"/>
    <p:sldId id="2134" r:id="rId15"/>
    <p:sldId id="2130" r:id="rId16"/>
    <p:sldId id="2131" r:id="rId17"/>
    <p:sldId id="2137" r:id="rId18"/>
    <p:sldId id="2138" r:id="rId19"/>
    <p:sldId id="2139" r:id="rId20"/>
    <p:sldId id="2135" r:id="rId21"/>
    <p:sldId id="2140" r:id="rId22"/>
    <p:sldId id="2141" r:id="rId23"/>
    <p:sldId id="2122" r:id="rId24"/>
    <p:sldId id="2142" r:id="rId25"/>
    <p:sldId id="2143" r:id="rId26"/>
    <p:sldId id="2144" r:id="rId27"/>
    <p:sldId id="2145" r:id="rId28"/>
    <p:sldId id="2146" r:id="rId29"/>
    <p:sldId id="2147" r:id="rId30"/>
    <p:sldId id="2149" r:id="rId31"/>
    <p:sldId id="2150" r:id="rId32"/>
    <p:sldId id="2151" r:id="rId33"/>
    <p:sldId id="2148" r:id="rId34"/>
    <p:sldId id="2120" r:id="rId35"/>
    <p:sldId id="2152" r:id="rId36"/>
    <p:sldId id="2153" r:id="rId37"/>
    <p:sldId id="2154" r:id="rId38"/>
    <p:sldId id="2156" r:id="rId39"/>
    <p:sldId id="2157" r:id="rId40"/>
    <p:sldId id="2158" r:id="rId41"/>
    <p:sldId id="2159" r:id="rId42"/>
    <p:sldId id="2121" r:id="rId43"/>
    <p:sldId id="2160" r:id="rId44"/>
    <p:sldId id="2161" r:id="rId45"/>
    <p:sldId id="2162" r:id="rId46"/>
    <p:sldId id="2163" r:id="rId47"/>
    <p:sldId id="2164" r:id="rId48"/>
    <p:sldId id="2165" r:id="rId49"/>
    <p:sldId id="2167" r:id="rId50"/>
    <p:sldId id="2168" r:id="rId51"/>
    <p:sldId id="2169" r:id="rId52"/>
    <p:sldId id="2170" r:id="rId53"/>
    <p:sldId id="2172" r:id="rId54"/>
    <p:sldId id="2173" r:id="rId55"/>
    <p:sldId id="2175" r:id="rId56"/>
  </p:sldIdLst>
  <p:sldSz cx="9144000" cy="6858000" type="screen4x3"/>
  <p:notesSz cx="7023100" cy="93091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8EFECB"/>
    <a:srgbClr val="E62100"/>
    <a:srgbClr val="CC3300"/>
    <a:srgbClr val="00CC00"/>
    <a:srgbClr val="3333FF"/>
    <a:srgbClr val="CC00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0" autoAdjust="0"/>
    <p:restoredTop sz="86410"/>
  </p:normalViewPr>
  <p:slideViewPr>
    <p:cSldViewPr>
      <p:cViewPr varScale="1">
        <p:scale>
          <a:sx n="98" d="100"/>
          <a:sy n="98" d="100"/>
        </p:scale>
        <p:origin x="660" y="90"/>
      </p:cViewPr>
      <p:guideLst>
        <p:guide orient="horz" pos="576"/>
        <p:guide pos="2880"/>
      </p:guideLst>
    </p:cSldViewPr>
  </p:slideViewPr>
  <p:outlineViewPr>
    <p:cViewPr>
      <p:scale>
        <a:sx n="33" d="100"/>
        <a:sy n="33" d="100"/>
      </p:scale>
      <p:origin x="0" y="-29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3764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8322" y="4422142"/>
            <a:ext cx="5146457" cy="41881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810" tIns="45099" rIns="91810" bIns="45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3800" y="703263"/>
            <a:ext cx="4635500" cy="34782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25356860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2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2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3718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4333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2758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3463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4159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6756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9544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8047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9362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9899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221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8948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42556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6904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45689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33955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56986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3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57949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85702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46152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804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4601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6800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27406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52988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40578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25303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49594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44277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51825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07316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2896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59883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42384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37093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61010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19339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55875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15914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81339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83092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639135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6188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7106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27804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617364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09433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20079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459418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9575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5618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5712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047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108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138" name="Group 2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91139" name="Rectangle 3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40" name="Rectangle 4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91141" name="Group 5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91142" name="Rectangle 6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43" name="Rectangle 7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1144" name="Group 8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91145" name="Rectangle 9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46" name="Rectangle 10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1147" name="Group 11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91148" name="Rectangle 12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49" name="Rectangle 13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1150" name="Rectangle 1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81200"/>
            <a:ext cx="7772400" cy="1143000"/>
          </a:xfrm>
        </p:spPr>
        <p:txBody>
          <a:bodyPr anchor="ctr"/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1151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1152" name="Rectangle 16"/>
          <p:cNvSpPr>
            <a:spLocks noGrp="1" noChangeArrowheads="1"/>
          </p:cNvSpPr>
          <p:nvPr>
            <p:ph type="dt" sz="quarter" idx="2"/>
          </p:nvPr>
        </p:nvSpPr>
        <p:spPr>
          <a:xfrm>
            <a:off x="439738" y="5989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1153" name="Rectangle 17"/>
          <p:cNvSpPr>
            <a:spLocks noGrp="1" noChangeArrowheads="1"/>
          </p:cNvSpPr>
          <p:nvPr>
            <p:ph type="ftr" sz="quarter" idx="3"/>
          </p:nvPr>
        </p:nvSpPr>
        <p:spPr>
          <a:xfrm>
            <a:off x="3135313" y="60023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1154" name="Rectangle 1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00850" y="59785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FB42A4E-526A-450B-B887-7C0FF024AF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1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1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E0B30E-D9E0-4518-9692-94D981E9CF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6BDF86-D105-433D-A38A-80DE0D592C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9B6D8B-28F8-4308-9C28-7C5B0091DA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83F12-A562-4C48-B7D7-C3F3F04ADC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6E599-CB97-40C8-B4FB-4C23680EAF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E78B1A-C7EA-488D-BD8D-80A09A89BC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EB897-D9EA-41DF-8910-CDAD3C11F4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9ADC0B-1E34-4CC2-8D2D-60EBDF03DD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E34076-D2BF-4F3B-AF29-7CB39ECCC7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970DC2-A149-4913-9AE7-2E595CBDE5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114" name="Group 2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90115" name="Rectangle 3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16" name="Rectangle 4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90117" name="Group 5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90118" name="Rectangle 6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19" name="Rectangle 7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0120" name="Group 8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90121" name="Rectangle 9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22" name="Rectangle 10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0123" name="Group 11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90124" name="Rectangle 12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25" name="Rectangle 13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0126" name="Group 14"/>
          <p:cNvGrpSpPr>
            <a:grpSpLocks/>
          </p:cNvGrpSpPr>
          <p:nvPr/>
        </p:nvGrpSpPr>
        <p:grpSpPr bwMode="auto">
          <a:xfrm>
            <a:off x="71438" y="176213"/>
            <a:ext cx="8745537" cy="161925"/>
            <a:chOff x="45" y="111"/>
            <a:chExt cx="5509" cy="102"/>
          </a:xfrm>
        </p:grpSpPr>
        <p:sp>
          <p:nvSpPr>
            <p:cNvPr id="90127" name="Rectangle 15"/>
            <p:cNvSpPr>
              <a:spLocks noChangeArrowheads="1"/>
            </p:cNvSpPr>
            <p:nvPr/>
          </p:nvSpPr>
          <p:spPr bwMode="auto">
            <a:xfrm rot="5400000" flipV="1">
              <a:off x="2850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28" name="Rectangle 16"/>
            <p:cNvSpPr>
              <a:spLocks noChangeArrowheads="1"/>
            </p:cNvSpPr>
            <p:nvPr/>
          </p:nvSpPr>
          <p:spPr bwMode="auto">
            <a:xfrm rot="5400000" flipV="1">
              <a:off x="2781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0129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0130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013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013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9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013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F49F8C67-FDF2-43B4-863F-E50E8573C9F8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1282" name="Text Box 2"/>
          <p:cNvSpPr txBox="1">
            <a:spLocks noChangeArrowheads="1"/>
          </p:cNvSpPr>
          <p:nvPr/>
        </p:nvSpPr>
        <p:spPr bwMode="auto">
          <a:xfrm>
            <a:off x="228600" y="457200"/>
            <a:ext cx="8686800" cy="5917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750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Do I Have to Go to Church?</a:t>
            </a:r>
          </a:p>
          <a:p>
            <a:pPr marL="457200" indent="-457200">
              <a:spcAft>
                <a:spcPct val="75000"/>
              </a:spcAft>
            </a:pPr>
            <a:endParaRPr lang="en-US" sz="4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4000" b="1" dirty="0" smtClean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4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r>
              <a:rPr lang="en-US" sz="3200" b="1" dirty="0" smtClean="0">
                <a:solidFill>
                  <a:schemeClr val="tx1"/>
                </a:solidFill>
              </a:rPr>
              <a:t>Psalm 145:3-12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533400" y="449788"/>
            <a:ext cx="8077200" cy="5463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What Do You Have to Do?</a:t>
            </a:r>
          </a:p>
          <a:p>
            <a:pPr marL="800100" lvl="1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/>
              <a:t>Very little in life you have to do</a:t>
            </a:r>
          </a:p>
          <a:p>
            <a:pPr marL="800100" lvl="1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/>
              <a:t>You don’t have to go to work, etc.</a:t>
            </a:r>
          </a:p>
          <a:p>
            <a:pPr marL="800100" lvl="1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/>
              <a:t>You don’t have to treat others right</a:t>
            </a:r>
          </a:p>
          <a:p>
            <a:pPr marL="800100" lvl="1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/>
              <a:t>You have to die!   Heb. 9:27</a:t>
            </a:r>
          </a:p>
          <a:p>
            <a:pPr marL="800100" lvl="1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/>
              <a:t>You have to be raised  John 5:28-29</a:t>
            </a:r>
          </a:p>
          <a:p>
            <a:pPr marL="800100" lvl="1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/>
              <a:t>You have to be judged  2 Cor. 5:10</a:t>
            </a:r>
          </a:p>
          <a:p>
            <a:pPr>
              <a:spcAft>
                <a:spcPts val="1800"/>
              </a:spcAft>
            </a:pPr>
            <a:r>
              <a:rPr lang="en-US" sz="3600" b="1" i="1" dirty="0" smtClean="0">
                <a:solidFill>
                  <a:srgbClr val="FFFF00"/>
                </a:solidFill>
              </a:rPr>
              <a:t>You do not have to “go to church!”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000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381000" y="432030"/>
            <a:ext cx="8534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Why Do People “Go to Church”</a:t>
            </a:r>
            <a:endParaRPr lang="en-US" sz="28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69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381000" y="432030"/>
            <a:ext cx="853440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Why Do People “Go to Church”</a:t>
            </a:r>
            <a:endParaRPr lang="en-US" sz="3000" b="1" dirty="0" smtClean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rgbClr val="FFFF00"/>
                </a:solidFill>
              </a:rPr>
              <a:t>Some go, because “they have to”</a:t>
            </a:r>
            <a:endParaRPr lang="en-US" sz="28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34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381000" y="432030"/>
            <a:ext cx="8534400" cy="1762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Why Do People “Go to Church”</a:t>
            </a:r>
            <a:endParaRPr lang="en-US" sz="3000" b="1" dirty="0" smtClean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rgbClr val="FFFF00"/>
                </a:solidFill>
              </a:rPr>
              <a:t>Some go, because “they have to”</a:t>
            </a:r>
          </a:p>
          <a:p>
            <a:pPr marL="968375" lvl="3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FFFF00"/>
                </a:solidFill>
              </a:rPr>
              <a:t>Like “they have to” go see their mother-in-law</a:t>
            </a:r>
            <a:endParaRPr lang="en-US" sz="28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73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381000" y="432030"/>
            <a:ext cx="8534400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Why Do People “Go to Church”</a:t>
            </a:r>
            <a:endParaRPr lang="en-US" sz="3000" b="1" dirty="0" smtClean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rgbClr val="FFFF00"/>
                </a:solidFill>
              </a:rPr>
              <a:t>Some go, because “they have to”</a:t>
            </a:r>
          </a:p>
          <a:p>
            <a:pPr marL="968375" lvl="3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Like “they have to” go see their mother-in-law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968375" lvl="3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FFFF00"/>
                </a:solidFill>
              </a:rPr>
              <a:t>This is attitude of a slave</a:t>
            </a:r>
          </a:p>
        </p:txBody>
      </p:sp>
    </p:spTree>
    <p:extLst>
      <p:ext uri="{BB962C8B-B14F-4D97-AF65-F5344CB8AC3E}">
        <p14:creationId xmlns:p14="http://schemas.microsoft.com/office/powerpoint/2010/main" val="279744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381000" y="432030"/>
            <a:ext cx="8534400" cy="2577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Why Do People “Go to Church”</a:t>
            </a:r>
            <a:endParaRPr lang="en-US" sz="3000" b="1" dirty="0" smtClean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Some go, because “they have to”</a:t>
            </a:r>
          </a:p>
          <a:p>
            <a:pPr marL="968375" lvl="3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Like “they have to” go see their mother-in-law</a:t>
            </a:r>
          </a:p>
          <a:p>
            <a:pPr marL="968375" lvl="3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This is attitude of a slave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968375" lvl="3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FFFF00"/>
                </a:solidFill>
              </a:rPr>
              <a:t>Real Christianity is not like slavery</a:t>
            </a:r>
            <a:endParaRPr lang="en-US" sz="28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92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381000" y="432030"/>
            <a:ext cx="8534400" cy="1854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Why Do People “Go to Church”</a:t>
            </a:r>
            <a:endParaRPr lang="en-US" sz="3000" b="1" dirty="0" smtClean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Some go, because “they have to”</a:t>
            </a:r>
            <a:endParaRPr lang="en-US" sz="3000" b="1" dirty="0" smtClean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rgbClr val="FFFF00"/>
                </a:solidFill>
              </a:rPr>
              <a:t> Some go to be seen</a:t>
            </a:r>
            <a:endParaRPr lang="en-US" sz="28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34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381000" y="432030"/>
            <a:ext cx="8534400" cy="2262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Why Do People “Go to Church”</a:t>
            </a:r>
            <a:endParaRPr lang="en-US" sz="3000" b="1" dirty="0" smtClean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Some go, because “they have to”</a:t>
            </a:r>
            <a:endParaRPr lang="en-US" sz="3000" b="1" dirty="0" smtClean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rgbClr val="FFFF00"/>
                </a:solidFill>
              </a:rPr>
              <a:t> Some go to be seen</a:t>
            </a:r>
          </a:p>
          <a:p>
            <a:pPr marL="968375" lvl="3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FFFF00"/>
                </a:solidFill>
              </a:rPr>
              <a:t>Matt. 6:1-8</a:t>
            </a:r>
            <a:endParaRPr lang="en-US" sz="28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40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381000" y="432030"/>
            <a:ext cx="8534400" cy="26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Why Do People “Go to Church”</a:t>
            </a:r>
            <a:endParaRPr lang="en-US" sz="3000" b="1" dirty="0" smtClean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Some go, because “they have to”</a:t>
            </a:r>
            <a:endParaRPr lang="en-US" sz="3000" b="1" dirty="0" smtClean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rgbClr val="FFFF00"/>
                </a:solidFill>
              </a:rPr>
              <a:t> Some go to be seen</a:t>
            </a:r>
          </a:p>
          <a:p>
            <a:pPr marL="968375" lvl="3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Matt. 6:1-8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968375" lvl="3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FFFF00"/>
                </a:solidFill>
              </a:rPr>
              <a:t>Prayer, fasting and giving of the Pharisees</a:t>
            </a:r>
            <a:endParaRPr lang="en-US" sz="28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69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381000" y="432030"/>
            <a:ext cx="8534400" cy="307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Why Do People “Go to Church”</a:t>
            </a:r>
            <a:endParaRPr lang="en-US" sz="3000" b="1" dirty="0" smtClean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Some go, because “they have to”</a:t>
            </a:r>
            <a:endParaRPr lang="en-US" sz="3000" b="1" dirty="0" smtClean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rgbClr val="FFFF00"/>
                </a:solidFill>
              </a:rPr>
              <a:t> Some go to be seen</a:t>
            </a:r>
          </a:p>
          <a:p>
            <a:pPr marL="968375" lvl="3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Matt. 6:1-8</a:t>
            </a:r>
          </a:p>
          <a:p>
            <a:pPr marL="968375" lvl="3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Prayer, fasting and giving of the Pharisees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968375" lvl="3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FFFF00"/>
                </a:solidFill>
              </a:rPr>
              <a:t>All </a:t>
            </a:r>
            <a:r>
              <a:rPr lang="en-US" b="1" dirty="0" smtClean="0">
                <a:solidFill>
                  <a:srgbClr val="FFFF00"/>
                </a:solidFill>
              </a:rPr>
              <a:t>their works they do to be seen – Matt. 23:5</a:t>
            </a:r>
            <a:endParaRPr lang="en-US" sz="28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67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381000" y="381536"/>
            <a:ext cx="83058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sz="1950" b="1" dirty="0">
                <a:solidFill>
                  <a:schemeClr val="tx1"/>
                </a:solidFill>
              </a:rPr>
              <a:t> </a:t>
            </a:r>
            <a:r>
              <a:rPr lang="en-US" sz="1950" b="1" dirty="0" smtClean="0"/>
              <a:t>  3  </a:t>
            </a:r>
            <a:r>
              <a:rPr lang="en-US" sz="1950" b="1" dirty="0"/>
              <a:t>Great is the LORD, and greatly to be praised; And His greatness is unsearchable. </a:t>
            </a:r>
          </a:p>
          <a:p>
            <a:pPr algn="just"/>
            <a:r>
              <a:rPr lang="en-US" sz="1950" b="1" dirty="0" smtClean="0"/>
              <a:t>  4  </a:t>
            </a:r>
            <a:r>
              <a:rPr lang="en-US" sz="1950" b="1" dirty="0"/>
              <a:t>One generation shall praise Your works to another, And shall declare Your mighty acts. </a:t>
            </a:r>
          </a:p>
          <a:p>
            <a:pPr algn="just"/>
            <a:r>
              <a:rPr lang="en-US" sz="1950" b="1" dirty="0" smtClean="0"/>
              <a:t>  5  </a:t>
            </a:r>
            <a:r>
              <a:rPr lang="en-US" sz="1950" b="1" dirty="0"/>
              <a:t>I will meditate on the glorious splendor of Your majesty, And on Your wondrous works. </a:t>
            </a:r>
          </a:p>
          <a:p>
            <a:pPr algn="just"/>
            <a:r>
              <a:rPr lang="en-US" sz="1950" b="1" dirty="0" smtClean="0"/>
              <a:t>  6  </a:t>
            </a:r>
            <a:r>
              <a:rPr lang="en-US" sz="1950" b="1" dirty="0"/>
              <a:t>Men shall speak of the might of Your awesome acts, And I will declare Your greatness. </a:t>
            </a:r>
          </a:p>
          <a:p>
            <a:pPr algn="just"/>
            <a:r>
              <a:rPr lang="en-US" sz="1950" b="1" dirty="0" smtClean="0"/>
              <a:t>  7  </a:t>
            </a:r>
            <a:r>
              <a:rPr lang="en-US" sz="1950" b="1" dirty="0"/>
              <a:t>They shall utter the memory of Your great goodness, And shall sing of Your righteousness. </a:t>
            </a:r>
          </a:p>
          <a:p>
            <a:pPr algn="just"/>
            <a:r>
              <a:rPr lang="en-US" sz="1950" b="1" dirty="0" smtClean="0"/>
              <a:t>  8  </a:t>
            </a:r>
            <a:r>
              <a:rPr lang="en-US" sz="1950" b="1" dirty="0"/>
              <a:t>The LORD is gracious and full of compassion, Slow to anger and great in mercy. </a:t>
            </a:r>
          </a:p>
          <a:p>
            <a:pPr algn="just"/>
            <a:r>
              <a:rPr lang="en-US" sz="1950" b="1" dirty="0" smtClean="0"/>
              <a:t>  9  </a:t>
            </a:r>
            <a:r>
              <a:rPr lang="en-US" sz="1950" b="1" dirty="0"/>
              <a:t>The LORD is good to all, And His tender mercies are over all His works. </a:t>
            </a:r>
          </a:p>
          <a:p>
            <a:pPr algn="just"/>
            <a:r>
              <a:rPr lang="en-US" sz="1950" b="1" dirty="0" smtClean="0"/>
              <a:t>  10  </a:t>
            </a:r>
            <a:r>
              <a:rPr lang="en-US" sz="1950" b="1" dirty="0"/>
              <a:t>All Your works shall praise You, O LORD, And Your saints shall bless You. </a:t>
            </a:r>
          </a:p>
          <a:p>
            <a:pPr algn="just"/>
            <a:r>
              <a:rPr lang="en-US" sz="1950" b="1" dirty="0" smtClean="0"/>
              <a:t>  11  </a:t>
            </a:r>
            <a:r>
              <a:rPr lang="en-US" sz="1950" b="1" dirty="0"/>
              <a:t>They shall speak of the glory of Your kingdom, And talk of Your power, </a:t>
            </a:r>
          </a:p>
          <a:p>
            <a:pPr algn="just"/>
            <a:r>
              <a:rPr lang="en-US" sz="1950" b="1" dirty="0" smtClean="0"/>
              <a:t>  12  </a:t>
            </a:r>
            <a:r>
              <a:rPr lang="en-US" sz="1950" b="1" dirty="0"/>
              <a:t>To make known to the sons of men His mighty acts, And the glorious majesty of His kingdom. </a:t>
            </a:r>
            <a:r>
              <a:rPr lang="en-US" sz="1950" b="1" dirty="0" smtClean="0"/>
              <a:t>		Psa. 145:3-12</a:t>
            </a:r>
            <a:endParaRPr lang="en-US" sz="1950" b="1" dirty="0"/>
          </a:p>
        </p:txBody>
      </p:sp>
    </p:spTree>
    <p:extLst>
      <p:ext uri="{BB962C8B-B14F-4D97-AF65-F5344CB8AC3E}">
        <p14:creationId xmlns:p14="http://schemas.microsoft.com/office/powerpoint/2010/main" val="55063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381000" y="432030"/>
            <a:ext cx="8534400" cy="2354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Why Do People “Go to Church”</a:t>
            </a:r>
            <a:endParaRPr lang="en-US" sz="3000" b="1" dirty="0" smtClean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Some go, because “they have to”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Some go to be seen</a:t>
            </a:r>
            <a:endParaRPr lang="en-US" sz="3000" b="1" dirty="0" smtClean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rgbClr val="FFFF00"/>
                </a:solidFill>
              </a:rPr>
              <a:t>Some go because of society pressure</a:t>
            </a:r>
            <a:endParaRPr lang="en-US" sz="28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87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381000" y="432030"/>
            <a:ext cx="8534400" cy="2854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Why Do People “Go to Church”</a:t>
            </a:r>
            <a:endParaRPr lang="en-US" sz="3000" b="1" dirty="0" smtClean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Some go, because “they have to”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Some go to be seen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Some go because of society pressure</a:t>
            </a:r>
            <a:endParaRPr lang="en-US" sz="3000" b="1" dirty="0" smtClean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rgbClr val="FFFF00"/>
                </a:solidFill>
              </a:rPr>
              <a:t>Some “go to church,” some go to worship</a:t>
            </a:r>
            <a:endParaRPr lang="en-US" sz="36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58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381000" y="432030"/>
            <a:ext cx="8534400" cy="4385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Why Do People “Go to Church”</a:t>
            </a:r>
            <a:endParaRPr lang="en-US" sz="3000" b="1" dirty="0" smtClean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Some go, because “they have to”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Some go to be seen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Some go because of society pressure</a:t>
            </a:r>
            <a:endParaRPr lang="en-US" sz="3000" b="1" dirty="0" smtClean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rgbClr val="FFFF00"/>
                </a:solidFill>
              </a:rPr>
              <a:t>Some “go to church,” some go to worship</a:t>
            </a:r>
            <a:endParaRPr lang="en-US" sz="2800" b="1" i="1" dirty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2800" b="1" i="1" dirty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2800" b="1" i="1" dirty="0">
              <a:solidFill>
                <a:srgbClr val="FFFF00"/>
              </a:solidFill>
            </a:endParaRPr>
          </a:p>
          <a:p>
            <a:pPr indent="-228600">
              <a:spcAft>
                <a:spcPts val="300"/>
              </a:spcAft>
            </a:pPr>
            <a:r>
              <a:rPr lang="en-US" sz="3600" b="1" i="1" dirty="0" smtClean="0">
                <a:solidFill>
                  <a:srgbClr val="FFFF00"/>
                </a:solidFill>
              </a:rPr>
              <a:t>Not I “have to go” but I “get to go!”</a:t>
            </a:r>
          </a:p>
        </p:txBody>
      </p:sp>
    </p:spTree>
    <p:extLst>
      <p:ext uri="{BB962C8B-B14F-4D97-AF65-F5344CB8AC3E}">
        <p14:creationId xmlns:p14="http://schemas.microsoft.com/office/powerpoint/2010/main" val="404340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I “Get to” Go To Worship</a:t>
            </a:r>
            <a:endParaRPr lang="en-US" sz="32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47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I “Get to” Go To Worship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rgbClr val="FFFF00"/>
                </a:solidFill>
              </a:rPr>
              <a:t>Because I get praise God–look at psalms</a:t>
            </a:r>
            <a:endParaRPr lang="en-US" sz="28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66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1854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I “Get to” Go To Worship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Because I get praise God–look at psalms</a:t>
            </a:r>
            <a:endParaRPr lang="en-US" sz="3000" b="1" dirty="0" smtClean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rgbClr val="FFFF00"/>
                </a:solidFill>
              </a:rPr>
              <a:t>Because I get to talk to God</a:t>
            </a:r>
          </a:p>
        </p:txBody>
      </p:sp>
    </p:spTree>
    <p:extLst>
      <p:ext uri="{BB962C8B-B14F-4D97-AF65-F5344CB8AC3E}">
        <p14:creationId xmlns:p14="http://schemas.microsoft.com/office/powerpoint/2010/main" val="67917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2354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I “Get to” Go To Worship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Because I get praise God–look at psalms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Because I get to talk to God</a:t>
            </a:r>
            <a:endParaRPr lang="en-US" sz="3000" b="1" dirty="0" smtClean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rgbClr val="FFFF00"/>
                </a:solidFill>
              </a:rPr>
              <a:t>Because </a:t>
            </a:r>
            <a:r>
              <a:rPr lang="en-US" sz="3000" b="1" dirty="0">
                <a:solidFill>
                  <a:srgbClr val="FFFF00"/>
                </a:solidFill>
              </a:rPr>
              <a:t>I to “see” </a:t>
            </a:r>
            <a:r>
              <a:rPr lang="en-US" sz="3000" b="1" dirty="0" smtClean="0">
                <a:solidFill>
                  <a:srgbClr val="FFFF00"/>
                </a:solidFill>
              </a:rPr>
              <a:t>Jesus</a:t>
            </a:r>
            <a:endParaRPr lang="en-US" sz="3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01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2854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I “Get to” Go To Worship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Because I get praise God–look at psalms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Because I get to talk to God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Because </a:t>
            </a:r>
            <a:r>
              <a:rPr lang="en-US" sz="3000" b="1" dirty="0">
                <a:solidFill>
                  <a:schemeClr val="tx1"/>
                </a:solidFill>
              </a:rPr>
              <a:t>I to “see” Jesus</a:t>
            </a:r>
            <a:endParaRPr lang="en-US" sz="3000" b="1" dirty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FFFF00"/>
                </a:solidFill>
              </a:rPr>
              <a:t>Because I get to give to </a:t>
            </a:r>
            <a:r>
              <a:rPr lang="en-US" sz="3000" b="1" dirty="0" smtClean="0">
                <a:solidFill>
                  <a:srgbClr val="FFFF00"/>
                </a:solidFill>
              </a:rPr>
              <a:t>God</a:t>
            </a:r>
            <a:endParaRPr lang="en-US" sz="3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35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I “Get to” Go To Worship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Because I get praise God–look at psalms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Because I get to talk to God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Because </a:t>
            </a:r>
            <a:r>
              <a:rPr lang="en-US" sz="3000" b="1" dirty="0">
                <a:solidFill>
                  <a:schemeClr val="tx1"/>
                </a:solidFill>
              </a:rPr>
              <a:t>I to “see” Jesus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tx1"/>
                </a:solidFill>
              </a:rPr>
              <a:t>Because I get to give to God</a:t>
            </a:r>
            <a:endParaRPr lang="en-US" sz="3000" b="1" dirty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FFFF00"/>
                </a:solidFill>
              </a:rPr>
              <a:t>Because I get to listen to </a:t>
            </a:r>
            <a:r>
              <a:rPr lang="en-US" sz="3000" b="1" dirty="0" smtClean="0">
                <a:solidFill>
                  <a:srgbClr val="FFFF00"/>
                </a:solidFill>
              </a:rPr>
              <a:t>God</a:t>
            </a:r>
            <a:endParaRPr lang="en-US" sz="3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48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3854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I “Get to” Go To Worship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Because I get praise God–look at psalms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Because I get to talk to God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Because </a:t>
            </a:r>
            <a:r>
              <a:rPr lang="en-US" sz="3000" b="1" dirty="0">
                <a:solidFill>
                  <a:schemeClr val="tx1"/>
                </a:solidFill>
              </a:rPr>
              <a:t>I to “see” Jesus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tx1"/>
                </a:solidFill>
              </a:rPr>
              <a:t>Because I get to give to God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tx1"/>
                </a:solidFill>
              </a:rPr>
              <a:t>Because I get to listen to God</a:t>
            </a:r>
            <a:endParaRPr lang="en-US" sz="3000" b="1" dirty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FFFF00"/>
                </a:solidFill>
              </a:rPr>
              <a:t>Because I get to be with the </a:t>
            </a:r>
            <a:r>
              <a:rPr lang="en-US" sz="3000" b="1" dirty="0" smtClean="0">
                <a:solidFill>
                  <a:srgbClr val="FFFF00"/>
                </a:solidFill>
              </a:rPr>
              <a:t>saints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99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533400" y="449788"/>
            <a:ext cx="8077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What Do You Have to Do?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0872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4262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I “Get to” Go To Worship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Because I get praise God–look at psalms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Because I get to talk to God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Because </a:t>
            </a:r>
            <a:r>
              <a:rPr lang="en-US" sz="3000" b="1" dirty="0">
                <a:solidFill>
                  <a:schemeClr val="tx1"/>
                </a:solidFill>
              </a:rPr>
              <a:t>I to “see” Jesus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tx1"/>
                </a:solidFill>
              </a:rPr>
              <a:t>Because I get to give to God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tx1"/>
                </a:solidFill>
              </a:rPr>
              <a:t>Because I get to listen to God</a:t>
            </a:r>
            <a:endParaRPr lang="en-US" sz="3000" b="1" dirty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FFFF00"/>
                </a:solidFill>
              </a:rPr>
              <a:t>Because I get to be with the saints</a:t>
            </a:r>
            <a:endParaRPr lang="en-US" b="1" dirty="0">
              <a:solidFill>
                <a:srgbClr val="FFFF00"/>
              </a:solidFill>
            </a:endParaRPr>
          </a:p>
          <a:p>
            <a:pPr marL="968375" lvl="2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FFFF00"/>
                </a:solidFill>
              </a:rPr>
              <a:t>The Bible word is fellowship</a:t>
            </a:r>
          </a:p>
        </p:txBody>
      </p:sp>
    </p:spTree>
    <p:extLst>
      <p:ext uri="{BB962C8B-B14F-4D97-AF65-F5344CB8AC3E}">
        <p14:creationId xmlns:p14="http://schemas.microsoft.com/office/powerpoint/2010/main" val="331668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4670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I “Get to” Go To Worship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Because I get praise God–look at psalms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Because I get to talk to God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Because </a:t>
            </a:r>
            <a:r>
              <a:rPr lang="en-US" sz="3000" b="1" dirty="0">
                <a:solidFill>
                  <a:schemeClr val="tx1"/>
                </a:solidFill>
              </a:rPr>
              <a:t>I to “see” Jesus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tx1"/>
                </a:solidFill>
              </a:rPr>
              <a:t>Because I get to give to God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tx1"/>
                </a:solidFill>
              </a:rPr>
              <a:t>Because I get to listen to God</a:t>
            </a:r>
            <a:endParaRPr lang="en-US" sz="3000" b="1" dirty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FFFF00"/>
                </a:solidFill>
              </a:rPr>
              <a:t>Because I get to be with the saints</a:t>
            </a:r>
            <a:endParaRPr lang="en-US" b="1" dirty="0">
              <a:solidFill>
                <a:srgbClr val="FFFF00"/>
              </a:solidFill>
            </a:endParaRPr>
          </a:p>
          <a:p>
            <a:pPr marL="968375" lvl="2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The Bible word is fellowship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968375" lvl="2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FF00"/>
                </a:solidFill>
              </a:rPr>
              <a:t>T</a:t>
            </a:r>
            <a:r>
              <a:rPr lang="en-US" b="1" dirty="0" smtClean="0">
                <a:solidFill>
                  <a:srgbClr val="FFFF00"/>
                </a:solidFill>
              </a:rPr>
              <a:t>o </a:t>
            </a:r>
            <a:r>
              <a:rPr lang="en-US" b="1" dirty="0">
                <a:solidFill>
                  <a:srgbClr val="FFFF00"/>
                </a:solidFill>
              </a:rPr>
              <a:t>encourage them, to uplift </a:t>
            </a:r>
            <a:r>
              <a:rPr lang="en-US" b="1" dirty="0" smtClean="0">
                <a:solidFill>
                  <a:srgbClr val="FFFF00"/>
                </a:solidFill>
              </a:rPr>
              <a:t>them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66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5524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I “Get to” Go To Worship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Because I get praise God–look at psalms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Because I get to talk to God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Because </a:t>
            </a:r>
            <a:r>
              <a:rPr lang="en-US" sz="3000" b="1" dirty="0">
                <a:solidFill>
                  <a:schemeClr val="tx1"/>
                </a:solidFill>
              </a:rPr>
              <a:t>I to “see” Jesus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tx1"/>
                </a:solidFill>
              </a:rPr>
              <a:t>Because I get to give to God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tx1"/>
                </a:solidFill>
              </a:rPr>
              <a:t>Because I get to listen to God</a:t>
            </a:r>
            <a:endParaRPr lang="en-US" sz="3000" b="1" dirty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FFFF00"/>
                </a:solidFill>
              </a:rPr>
              <a:t>Because I get to be with the saints</a:t>
            </a:r>
            <a:endParaRPr lang="en-US" b="1" dirty="0">
              <a:solidFill>
                <a:srgbClr val="FFFF00"/>
              </a:solidFill>
            </a:endParaRPr>
          </a:p>
          <a:p>
            <a:pPr marL="968375" lvl="2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The Bible word is fellowship</a:t>
            </a:r>
          </a:p>
          <a:p>
            <a:pPr marL="968375" lvl="2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T</a:t>
            </a:r>
            <a:r>
              <a:rPr lang="en-US" b="1" dirty="0" smtClean="0">
                <a:solidFill>
                  <a:schemeClr val="tx1"/>
                </a:solidFill>
              </a:rPr>
              <a:t>o </a:t>
            </a:r>
            <a:r>
              <a:rPr lang="en-US" b="1" dirty="0">
                <a:solidFill>
                  <a:schemeClr val="tx1"/>
                </a:solidFill>
              </a:rPr>
              <a:t>encourage them, to uplift them</a:t>
            </a:r>
            <a:endParaRPr lang="en-US" b="1" dirty="0">
              <a:solidFill>
                <a:srgbClr val="FFFF00"/>
              </a:solidFill>
            </a:endParaRPr>
          </a:p>
          <a:p>
            <a:pPr marL="968375" lvl="2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FF00"/>
                </a:solidFill>
              </a:rPr>
              <a:t>Christianity is a community of </a:t>
            </a:r>
            <a:r>
              <a:rPr lang="en-US" b="1" dirty="0" smtClean="0">
                <a:solidFill>
                  <a:srgbClr val="FFFF00"/>
                </a:solidFill>
              </a:rPr>
              <a:t>righteousness</a:t>
            </a:r>
          </a:p>
          <a:p>
            <a:pPr marL="968375" lvl="2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26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589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I “Get to” Go To Worship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Because I get praise God–look at psalms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Because I get to talk to God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Because </a:t>
            </a:r>
            <a:r>
              <a:rPr lang="en-US" sz="3000" b="1" dirty="0">
                <a:solidFill>
                  <a:schemeClr val="tx1"/>
                </a:solidFill>
              </a:rPr>
              <a:t>I to “see” Jesus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tx1"/>
                </a:solidFill>
              </a:rPr>
              <a:t>Because I get to give to God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tx1"/>
                </a:solidFill>
              </a:rPr>
              <a:t>Because I get to listen to God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tx1"/>
                </a:solidFill>
              </a:rPr>
              <a:t>Because I get to be with the saints</a:t>
            </a:r>
            <a:endParaRPr lang="en-US" b="1" dirty="0">
              <a:solidFill>
                <a:schemeClr val="tx1"/>
              </a:solidFill>
            </a:endParaRPr>
          </a:p>
          <a:p>
            <a:pPr marL="968375" lvl="2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The Bible word is fellowship</a:t>
            </a:r>
          </a:p>
          <a:p>
            <a:pPr marL="968375" lvl="2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T</a:t>
            </a:r>
            <a:r>
              <a:rPr lang="en-US" b="1" dirty="0" smtClean="0">
                <a:solidFill>
                  <a:schemeClr val="tx1"/>
                </a:solidFill>
              </a:rPr>
              <a:t>o </a:t>
            </a:r>
            <a:r>
              <a:rPr lang="en-US" b="1" dirty="0">
                <a:solidFill>
                  <a:schemeClr val="tx1"/>
                </a:solidFill>
              </a:rPr>
              <a:t>encourage them, to uplift them</a:t>
            </a:r>
          </a:p>
          <a:p>
            <a:pPr marL="968375" lvl="2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Christianity is a community of </a:t>
            </a:r>
            <a:r>
              <a:rPr lang="en-US" b="1" dirty="0" smtClean="0">
                <a:solidFill>
                  <a:schemeClr val="tx1"/>
                </a:solidFill>
              </a:rPr>
              <a:t>righteousness</a:t>
            </a:r>
          </a:p>
          <a:p>
            <a:pPr marL="968375" lvl="2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b="1" dirty="0" smtClean="0">
              <a:solidFill>
                <a:schemeClr val="tx1"/>
              </a:solidFill>
            </a:endParaRPr>
          </a:p>
          <a:p>
            <a:pPr marL="228600" lvl="2" algn="l">
              <a:spcAft>
                <a:spcPts val="300"/>
              </a:spcAft>
            </a:pPr>
            <a:r>
              <a:rPr lang="en-US" b="1" i="1" dirty="0" smtClean="0">
                <a:solidFill>
                  <a:srgbClr val="FFFF00"/>
                </a:solidFill>
              </a:rPr>
              <a:t>“I </a:t>
            </a:r>
            <a:r>
              <a:rPr lang="en-US" b="1" i="1" dirty="0">
                <a:solidFill>
                  <a:srgbClr val="FFFF00"/>
                </a:solidFill>
              </a:rPr>
              <a:t>was  ________ when they said let’s go to </a:t>
            </a:r>
            <a:r>
              <a:rPr lang="en-US" b="1" i="1" dirty="0" smtClean="0">
                <a:solidFill>
                  <a:srgbClr val="FFFF00"/>
                </a:solidFill>
              </a:rPr>
              <a:t>worship”</a:t>
            </a:r>
            <a:endParaRPr lang="en-US" sz="28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21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1295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3400" b="1" dirty="0" smtClean="0">
                <a:solidFill>
                  <a:srgbClr val="FFFF00"/>
                </a:solidFill>
              </a:rPr>
              <a:t>Do I “Have to” Go Every Sunday</a:t>
            </a:r>
          </a:p>
          <a:p>
            <a:pPr marL="457200" indent="-457200">
              <a:spcAft>
                <a:spcPct val="30000"/>
              </a:spcAft>
            </a:pPr>
            <a:r>
              <a:rPr lang="en-US" sz="3400" b="1" dirty="0" smtClean="0">
                <a:solidFill>
                  <a:srgbClr val="FFFF00"/>
                </a:solidFill>
              </a:rPr>
              <a:t>Do I “have to” go Sunday/Wednesday</a:t>
            </a:r>
            <a:endParaRPr lang="en-US" sz="28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55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1883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3400" b="1" dirty="0" smtClean="0">
                <a:solidFill>
                  <a:srgbClr val="FFFF00"/>
                </a:solidFill>
              </a:rPr>
              <a:t>Do I “Have to” Go Every Sunday</a:t>
            </a:r>
          </a:p>
          <a:p>
            <a:pPr marL="457200" indent="-457200">
              <a:spcAft>
                <a:spcPct val="30000"/>
              </a:spcAft>
            </a:pPr>
            <a:r>
              <a:rPr lang="en-US" sz="3400" b="1" dirty="0" smtClean="0">
                <a:solidFill>
                  <a:srgbClr val="FFFF00"/>
                </a:solidFill>
              </a:rPr>
              <a:t>Do I “have to” go Sunday/Wednesday</a:t>
            </a:r>
          </a:p>
          <a:p>
            <a:pPr marL="457200" indent="-457200">
              <a:spcAft>
                <a:spcPct val="30000"/>
              </a:spcAft>
            </a:pPr>
            <a:r>
              <a:rPr lang="en-US" sz="2800" b="1" i="1" dirty="0" smtClean="0">
                <a:solidFill>
                  <a:srgbClr val="FFFF00"/>
                </a:solidFill>
              </a:rPr>
              <a:t>(An Answer to Slaves)</a:t>
            </a:r>
            <a:endParaRPr lang="en-US" sz="28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95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2474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3400" b="1" dirty="0" smtClean="0">
                <a:solidFill>
                  <a:srgbClr val="FFFF00"/>
                </a:solidFill>
              </a:rPr>
              <a:t>Do I “Have to” Go Every Sunday</a:t>
            </a:r>
          </a:p>
          <a:p>
            <a:pPr marL="457200" indent="-457200">
              <a:spcAft>
                <a:spcPct val="30000"/>
              </a:spcAft>
            </a:pPr>
            <a:r>
              <a:rPr lang="en-US" sz="3400" b="1" dirty="0" smtClean="0">
                <a:solidFill>
                  <a:srgbClr val="FFFF00"/>
                </a:solidFill>
              </a:rPr>
              <a:t>Do I “have to” go Sunday/Wednesday</a:t>
            </a:r>
          </a:p>
          <a:p>
            <a:pPr marL="457200" indent="-457200">
              <a:spcAft>
                <a:spcPct val="30000"/>
              </a:spcAft>
            </a:pPr>
            <a:r>
              <a:rPr lang="en-US" sz="2800" b="1" i="1" dirty="0" smtClean="0">
                <a:solidFill>
                  <a:srgbClr val="FFFF00"/>
                </a:solidFill>
              </a:rPr>
              <a:t>(An Answer to Slaves)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rgbClr val="FFFF00"/>
                </a:solidFill>
              </a:rPr>
              <a:t>Heb. 10:25 “Thou shall not forsake”</a:t>
            </a:r>
            <a:endParaRPr lang="en-US" sz="28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94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2974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3400" b="1" dirty="0" smtClean="0">
                <a:solidFill>
                  <a:srgbClr val="FFFF00"/>
                </a:solidFill>
              </a:rPr>
              <a:t>Do I “Have to” Go Every Sunday</a:t>
            </a:r>
          </a:p>
          <a:p>
            <a:pPr marL="457200" indent="-457200">
              <a:spcAft>
                <a:spcPct val="30000"/>
              </a:spcAft>
            </a:pPr>
            <a:r>
              <a:rPr lang="en-US" sz="3400" b="1" dirty="0" smtClean="0">
                <a:solidFill>
                  <a:srgbClr val="FFFF00"/>
                </a:solidFill>
              </a:rPr>
              <a:t>Do I “have to” go Sunday/Wednesday</a:t>
            </a:r>
          </a:p>
          <a:p>
            <a:pPr marL="457200" indent="-457200">
              <a:spcAft>
                <a:spcPct val="30000"/>
              </a:spcAft>
            </a:pPr>
            <a:r>
              <a:rPr lang="en-US" sz="2800" b="1" i="1" dirty="0" smtClean="0">
                <a:solidFill>
                  <a:srgbClr val="FFFF00"/>
                </a:solidFill>
              </a:rPr>
              <a:t>(An Answer to Slaves)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Heb. 10:25 “Thou shall not forsake”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rgbClr val="FFFF00"/>
                </a:solidFill>
              </a:rPr>
              <a:t>Heb. 13:17</a:t>
            </a:r>
            <a:endParaRPr lang="en-US" sz="28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41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3444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3400" b="1" dirty="0" smtClean="0">
                <a:solidFill>
                  <a:srgbClr val="FFFF00"/>
                </a:solidFill>
              </a:rPr>
              <a:t>Do I “Have to” Go Every Sunday</a:t>
            </a:r>
          </a:p>
          <a:p>
            <a:pPr marL="457200" indent="-457200">
              <a:spcAft>
                <a:spcPct val="30000"/>
              </a:spcAft>
            </a:pPr>
            <a:r>
              <a:rPr lang="en-US" sz="3400" b="1" dirty="0" smtClean="0">
                <a:solidFill>
                  <a:srgbClr val="FFFF00"/>
                </a:solidFill>
              </a:rPr>
              <a:t>Do I “have to” go Sunday/Wednesday</a:t>
            </a:r>
          </a:p>
          <a:p>
            <a:pPr marL="457200" indent="-457200">
              <a:spcAft>
                <a:spcPct val="30000"/>
              </a:spcAft>
            </a:pPr>
            <a:r>
              <a:rPr lang="en-US" sz="2800" b="1" i="1" dirty="0" smtClean="0">
                <a:solidFill>
                  <a:srgbClr val="FFFF00"/>
                </a:solidFill>
              </a:rPr>
              <a:t>(An Answer to Slaves)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Heb. 10:25 “Thou shall not forsake”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rgbClr val="FFFF00"/>
                </a:solidFill>
              </a:rPr>
              <a:t>Heb. 13:17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68375" lvl="2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“Thou shall submit to elders”</a:t>
            </a:r>
            <a:endParaRPr lang="en-US" sz="28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92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3913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3400" b="1" dirty="0" smtClean="0">
                <a:solidFill>
                  <a:srgbClr val="FFFF00"/>
                </a:solidFill>
              </a:rPr>
              <a:t>Do I “Have to” Go Every Sunday</a:t>
            </a:r>
          </a:p>
          <a:p>
            <a:pPr marL="457200" indent="-457200">
              <a:spcAft>
                <a:spcPct val="30000"/>
              </a:spcAft>
            </a:pPr>
            <a:r>
              <a:rPr lang="en-US" sz="3400" b="1" dirty="0" smtClean="0">
                <a:solidFill>
                  <a:srgbClr val="FFFF00"/>
                </a:solidFill>
              </a:rPr>
              <a:t>Do I “have to” go Sunday/Wednesday</a:t>
            </a:r>
          </a:p>
          <a:p>
            <a:pPr marL="457200" indent="-457200">
              <a:spcAft>
                <a:spcPct val="30000"/>
              </a:spcAft>
            </a:pPr>
            <a:r>
              <a:rPr lang="en-US" sz="2800" b="1" i="1" dirty="0" smtClean="0">
                <a:solidFill>
                  <a:srgbClr val="FFFF00"/>
                </a:solidFill>
              </a:rPr>
              <a:t>(An Answer to Slaves)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Heb. 10:25 “Thou shall not forsake”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rgbClr val="FFFF00"/>
                </a:solidFill>
              </a:rPr>
              <a:t>Heb. 13:17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68375" lvl="2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“Thou shall submit to elders”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68375" lvl="2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“Thou shall obey the elders”</a:t>
            </a:r>
            <a:endParaRPr lang="en-US" sz="28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08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533400" y="449788"/>
            <a:ext cx="8077200" cy="1369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What Do You Have to Do?</a:t>
            </a:r>
          </a:p>
          <a:p>
            <a:pPr marL="800100" lvl="1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/>
              <a:t>Very little in life you have to do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4978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438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3400" b="1" dirty="0" smtClean="0">
                <a:solidFill>
                  <a:srgbClr val="FFFF00"/>
                </a:solidFill>
              </a:rPr>
              <a:t>Do I “Have to” Go Every Sunday</a:t>
            </a:r>
          </a:p>
          <a:p>
            <a:pPr marL="457200" indent="-457200">
              <a:spcAft>
                <a:spcPct val="30000"/>
              </a:spcAft>
            </a:pPr>
            <a:r>
              <a:rPr lang="en-US" sz="3400" b="1" dirty="0" smtClean="0">
                <a:solidFill>
                  <a:srgbClr val="FFFF00"/>
                </a:solidFill>
              </a:rPr>
              <a:t>Do I “have to” go Sunday/Wednesday</a:t>
            </a:r>
          </a:p>
          <a:p>
            <a:pPr marL="457200" indent="-457200">
              <a:spcAft>
                <a:spcPct val="30000"/>
              </a:spcAft>
            </a:pPr>
            <a:r>
              <a:rPr lang="en-US" sz="2800" b="1" i="1" dirty="0" smtClean="0">
                <a:solidFill>
                  <a:srgbClr val="FFFF00"/>
                </a:solidFill>
              </a:rPr>
              <a:t>(An Answer to Slaves)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Heb. 10:25 “Thou shall not forsake”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rgbClr val="FFFF00"/>
                </a:solidFill>
              </a:rPr>
              <a:t>Heb. 13:17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68375" lvl="2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“Thou shall submit to elders”</a:t>
            </a:r>
          </a:p>
          <a:p>
            <a:pPr marL="968375" lvl="2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“Thou shall obey the elders”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68375" lvl="2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“Thou shall let them watch for your soul”</a:t>
            </a:r>
            <a:endParaRPr lang="en-US" sz="28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35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I “Get to” Go To Every Service</a:t>
            </a:r>
            <a:endParaRPr lang="en-US" sz="28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86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I “Get to” Go To Every Service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rgbClr val="FFFF00"/>
                </a:solidFill>
              </a:rPr>
              <a:t>Because I get praise God</a:t>
            </a:r>
            <a:endParaRPr lang="en-US" sz="28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38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1854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I “Get to” Go To Every Service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Because I get praise God</a:t>
            </a:r>
            <a:endParaRPr lang="en-US" sz="3000" b="1" dirty="0" smtClean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rgbClr val="FFFF00"/>
                </a:solidFill>
              </a:rPr>
              <a:t>Because I get to talk to God</a:t>
            </a:r>
          </a:p>
        </p:txBody>
      </p:sp>
    </p:spTree>
    <p:extLst>
      <p:ext uri="{BB962C8B-B14F-4D97-AF65-F5344CB8AC3E}">
        <p14:creationId xmlns:p14="http://schemas.microsoft.com/office/powerpoint/2010/main" val="274255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2354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I “Get to” Go To Every Service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Because I get praise God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Because I get to talk to God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rgbClr val="FFFF00"/>
                </a:solidFill>
              </a:rPr>
              <a:t>Because </a:t>
            </a:r>
            <a:r>
              <a:rPr lang="en-US" sz="3000" b="1" dirty="0">
                <a:solidFill>
                  <a:srgbClr val="FFFF00"/>
                </a:solidFill>
              </a:rPr>
              <a:t>I to “see” </a:t>
            </a:r>
            <a:r>
              <a:rPr lang="en-US" sz="3000" b="1" dirty="0" smtClean="0">
                <a:solidFill>
                  <a:srgbClr val="FFFF00"/>
                </a:solidFill>
              </a:rPr>
              <a:t>Jesus</a:t>
            </a:r>
            <a:endParaRPr lang="en-US" sz="3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85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2854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I “Get to” Go To Every Service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Because I get praise God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Because I get to talk to God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Because </a:t>
            </a:r>
            <a:r>
              <a:rPr lang="en-US" sz="3000" b="1" dirty="0">
                <a:solidFill>
                  <a:schemeClr val="tx1"/>
                </a:solidFill>
              </a:rPr>
              <a:t>I to “see” Jesus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FFFF00"/>
                </a:solidFill>
              </a:rPr>
              <a:t>Because I get to give to </a:t>
            </a:r>
            <a:r>
              <a:rPr lang="en-US" sz="3000" b="1" dirty="0" smtClean="0">
                <a:solidFill>
                  <a:srgbClr val="FFFF00"/>
                </a:solidFill>
              </a:rPr>
              <a:t>God</a:t>
            </a:r>
            <a:endParaRPr lang="en-US" sz="3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21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I “Get to” Go To Every Service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Because I get praise God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Because I get to talk to God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Because </a:t>
            </a:r>
            <a:r>
              <a:rPr lang="en-US" sz="3000" b="1" dirty="0">
                <a:solidFill>
                  <a:schemeClr val="tx1"/>
                </a:solidFill>
              </a:rPr>
              <a:t>I to “see” Jesus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tx1"/>
                </a:solidFill>
              </a:rPr>
              <a:t>Because I get to give to God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FFFF00"/>
                </a:solidFill>
              </a:rPr>
              <a:t>Because I get to listen to </a:t>
            </a:r>
            <a:r>
              <a:rPr lang="en-US" sz="3000" b="1" dirty="0" smtClean="0">
                <a:solidFill>
                  <a:srgbClr val="FFFF00"/>
                </a:solidFill>
              </a:rPr>
              <a:t>God</a:t>
            </a:r>
            <a:endParaRPr lang="en-US" sz="3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04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3854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I “Get to” Go To Every Service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Because I get praise God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Because I get to talk to God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Because </a:t>
            </a:r>
            <a:r>
              <a:rPr lang="en-US" sz="3000" b="1" dirty="0">
                <a:solidFill>
                  <a:schemeClr val="tx1"/>
                </a:solidFill>
              </a:rPr>
              <a:t>I to “see” Jesus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tx1"/>
                </a:solidFill>
              </a:rPr>
              <a:t>Because I get to give to God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tx1"/>
                </a:solidFill>
              </a:rPr>
              <a:t>Because I get to listen to God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FFFF00"/>
                </a:solidFill>
              </a:rPr>
              <a:t>Because I get to be with the </a:t>
            </a:r>
            <a:r>
              <a:rPr lang="en-US" sz="3000" b="1" dirty="0" smtClean="0">
                <a:solidFill>
                  <a:srgbClr val="FFFF00"/>
                </a:solidFill>
              </a:rPr>
              <a:t>saints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54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589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I “Get to” Go To Every Service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Because I get praise God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Because I get to talk to God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tx1"/>
                </a:solidFill>
              </a:rPr>
              <a:t>Because </a:t>
            </a:r>
            <a:r>
              <a:rPr lang="en-US" sz="3000" b="1" dirty="0">
                <a:solidFill>
                  <a:schemeClr val="tx1"/>
                </a:solidFill>
              </a:rPr>
              <a:t>I to “see” Jesus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tx1"/>
                </a:solidFill>
              </a:rPr>
              <a:t>Because I get to give to God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tx1"/>
                </a:solidFill>
              </a:rPr>
              <a:t>Because I get to listen to God</a:t>
            </a:r>
          </a:p>
          <a:p>
            <a:pPr marL="511175" lvl="1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tx1"/>
                </a:solidFill>
              </a:rPr>
              <a:t>Because I get to be with the saints</a:t>
            </a:r>
            <a:endParaRPr lang="en-US" b="1" dirty="0">
              <a:solidFill>
                <a:schemeClr val="tx1"/>
              </a:solidFill>
            </a:endParaRPr>
          </a:p>
          <a:p>
            <a:pPr marL="685800" lvl="2" algn="l">
              <a:spcAft>
                <a:spcPts val="300"/>
              </a:spcAft>
            </a:pPr>
            <a:endParaRPr lang="en-US" b="1" dirty="0">
              <a:solidFill>
                <a:schemeClr val="tx1"/>
              </a:solidFill>
            </a:endParaRPr>
          </a:p>
          <a:p>
            <a:pPr marL="968375" lvl="2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b="1" dirty="0" smtClean="0">
              <a:solidFill>
                <a:schemeClr val="tx1"/>
              </a:solidFill>
            </a:endParaRPr>
          </a:p>
          <a:p>
            <a:pPr marL="968375" lvl="2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b="1" dirty="0" smtClean="0">
              <a:solidFill>
                <a:schemeClr val="tx1"/>
              </a:solidFill>
            </a:endParaRPr>
          </a:p>
          <a:p>
            <a:pPr marL="968375" lvl="2" indent="-282575" algn="l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b="1" dirty="0" smtClean="0">
              <a:solidFill>
                <a:schemeClr val="tx1"/>
              </a:solidFill>
            </a:endParaRPr>
          </a:p>
          <a:p>
            <a:pPr marL="228600" lvl="2" algn="l">
              <a:spcAft>
                <a:spcPts val="300"/>
              </a:spcAft>
            </a:pPr>
            <a:r>
              <a:rPr lang="en-US" b="1" i="1" dirty="0" smtClean="0">
                <a:solidFill>
                  <a:srgbClr val="FFFF00"/>
                </a:solidFill>
              </a:rPr>
              <a:t>“I </a:t>
            </a:r>
            <a:r>
              <a:rPr lang="en-US" b="1" i="1" dirty="0">
                <a:solidFill>
                  <a:srgbClr val="FFFF00"/>
                </a:solidFill>
              </a:rPr>
              <a:t>was  ________ when they said let’s go to </a:t>
            </a:r>
            <a:r>
              <a:rPr lang="en-US" b="1" i="1" dirty="0" smtClean="0">
                <a:solidFill>
                  <a:srgbClr val="FFFF00"/>
                </a:solidFill>
              </a:rPr>
              <a:t>worship”</a:t>
            </a:r>
            <a:endParaRPr lang="en-US" sz="28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89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0898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382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ct val="4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Becoming a True Worshiper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16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533400" y="449788"/>
            <a:ext cx="80772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What Do You Have to Do?</a:t>
            </a:r>
          </a:p>
          <a:p>
            <a:pPr marL="800100" lvl="1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/>
              <a:t>Very little in life you have to do</a:t>
            </a:r>
          </a:p>
          <a:p>
            <a:pPr marL="800100" lvl="1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/>
              <a:t>You don’t have to go to work, etc.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6982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0898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382000" cy="1532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ct val="4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Becoming a True Worshiper</a:t>
            </a:r>
          </a:p>
          <a:p>
            <a:pPr lvl="1" algn="l">
              <a:spcAft>
                <a:spcPct val="4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  Believe   </a:t>
            </a:r>
            <a:r>
              <a:rPr lang="en-US" sz="3200" b="1" dirty="0">
                <a:solidFill>
                  <a:schemeClr val="tx1"/>
                </a:solidFill>
              </a:rPr>
              <a:t>		</a:t>
            </a:r>
            <a:r>
              <a:rPr lang="en-US" sz="3200" b="1" dirty="0" smtClean="0">
                <a:solidFill>
                  <a:schemeClr val="tx1"/>
                </a:solidFill>
              </a:rPr>
              <a:t>	</a:t>
            </a:r>
            <a:r>
              <a:rPr lang="en-US" sz="3200" b="1" dirty="0">
                <a:solidFill>
                  <a:schemeClr val="tx1"/>
                </a:solidFill>
              </a:rPr>
              <a:t>	</a:t>
            </a:r>
            <a:r>
              <a:rPr lang="en-US" sz="3200" b="1" dirty="0" smtClean="0">
                <a:solidFill>
                  <a:schemeClr val="tx1"/>
                </a:solidFill>
              </a:rPr>
              <a:t>John 3:16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78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0898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382000" cy="2320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ct val="4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Becoming a True Worshiper</a:t>
            </a:r>
          </a:p>
          <a:p>
            <a:pPr lvl="1" algn="l">
              <a:spcAft>
                <a:spcPct val="4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  Believe   </a:t>
            </a:r>
            <a:r>
              <a:rPr lang="en-US" sz="3200" b="1" dirty="0">
                <a:solidFill>
                  <a:schemeClr val="tx1"/>
                </a:solidFill>
              </a:rPr>
              <a:t>		</a:t>
            </a:r>
            <a:r>
              <a:rPr lang="en-US" sz="3200" b="1" dirty="0" smtClean="0">
                <a:solidFill>
                  <a:schemeClr val="tx1"/>
                </a:solidFill>
              </a:rPr>
              <a:t>	</a:t>
            </a:r>
            <a:r>
              <a:rPr lang="en-US" sz="3200" b="1" dirty="0">
                <a:solidFill>
                  <a:schemeClr val="tx1"/>
                </a:solidFill>
              </a:rPr>
              <a:t>	</a:t>
            </a:r>
            <a:r>
              <a:rPr lang="en-US" sz="3200" b="1" dirty="0" smtClean="0">
                <a:solidFill>
                  <a:schemeClr val="tx1"/>
                </a:solidFill>
              </a:rPr>
              <a:t>John 3:16</a:t>
            </a:r>
            <a:endParaRPr lang="en-US" sz="3200" b="1" dirty="0">
              <a:solidFill>
                <a:schemeClr val="tx1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Repent				</a:t>
            </a:r>
            <a:r>
              <a:rPr lang="en-US" sz="3200" b="1" dirty="0" smtClean="0">
                <a:solidFill>
                  <a:schemeClr val="tx1"/>
                </a:solidFill>
              </a:rPr>
              <a:t>Acts 17:30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36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0898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3820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ct val="4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Becoming a True Worshiper</a:t>
            </a:r>
          </a:p>
          <a:p>
            <a:pPr lvl="1" algn="l">
              <a:spcAft>
                <a:spcPct val="4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  Believe   </a:t>
            </a:r>
            <a:r>
              <a:rPr lang="en-US" sz="3200" b="1" dirty="0">
                <a:solidFill>
                  <a:schemeClr val="tx1"/>
                </a:solidFill>
              </a:rPr>
              <a:t>		</a:t>
            </a:r>
            <a:r>
              <a:rPr lang="en-US" sz="3200" b="1" dirty="0" smtClean="0">
                <a:solidFill>
                  <a:schemeClr val="tx1"/>
                </a:solidFill>
              </a:rPr>
              <a:t>	</a:t>
            </a:r>
            <a:r>
              <a:rPr lang="en-US" sz="3200" b="1" dirty="0">
                <a:solidFill>
                  <a:schemeClr val="tx1"/>
                </a:solidFill>
              </a:rPr>
              <a:t>	</a:t>
            </a:r>
            <a:r>
              <a:rPr lang="en-US" sz="3200" b="1" dirty="0" smtClean="0">
                <a:solidFill>
                  <a:schemeClr val="tx1"/>
                </a:solidFill>
              </a:rPr>
              <a:t>John 3:16</a:t>
            </a:r>
            <a:endParaRPr lang="en-US" sz="3200" b="1" dirty="0">
              <a:solidFill>
                <a:schemeClr val="tx1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Repent				</a:t>
            </a:r>
            <a:r>
              <a:rPr lang="en-US" sz="3200" b="1" dirty="0" smtClean="0">
                <a:solidFill>
                  <a:schemeClr val="tx1"/>
                </a:solidFill>
              </a:rPr>
              <a:t>Acts 17:30</a:t>
            </a:r>
            <a:endParaRPr lang="en-US" sz="3200" b="1" dirty="0">
              <a:solidFill>
                <a:schemeClr val="tx1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Confess Faith			</a:t>
            </a:r>
            <a:r>
              <a:rPr lang="en-US" sz="3200" b="1" dirty="0" smtClean="0">
                <a:solidFill>
                  <a:schemeClr val="tx1"/>
                </a:solidFill>
              </a:rPr>
              <a:t>Rom. 10:9</a:t>
            </a:r>
          </a:p>
        </p:txBody>
      </p:sp>
    </p:spTree>
    <p:extLst>
      <p:ext uri="{BB962C8B-B14F-4D97-AF65-F5344CB8AC3E}">
        <p14:creationId xmlns:p14="http://schemas.microsoft.com/office/powerpoint/2010/main" val="217877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0898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382000" cy="3896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ct val="4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Becoming a True Worshiper</a:t>
            </a:r>
          </a:p>
          <a:p>
            <a:pPr lvl="1" algn="l">
              <a:spcAft>
                <a:spcPct val="4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  Believe   </a:t>
            </a:r>
            <a:r>
              <a:rPr lang="en-US" sz="3200" b="1" dirty="0">
                <a:solidFill>
                  <a:schemeClr val="tx1"/>
                </a:solidFill>
              </a:rPr>
              <a:t>		</a:t>
            </a:r>
            <a:r>
              <a:rPr lang="en-US" sz="3200" b="1" dirty="0" smtClean="0">
                <a:solidFill>
                  <a:schemeClr val="tx1"/>
                </a:solidFill>
              </a:rPr>
              <a:t>	</a:t>
            </a:r>
            <a:r>
              <a:rPr lang="en-US" sz="3200" b="1" dirty="0">
                <a:solidFill>
                  <a:schemeClr val="tx1"/>
                </a:solidFill>
              </a:rPr>
              <a:t>	</a:t>
            </a:r>
            <a:r>
              <a:rPr lang="en-US" sz="3200" b="1" dirty="0" smtClean="0">
                <a:solidFill>
                  <a:schemeClr val="tx1"/>
                </a:solidFill>
              </a:rPr>
              <a:t>John 3:16</a:t>
            </a:r>
            <a:endParaRPr lang="en-US" sz="3200" b="1" dirty="0">
              <a:solidFill>
                <a:schemeClr val="tx1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Repent				</a:t>
            </a:r>
            <a:r>
              <a:rPr lang="en-US" sz="3200" b="1" dirty="0" smtClean="0">
                <a:solidFill>
                  <a:schemeClr val="tx1"/>
                </a:solidFill>
              </a:rPr>
              <a:t>Acts 17:30</a:t>
            </a:r>
            <a:endParaRPr lang="en-US" sz="3200" b="1" dirty="0">
              <a:solidFill>
                <a:schemeClr val="tx1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Confess Faith			</a:t>
            </a:r>
            <a:r>
              <a:rPr lang="en-US" sz="3200" b="1" dirty="0" smtClean="0">
                <a:solidFill>
                  <a:schemeClr val="tx1"/>
                </a:solidFill>
              </a:rPr>
              <a:t>Rom. 10:9</a:t>
            </a: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  Be Baptized			Mark 16:16</a:t>
            </a:r>
          </a:p>
        </p:txBody>
      </p:sp>
    </p:spTree>
    <p:extLst>
      <p:ext uri="{BB962C8B-B14F-4D97-AF65-F5344CB8AC3E}">
        <p14:creationId xmlns:p14="http://schemas.microsoft.com/office/powerpoint/2010/main" val="185970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0898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382000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ct val="4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Becoming a True Worshiper</a:t>
            </a:r>
          </a:p>
          <a:p>
            <a:pPr lvl="1" algn="l">
              <a:spcAft>
                <a:spcPct val="4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  Believe   </a:t>
            </a:r>
            <a:r>
              <a:rPr lang="en-US" sz="3200" b="1" dirty="0">
                <a:solidFill>
                  <a:schemeClr val="tx1"/>
                </a:solidFill>
              </a:rPr>
              <a:t>		</a:t>
            </a:r>
            <a:r>
              <a:rPr lang="en-US" sz="3200" b="1" dirty="0" smtClean="0">
                <a:solidFill>
                  <a:schemeClr val="tx1"/>
                </a:solidFill>
              </a:rPr>
              <a:t>	</a:t>
            </a:r>
            <a:r>
              <a:rPr lang="en-US" sz="3200" b="1" dirty="0">
                <a:solidFill>
                  <a:schemeClr val="tx1"/>
                </a:solidFill>
              </a:rPr>
              <a:t>	</a:t>
            </a:r>
            <a:r>
              <a:rPr lang="en-US" sz="3200" b="1" dirty="0" smtClean="0">
                <a:solidFill>
                  <a:schemeClr val="tx1"/>
                </a:solidFill>
              </a:rPr>
              <a:t>John 3:16</a:t>
            </a:r>
            <a:endParaRPr lang="en-US" sz="3200" b="1" dirty="0">
              <a:solidFill>
                <a:schemeClr val="tx1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Repent				</a:t>
            </a:r>
            <a:r>
              <a:rPr lang="en-US" sz="3200" b="1" dirty="0" smtClean="0">
                <a:solidFill>
                  <a:schemeClr val="tx1"/>
                </a:solidFill>
              </a:rPr>
              <a:t>Acts 17:30</a:t>
            </a:r>
            <a:endParaRPr lang="en-US" sz="3200" b="1" dirty="0">
              <a:solidFill>
                <a:schemeClr val="tx1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Confess Faith			</a:t>
            </a:r>
            <a:r>
              <a:rPr lang="en-US" sz="3200" b="1" dirty="0" smtClean="0">
                <a:solidFill>
                  <a:schemeClr val="tx1"/>
                </a:solidFill>
              </a:rPr>
              <a:t>Rom. 10:9</a:t>
            </a: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  Be Baptized			Mark 16:16</a:t>
            </a:r>
          </a:p>
          <a:p>
            <a:pPr>
              <a:spcBef>
                <a:spcPct val="20000"/>
              </a:spcBef>
              <a:spcAft>
                <a:spcPct val="40000"/>
              </a:spcAft>
            </a:pPr>
            <a:r>
              <a:rPr lang="en-US" sz="3000" b="1" dirty="0" smtClean="0">
                <a:solidFill>
                  <a:srgbClr val="FFFF00"/>
                </a:solidFill>
              </a:rPr>
              <a:t>Added to His church, His body, His family</a:t>
            </a:r>
          </a:p>
        </p:txBody>
      </p:sp>
    </p:spTree>
    <p:extLst>
      <p:ext uri="{BB962C8B-B14F-4D97-AF65-F5344CB8AC3E}">
        <p14:creationId xmlns:p14="http://schemas.microsoft.com/office/powerpoint/2010/main" val="45537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0898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382000" cy="5423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ct val="4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Becoming a True Worshiper</a:t>
            </a:r>
          </a:p>
          <a:p>
            <a:pPr lvl="1" algn="l">
              <a:spcAft>
                <a:spcPct val="4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  Believe   </a:t>
            </a:r>
            <a:r>
              <a:rPr lang="en-US" sz="3200" b="1" dirty="0">
                <a:solidFill>
                  <a:schemeClr val="tx1"/>
                </a:solidFill>
              </a:rPr>
              <a:t>		</a:t>
            </a:r>
            <a:r>
              <a:rPr lang="en-US" sz="3200" b="1" dirty="0" smtClean="0">
                <a:solidFill>
                  <a:schemeClr val="tx1"/>
                </a:solidFill>
              </a:rPr>
              <a:t>	</a:t>
            </a:r>
            <a:r>
              <a:rPr lang="en-US" sz="3200" b="1" dirty="0">
                <a:solidFill>
                  <a:schemeClr val="tx1"/>
                </a:solidFill>
              </a:rPr>
              <a:t>	</a:t>
            </a:r>
            <a:r>
              <a:rPr lang="en-US" sz="3200" b="1" dirty="0" smtClean="0">
                <a:solidFill>
                  <a:schemeClr val="tx1"/>
                </a:solidFill>
              </a:rPr>
              <a:t>John 3:16</a:t>
            </a:r>
            <a:endParaRPr lang="en-US" sz="3200" b="1" dirty="0">
              <a:solidFill>
                <a:schemeClr val="tx1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Repent				</a:t>
            </a:r>
            <a:r>
              <a:rPr lang="en-US" sz="3200" b="1" dirty="0" smtClean="0">
                <a:solidFill>
                  <a:schemeClr val="tx1"/>
                </a:solidFill>
              </a:rPr>
              <a:t>Acts 17:30</a:t>
            </a:r>
            <a:endParaRPr lang="en-US" sz="3200" b="1" dirty="0">
              <a:solidFill>
                <a:schemeClr val="tx1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Confess Faith			</a:t>
            </a:r>
            <a:r>
              <a:rPr lang="en-US" sz="3200" b="1" dirty="0" smtClean="0">
                <a:solidFill>
                  <a:schemeClr val="tx1"/>
                </a:solidFill>
              </a:rPr>
              <a:t>Rom. 10:9</a:t>
            </a: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  Be Baptized			Mark 16:16</a:t>
            </a:r>
          </a:p>
          <a:p>
            <a:pPr>
              <a:spcBef>
                <a:spcPct val="20000"/>
              </a:spcBef>
              <a:spcAft>
                <a:spcPct val="40000"/>
              </a:spcAft>
            </a:pPr>
            <a:r>
              <a:rPr lang="en-US" sz="3000" b="1" dirty="0" smtClean="0">
                <a:solidFill>
                  <a:srgbClr val="FFFF00"/>
                </a:solidFill>
              </a:rPr>
              <a:t>Added to His church, His body, His family</a:t>
            </a: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  Be Faithful			Rev. 2:10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82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533400" y="449788"/>
            <a:ext cx="8077200" cy="269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What Do You Have to Do?</a:t>
            </a:r>
          </a:p>
          <a:p>
            <a:pPr marL="800100" lvl="1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/>
              <a:t>Very little in life you have to do</a:t>
            </a:r>
          </a:p>
          <a:p>
            <a:pPr marL="800100" lvl="1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/>
              <a:t>You don’t have to go to work, etc.</a:t>
            </a:r>
          </a:p>
          <a:p>
            <a:pPr marL="800100" lvl="1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/>
              <a:t>You don’t have to treat others right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9432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533400" y="449788"/>
            <a:ext cx="8077200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What Do You Have to Do?</a:t>
            </a:r>
          </a:p>
          <a:p>
            <a:pPr marL="800100" lvl="1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/>
              <a:t>Very little in life you have to do</a:t>
            </a:r>
          </a:p>
          <a:p>
            <a:pPr marL="800100" lvl="1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/>
              <a:t>You don’t have to go to work, etc.</a:t>
            </a:r>
          </a:p>
          <a:p>
            <a:pPr marL="800100" lvl="1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/>
              <a:t>You don’t have to treat others right</a:t>
            </a:r>
          </a:p>
          <a:p>
            <a:pPr marL="800100" lvl="1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/>
              <a:t>You have to die!   Heb. 9:27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7716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533400" y="449788"/>
            <a:ext cx="8077200" cy="4016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What Do You Have to Do?</a:t>
            </a:r>
          </a:p>
          <a:p>
            <a:pPr marL="800100" lvl="1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/>
              <a:t>Very little in life you have to do</a:t>
            </a:r>
          </a:p>
          <a:p>
            <a:pPr marL="800100" lvl="1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/>
              <a:t>You don’t have to go to work, etc.</a:t>
            </a:r>
          </a:p>
          <a:p>
            <a:pPr marL="800100" lvl="1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/>
              <a:t>You don’t have to treat others right</a:t>
            </a:r>
          </a:p>
          <a:p>
            <a:pPr marL="800100" lvl="1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/>
              <a:t>You have to die!   Heb. 9:27</a:t>
            </a:r>
          </a:p>
          <a:p>
            <a:pPr marL="800100" lvl="1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/>
              <a:t>You have to be raised  John 5:28-29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1669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533400" y="449788"/>
            <a:ext cx="8077200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What Do You Have to Do?</a:t>
            </a:r>
          </a:p>
          <a:p>
            <a:pPr marL="800100" lvl="1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/>
              <a:t>Very little in life you have to do</a:t>
            </a:r>
          </a:p>
          <a:p>
            <a:pPr marL="800100" lvl="1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/>
              <a:t>You don’t have to go to work, etc.</a:t>
            </a:r>
          </a:p>
          <a:p>
            <a:pPr marL="800100" lvl="1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/>
              <a:t>You don’t have to treat others right</a:t>
            </a:r>
          </a:p>
          <a:p>
            <a:pPr marL="800100" lvl="1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/>
              <a:t>You have to die!   Heb. 9:27</a:t>
            </a:r>
          </a:p>
          <a:p>
            <a:pPr marL="800100" lvl="1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/>
              <a:t>You have to be raised  John 5:28-29</a:t>
            </a:r>
          </a:p>
          <a:p>
            <a:pPr marL="800100" lvl="1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/>
              <a:t>You have to be judged  2 Cor. 5:10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5903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on Frame">
  <a:themeElements>
    <a:clrScheme name="Neon Frame 1">
      <a:dk1>
        <a:srgbClr val="808080"/>
      </a:dk1>
      <a:lt1>
        <a:srgbClr val="F8F8F8"/>
      </a:lt1>
      <a:dk2>
        <a:srgbClr val="000000"/>
      </a:dk2>
      <a:lt2>
        <a:srgbClr val="FFFFFF"/>
      </a:lt2>
      <a:accent1>
        <a:srgbClr val="6699FF"/>
      </a:accent1>
      <a:accent2>
        <a:srgbClr val="9933FF"/>
      </a:accent2>
      <a:accent3>
        <a:srgbClr val="AAAAAA"/>
      </a:accent3>
      <a:accent4>
        <a:srgbClr val="D4D4D4"/>
      </a:accent4>
      <a:accent5>
        <a:srgbClr val="B8CAFF"/>
      </a:accent5>
      <a:accent6>
        <a:srgbClr val="8A2DE7"/>
      </a:accent6>
      <a:hlink>
        <a:srgbClr val="00FFFF"/>
      </a:hlink>
      <a:folHlink>
        <a:srgbClr val="0099CC"/>
      </a:folHlink>
    </a:clrScheme>
    <a:fontScheme name="Neon Fra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Neon Fram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 Fra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 Fram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5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6600"/>
        </a:accent1>
        <a:accent2>
          <a:srgbClr val="FF41FF"/>
        </a:accent2>
        <a:accent3>
          <a:srgbClr val="AAAAAA"/>
        </a:accent3>
        <a:accent4>
          <a:srgbClr val="D4D4D4"/>
        </a:accent4>
        <a:accent5>
          <a:srgbClr val="FFB8AA"/>
        </a:accent5>
        <a:accent6>
          <a:srgbClr val="E73AE7"/>
        </a:accent6>
        <a:hlink>
          <a:srgbClr val="FF0066"/>
        </a:hlink>
        <a:folHlink>
          <a:srgbClr val="CC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6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4FC9"/>
        </a:accent1>
        <a:accent2>
          <a:srgbClr val="FF91B6"/>
        </a:accent2>
        <a:accent3>
          <a:srgbClr val="AAAAAA"/>
        </a:accent3>
        <a:accent4>
          <a:srgbClr val="D4D4D4"/>
        </a:accent4>
        <a:accent5>
          <a:srgbClr val="FFB2E1"/>
        </a:accent5>
        <a:accent6>
          <a:srgbClr val="E783A5"/>
        </a:accent6>
        <a:hlink>
          <a:srgbClr val="FF99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Designs\Neon Frame.pot</Template>
  <TotalTime>11258</TotalTime>
  <Pages>37</Pages>
  <Words>1892</Words>
  <Application>Microsoft Office PowerPoint</Application>
  <PresentationFormat>On-screen Show (4:3)</PresentationFormat>
  <Paragraphs>274</Paragraphs>
  <Slides>55</Slides>
  <Notes>55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0" baseType="lpstr">
      <vt:lpstr>Arial</vt:lpstr>
      <vt:lpstr>Book Antiqua</vt:lpstr>
      <vt:lpstr>Tahoma</vt:lpstr>
      <vt:lpstr>Times New Roman</vt:lpstr>
      <vt:lpstr>Neon Frame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Glorious God and His Glorious Church</dc:title>
  <dc:subject/>
  <dc:creator>Dan Jenkins</dc:creator>
  <cp:keywords/>
  <dc:description/>
  <cp:lastModifiedBy>David</cp:lastModifiedBy>
  <cp:revision>279</cp:revision>
  <cp:lastPrinted>2014-05-25T12:33:39Z</cp:lastPrinted>
  <dcterms:created xsi:type="dcterms:W3CDTF">1999-05-09T20:26:14Z</dcterms:created>
  <dcterms:modified xsi:type="dcterms:W3CDTF">2014-05-25T12:39:58Z</dcterms:modified>
</cp:coreProperties>
</file>