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1803" r:id="rId2"/>
    <p:sldId id="2004" r:id="rId3"/>
    <p:sldId id="2013" r:id="rId4"/>
    <p:sldId id="2084" r:id="rId5"/>
    <p:sldId id="2085" r:id="rId6"/>
    <p:sldId id="2086" r:id="rId7"/>
    <p:sldId id="2087" r:id="rId8"/>
    <p:sldId id="2049" r:id="rId9"/>
    <p:sldId id="2052" r:id="rId10"/>
    <p:sldId id="2053" r:id="rId11"/>
    <p:sldId id="2054" r:id="rId12"/>
    <p:sldId id="2055" r:id="rId13"/>
    <p:sldId id="2061" r:id="rId14"/>
    <p:sldId id="2063" r:id="rId15"/>
    <p:sldId id="2064" r:id="rId16"/>
    <p:sldId id="2065" r:id="rId17"/>
    <p:sldId id="2066" r:id="rId18"/>
    <p:sldId id="2067" r:id="rId19"/>
    <p:sldId id="2068" r:id="rId20"/>
    <p:sldId id="2056" r:id="rId21"/>
    <p:sldId id="2071" r:id="rId22"/>
    <p:sldId id="2072" r:id="rId23"/>
    <p:sldId id="2073" r:id="rId24"/>
    <p:sldId id="2069" r:id="rId25"/>
    <p:sldId id="2074" r:id="rId26"/>
    <p:sldId id="2075" r:id="rId27"/>
    <p:sldId id="2077" r:id="rId28"/>
    <p:sldId id="2076" r:id="rId29"/>
    <p:sldId id="2078" r:id="rId30"/>
    <p:sldId id="2082" r:id="rId31"/>
    <p:sldId id="2083" r:id="rId32"/>
    <p:sldId id="2047" r:id="rId33"/>
  </p:sldIdLst>
  <p:sldSz cx="9144000" cy="6858000" type="screen4x3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EFECB"/>
    <a:srgbClr val="E62100"/>
    <a:srgbClr val="CC3300"/>
    <a:srgbClr val="00CC00"/>
    <a:srgbClr val="3333FF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>
      <p:cViewPr varScale="1">
        <p:scale>
          <a:sx n="97" d="100"/>
          <a:sy n="97" d="100"/>
        </p:scale>
        <p:origin x="-1950" y="-84"/>
      </p:cViewPr>
      <p:guideLst>
        <p:guide orient="horz" pos="5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76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322" y="4422142"/>
            <a:ext cx="5146457" cy="41881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810" tIns="45099" rIns="91810" bIns="45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3263"/>
            <a:ext cx="4635500" cy="34782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535686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371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46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960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706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652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440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62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792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39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32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93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94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292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108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627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218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843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809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484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309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270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99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627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223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280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23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80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11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910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06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469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48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1139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0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1141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1142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3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4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1145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6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7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1148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9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1152" name="Rectangle 16"/>
          <p:cNvSpPr>
            <a:spLocks noGrp="1" noChangeArrowheads="1"/>
          </p:cNvSpPr>
          <p:nvPr>
            <p:ph type="dt" sz="quarter" idx="2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3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4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FB42A4E-526A-450B-B887-7C0FF024AF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0B30E-D9E0-4518-9692-94D981E9C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BDF86-D105-433D-A38A-80DE0D592C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B6D8B-28F8-4308-9C28-7C5B0091D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83F12-A562-4C48-B7D7-C3F3F04AD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6E599-CB97-40C8-B4FB-4C23680EAF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78B1A-C7EA-488D-BD8D-80A09A89B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EB897-D9EA-41DF-8910-CDAD3C11F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ADC0B-1E34-4CC2-8D2D-60EBDF03D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34076-D2BF-4F3B-AF29-7CB39ECCC7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70DC2-A149-4913-9AE7-2E595CBDE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6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2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0130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49F8C67-FDF2-43B4-863F-E50E8573C9F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282" name="Text Box 2"/>
          <p:cNvSpPr txBox="1">
            <a:spLocks noChangeArrowheads="1"/>
          </p:cNvSpPr>
          <p:nvPr/>
        </p:nvSpPr>
        <p:spPr bwMode="auto">
          <a:xfrm>
            <a:off x="228600" y="457200"/>
            <a:ext cx="8686800" cy="61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750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Lessons From Rephidim</a:t>
            </a:r>
          </a:p>
          <a:p>
            <a:pPr marL="457200" indent="-457200">
              <a:spcAft>
                <a:spcPct val="75000"/>
              </a:spcAft>
            </a:pPr>
            <a:endParaRPr lang="en-US" sz="4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4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r>
              <a:rPr lang="en-US" sz="3200" b="1" dirty="0" smtClean="0">
                <a:solidFill>
                  <a:schemeClr val="tx1"/>
                </a:solidFill>
              </a:rPr>
              <a:t>Exodus 17:9-14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96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“uplifted hands”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The Almighty God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82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“uplifted hands”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The Almighty God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He gives us control of His power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7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08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“uplifted hands”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The Almighty God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He gives us control of His power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James 5:16; 4:2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2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02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cooperation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31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60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cooperation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Moses prevailed but not by himself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16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cooperation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Moses prevailed but not by himself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If 1 = 1,000 then 2 = ________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11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cooperation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Moses prevailed but not by himself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1 = 1,000 then 2 = ________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Deut. 32:30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2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42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cooperation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Moses prevailed but not by himself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1 = 1,000 then 2 = ________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Deut. 32:30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Someone devised the plan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34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490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cooperation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Moses prevailed but not by himself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1 = 1,000 then 2 = ________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Deut. 32:30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Someone devised the plan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Plan succeeded by cooperati</a:t>
            </a:r>
            <a:r>
              <a:rPr lang="en-US" sz="3200" b="1" dirty="0" smtClean="0">
                <a:solidFill>
                  <a:srgbClr val="FFFF00"/>
                </a:solidFill>
              </a:rPr>
              <a:t>on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56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5546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cooperation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Moses prevailed but not by himself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If 1 = 1,000 then 2 = ________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Deut. 32:30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Someone devised the plan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Plan succeeded by cooperati</a:t>
            </a:r>
            <a:r>
              <a:rPr lang="en-US" sz="3200" b="1" dirty="0" smtClean="0">
                <a:solidFill>
                  <a:schemeClr val="tx1"/>
                </a:solidFill>
              </a:rPr>
              <a:t>on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If 1=1000, then 350 = ______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3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600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900"/>
              </a:spcAft>
            </a:pPr>
            <a:r>
              <a:rPr lang="en-US" sz="2000" b="1" dirty="0">
                <a:solidFill>
                  <a:schemeClr val="tx1"/>
                </a:solidFill>
              </a:rPr>
              <a:t>  9  And Moses said to Joshua, "Choose us some men and go out, fight with </a:t>
            </a:r>
            <a:r>
              <a:rPr lang="en-US" sz="2000" b="1" dirty="0" err="1">
                <a:solidFill>
                  <a:schemeClr val="tx1"/>
                </a:solidFill>
              </a:rPr>
              <a:t>Amalek</a:t>
            </a:r>
            <a:r>
              <a:rPr lang="en-US" sz="2000" b="1" dirty="0">
                <a:solidFill>
                  <a:schemeClr val="tx1"/>
                </a:solidFill>
              </a:rPr>
              <a:t>. Tomorrow I will stand on the top of the hill with the rod of God in my hand." </a:t>
            </a:r>
          </a:p>
          <a:p>
            <a:pPr algn="just">
              <a:spcAft>
                <a:spcPts val="900"/>
              </a:spcAft>
            </a:pPr>
            <a:r>
              <a:rPr lang="en-US" sz="2000" b="1" dirty="0">
                <a:solidFill>
                  <a:schemeClr val="tx1"/>
                </a:solidFill>
              </a:rPr>
              <a:t>  10  So Joshua did as Moses said to him, and fought with </a:t>
            </a:r>
            <a:r>
              <a:rPr lang="en-US" sz="2000" b="1" dirty="0" err="1">
                <a:solidFill>
                  <a:schemeClr val="tx1"/>
                </a:solidFill>
              </a:rPr>
              <a:t>Amalek</a:t>
            </a:r>
            <a:r>
              <a:rPr lang="en-US" sz="2000" b="1" dirty="0">
                <a:solidFill>
                  <a:schemeClr val="tx1"/>
                </a:solidFill>
              </a:rPr>
              <a:t>. And Moses, Aaron, and </a:t>
            </a:r>
            <a:r>
              <a:rPr lang="en-US" sz="2000" b="1" dirty="0" err="1">
                <a:solidFill>
                  <a:schemeClr val="tx1"/>
                </a:solidFill>
              </a:rPr>
              <a:t>Hur</a:t>
            </a:r>
            <a:r>
              <a:rPr lang="en-US" sz="2000" b="1" dirty="0">
                <a:solidFill>
                  <a:schemeClr val="tx1"/>
                </a:solidFill>
              </a:rPr>
              <a:t> went up to the top of the hill. </a:t>
            </a:r>
          </a:p>
          <a:p>
            <a:pPr algn="just">
              <a:spcAft>
                <a:spcPts val="800"/>
              </a:spcAft>
            </a:pPr>
            <a:r>
              <a:rPr lang="en-US" sz="2000" b="1" dirty="0">
                <a:solidFill>
                  <a:schemeClr val="tx1"/>
                </a:solidFill>
              </a:rPr>
              <a:t>  11  And so it was, when Moses held up his hand, that Israel prevailed; and when he let down his hand, </a:t>
            </a:r>
            <a:r>
              <a:rPr lang="en-US" sz="2000" b="1" dirty="0" err="1">
                <a:solidFill>
                  <a:schemeClr val="tx1"/>
                </a:solidFill>
              </a:rPr>
              <a:t>Amalek</a:t>
            </a:r>
            <a:r>
              <a:rPr lang="en-US" sz="2000" b="1" dirty="0">
                <a:solidFill>
                  <a:schemeClr val="tx1"/>
                </a:solidFill>
              </a:rPr>
              <a:t> prevailed. </a:t>
            </a:r>
          </a:p>
          <a:p>
            <a:pPr algn="just">
              <a:spcAft>
                <a:spcPts val="900"/>
              </a:spcAft>
            </a:pPr>
            <a:r>
              <a:rPr lang="en-US" sz="2000" b="1" dirty="0">
                <a:solidFill>
                  <a:schemeClr val="tx1"/>
                </a:solidFill>
              </a:rPr>
              <a:t>  12  But Moses' hands became heavy; so they took a stone and put it under him, and he sat on it. And Aaron and </a:t>
            </a:r>
            <a:r>
              <a:rPr lang="en-US" sz="2000" b="1" dirty="0" err="1">
                <a:solidFill>
                  <a:schemeClr val="tx1"/>
                </a:solidFill>
              </a:rPr>
              <a:t>Hur</a:t>
            </a:r>
            <a:r>
              <a:rPr lang="en-US" sz="2000" b="1" dirty="0">
                <a:solidFill>
                  <a:schemeClr val="tx1"/>
                </a:solidFill>
              </a:rPr>
              <a:t> supported his hands, one on one side, and the other on the other side; and his hands were steady until the going down of the sun. </a:t>
            </a:r>
          </a:p>
          <a:p>
            <a:pPr algn="just">
              <a:spcAft>
                <a:spcPts val="900"/>
              </a:spcAft>
            </a:pPr>
            <a:r>
              <a:rPr lang="en-US" sz="2000" b="1" dirty="0">
                <a:solidFill>
                  <a:schemeClr val="tx1"/>
                </a:solidFill>
              </a:rPr>
              <a:t>  13  So Joshua defeated </a:t>
            </a:r>
            <a:r>
              <a:rPr lang="en-US" sz="2000" b="1" dirty="0" err="1">
                <a:solidFill>
                  <a:schemeClr val="tx1"/>
                </a:solidFill>
              </a:rPr>
              <a:t>Amalek</a:t>
            </a:r>
            <a:r>
              <a:rPr lang="en-US" sz="2000" b="1" dirty="0">
                <a:solidFill>
                  <a:schemeClr val="tx1"/>
                </a:solidFill>
              </a:rPr>
              <a:t> and his people with the edge of the sword. </a:t>
            </a:r>
          </a:p>
          <a:p>
            <a:pPr algn="just">
              <a:spcAft>
                <a:spcPts val="900"/>
              </a:spcAft>
            </a:pPr>
            <a:r>
              <a:rPr lang="en-US" sz="2000" b="1" dirty="0">
                <a:solidFill>
                  <a:schemeClr val="tx1"/>
                </a:solidFill>
              </a:rPr>
              <a:t>  14  Then the LORD said to Moses, "Write this for a memorial in the book and recount it in the hearing of Joshua, that I will utterly blot out the remembrance of </a:t>
            </a:r>
            <a:r>
              <a:rPr lang="en-US" sz="2000" b="1" dirty="0" err="1">
                <a:solidFill>
                  <a:schemeClr val="tx1"/>
                </a:solidFill>
              </a:rPr>
              <a:t>Amalek</a:t>
            </a:r>
            <a:r>
              <a:rPr lang="en-US" sz="2000" b="1" dirty="0">
                <a:solidFill>
                  <a:schemeClr val="tx1"/>
                </a:solidFill>
              </a:rPr>
              <a:t> from under heaven</a:t>
            </a:r>
            <a:r>
              <a:rPr lang="en-US" sz="2000" b="1" dirty="0" smtClean="0">
                <a:solidFill>
                  <a:schemeClr val="tx1"/>
                </a:solidFill>
              </a:rPr>
              <a:t>.“</a:t>
            </a:r>
          </a:p>
          <a:p>
            <a:pPr algn="just">
              <a:spcAft>
                <a:spcPts val="900"/>
              </a:spcAft>
            </a:pPr>
            <a:r>
              <a:rPr lang="en-US" sz="2000" b="1" dirty="0">
                <a:solidFill>
                  <a:schemeClr val="tx1"/>
                </a:solidFill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</a:rPr>
              <a:t>				Exodus 17:9-14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63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66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cooperation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God using His people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24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cooperation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God using His people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Many involved on that day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45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804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cooperation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God using His people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Many involved on that day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God almost always uses people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31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436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cooperation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God using His people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Many involved on that day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God almost always uses people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God wants to use you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3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30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cooperation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God using His people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God’s just memory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30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94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cooperation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God using His people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God’s just memory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God is just, always</a:t>
            </a:r>
            <a:endParaRPr 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89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444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cooperation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God using His people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God’s just memory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God is just, always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God remembers every transgression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2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500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cooperation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God using His people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God’s just memory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God is just, always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God remembers every transgression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God “rewards” every action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02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94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cooperation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God using His people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God’s just memory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obedience – 1 Sam. 15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4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cooperation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God using His people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God’s just memory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obedience – 1 Sam. 15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Saul sent to be God’s tool of justice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05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3800" b="1" dirty="0" smtClean="0">
                <a:solidFill>
                  <a:srgbClr val="FFFF00"/>
                </a:solidFill>
              </a:rPr>
              <a:t>Background of Events at Rephidim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34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5084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cooperation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God using His people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God’s just memory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obedience – 1 Sam. 15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Saul sent to be God’s tool of justice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Human wisdom cannot change His will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12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598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“uplifted hands”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cooperation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God using His people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power of God’s just memory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obedience – 1 Sam. 15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Saul sent to be God’s tool of justice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Human wisdom cannot change His will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God sees rebellion is as witchcraft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endParaRPr 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8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552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His Plan to Redeem You</a:t>
            </a:r>
            <a:endParaRPr lang="en-US" sz="44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</a:t>
            </a:r>
            <a:r>
              <a:rPr lang="en-US" sz="3200" b="1" dirty="0" smtClean="0">
                <a:solidFill>
                  <a:schemeClr val="tx1"/>
                </a:solidFill>
              </a:rPr>
              <a:t>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Baptized			</a:t>
            </a:r>
            <a:r>
              <a:rPr lang="en-US" sz="3200" b="1" dirty="0" smtClean="0">
                <a:solidFill>
                  <a:schemeClr val="tx1"/>
                </a:solidFill>
              </a:rPr>
              <a:t>Mark 16:16</a:t>
            </a:r>
            <a:endParaRPr lang="en-US" sz="3200" b="1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  <a:spcAft>
                <a:spcPct val="40000"/>
              </a:spcAft>
            </a:pPr>
            <a:r>
              <a:rPr lang="en-US" sz="3000" b="1" dirty="0">
                <a:solidFill>
                  <a:srgbClr val="FFFF00"/>
                </a:solidFill>
              </a:rPr>
              <a:t>Added to His church, His body, His </a:t>
            </a:r>
            <a:r>
              <a:rPr lang="en-US" sz="3000" b="1" dirty="0" smtClean="0">
                <a:solidFill>
                  <a:srgbClr val="FFFF00"/>
                </a:solidFill>
              </a:rPr>
              <a:t>family</a:t>
            </a:r>
            <a:endParaRPr lang="en-US" sz="30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Faithful			Rev. 2:10</a:t>
            </a:r>
          </a:p>
        </p:txBody>
      </p:sp>
    </p:spTree>
    <p:extLst>
      <p:ext uri="{BB962C8B-B14F-4D97-AF65-F5344CB8AC3E}">
        <p14:creationId xmlns:p14="http://schemas.microsoft.com/office/powerpoint/2010/main" val="218417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34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3800" b="1" dirty="0" smtClean="0">
                <a:solidFill>
                  <a:srgbClr val="FFFF00"/>
                </a:solidFill>
              </a:rPr>
              <a:t>Background of Events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Jews had just crossed Red Sea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98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3800" b="1" dirty="0" smtClean="0">
                <a:solidFill>
                  <a:srgbClr val="FFFF00"/>
                </a:solidFill>
              </a:rPr>
              <a:t>Background of Events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Jews had just crossed Red Sea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A new nation had begun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43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62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3800" b="1" dirty="0" smtClean="0">
                <a:solidFill>
                  <a:srgbClr val="FFFF00"/>
                </a:solidFill>
              </a:rPr>
              <a:t>Background of Events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Jews had just crossed Red Sea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A new nation had begun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They had not yet received the law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94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265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3800" b="1" dirty="0" smtClean="0">
                <a:solidFill>
                  <a:srgbClr val="FFFF00"/>
                </a:solidFill>
              </a:rPr>
              <a:t>Background of Events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Jews had just crossed Red Sea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A new nation had begun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They had not yet received the law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Wilderness events for our benefit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5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3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Lessons Taught at Rephidim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power of “uplifted hands”</a:t>
            </a:r>
            <a:endParaRPr lang="en-US" sz="1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19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10036</TotalTime>
  <Pages>37</Pages>
  <Words>1061</Words>
  <Application>Microsoft Office PowerPoint</Application>
  <PresentationFormat>On-screen Show (4:3)</PresentationFormat>
  <Paragraphs>176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Neon 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subject/>
  <dc:creator>Dan Jenkins</dc:creator>
  <cp:keywords/>
  <dc:description/>
  <cp:lastModifiedBy>Cindy Nelson</cp:lastModifiedBy>
  <cp:revision>244</cp:revision>
  <cp:lastPrinted>2014-05-11T19:48:50Z</cp:lastPrinted>
  <dcterms:created xsi:type="dcterms:W3CDTF">1999-05-09T20:26:14Z</dcterms:created>
  <dcterms:modified xsi:type="dcterms:W3CDTF">2014-05-12T17:00:45Z</dcterms:modified>
</cp:coreProperties>
</file>