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1803" r:id="rId2"/>
    <p:sldId id="2004" r:id="rId3"/>
    <p:sldId id="1368" r:id="rId4"/>
    <p:sldId id="1955" r:id="rId5"/>
    <p:sldId id="2007" r:id="rId6"/>
    <p:sldId id="2008" r:id="rId7"/>
    <p:sldId id="2009" r:id="rId8"/>
    <p:sldId id="2010" r:id="rId9"/>
    <p:sldId id="2006" r:id="rId10"/>
    <p:sldId id="2013" r:id="rId11"/>
    <p:sldId id="2014" r:id="rId12"/>
    <p:sldId id="2015" r:id="rId13"/>
    <p:sldId id="2016" r:id="rId14"/>
    <p:sldId id="2017" r:id="rId15"/>
    <p:sldId id="2011" r:id="rId16"/>
    <p:sldId id="2019" r:id="rId17"/>
    <p:sldId id="2020" r:id="rId18"/>
    <p:sldId id="2021" r:id="rId19"/>
    <p:sldId id="2022" r:id="rId20"/>
    <p:sldId id="2023" r:id="rId21"/>
    <p:sldId id="2024" r:id="rId22"/>
    <p:sldId id="2026" r:id="rId23"/>
    <p:sldId id="1969" r:id="rId24"/>
    <p:sldId id="2027" r:id="rId25"/>
    <p:sldId id="2028" r:id="rId26"/>
    <p:sldId id="2029" r:id="rId27"/>
    <p:sldId id="2030" r:id="rId28"/>
    <p:sldId id="2031" r:id="rId29"/>
    <p:sldId id="2032" r:id="rId30"/>
    <p:sldId id="2033" r:id="rId31"/>
    <p:sldId id="2034" r:id="rId32"/>
    <p:sldId id="2003" r:id="rId33"/>
    <p:sldId id="2035" r:id="rId34"/>
    <p:sldId id="2048" r:id="rId35"/>
    <p:sldId id="2036" r:id="rId36"/>
    <p:sldId id="2037" r:id="rId37"/>
    <p:sldId id="2038" r:id="rId38"/>
    <p:sldId id="2039" r:id="rId39"/>
    <p:sldId id="2040" r:id="rId40"/>
    <p:sldId id="2041" r:id="rId41"/>
    <p:sldId id="1954" r:id="rId42"/>
    <p:sldId id="2042" r:id="rId43"/>
    <p:sldId id="2043" r:id="rId44"/>
    <p:sldId id="2044" r:id="rId45"/>
    <p:sldId id="2045" r:id="rId46"/>
    <p:sldId id="2046" r:id="rId47"/>
    <p:sldId id="2047" r:id="rId48"/>
  </p:sldIdLst>
  <p:sldSz cx="9144000" cy="6858000" type="screen4x3"/>
  <p:notesSz cx="7102475" cy="93884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 varScale="1">
        <p:scale>
          <a:sx n="100" d="100"/>
          <a:sy n="100" d="100"/>
        </p:scale>
        <p:origin x="-1932" y="-102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8927" y="4459847"/>
            <a:ext cx="5204622" cy="4223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709" tIns="45541" rIns="92709" bIns="45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676775" cy="3506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62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9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85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0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93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37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03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349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51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14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51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25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29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4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17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3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358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4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645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55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954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53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132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058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9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377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269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28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2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424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26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524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7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814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516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70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289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23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54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9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00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7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6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686800" cy="602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When Lost Brothers Return</a:t>
            </a: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Luke 15:20-28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younger son’s view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96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1022350" algn="l"/>
                <a:tab pos="1425575" algn="l"/>
              </a:tabLst>
            </a:pPr>
            <a:r>
              <a:rPr lang="en-US" sz="3200" b="1" dirty="0" smtClean="0">
                <a:solidFill>
                  <a:srgbClr val="FFFF00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1022350" algn="l"/>
                <a:tab pos="1425575" algn="l"/>
              </a:tabLst>
            </a:pPr>
            <a:r>
              <a:rPr lang="en-US" sz="2800" b="1" dirty="0" smtClean="0">
                <a:solidFill>
                  <a:srgbClr val="FFFF00"/>
                </a:solidFill>
              </a:rPr>
              <a:t>When he was home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4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1146175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When he was home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1146175" algn="l"/>
              </a:tabLst>
            </a:pPr>
            <a:r>
              <a:rPr lang="en-US" sz="2800" b="1" dirty="0" smtClean="0">
                <a:solidFill>
                  <a:srgbClr val="FFFF00"/>
                </a:solidFill>
              </a:rPr>
              <a:t>When he left home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When he was home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When he left home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When he left and things were good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64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When he was home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When he left home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When he left and things were good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When he left and things were bad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father’s view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father’s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A son who brought joy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16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father’s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403225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A son who brought joy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403225" algn="l"/>
              </a:tabLst>
            </a:pPr>
            <a:r>
              <a:rPr lang="en-US" sz="2800" b="1" dirty="0" smtClean="0">
                <a:solidFill>
                  <a:srgbClr val="FFFF00"/>
                </a:solidFill>
              </a:rPr>
              <a:t>A son who brought pain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father’s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 son who brought joy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 son who brought pain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A son who brought joy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6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father’s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older son’s view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dirty="0" smtClean="0"/>
              <a:t>  20  And he arose and came to his father. But when he was still a great way off, his father saw him and had compassion, and ran and fell on his neck and kissed him. 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21  And the son said to him, Father, I have sinned against heaven and in your sight, and am no longer worthy to be called your son.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22    But </a:t>
            </a:r>
            <a:r>
              <a:rPr lang="en-US" b="1" dirty="0"/>
              <a:t>the father said to his servants, </a:t>
            </a:r>
            <a:r>
              <a:rPr lang="en-US" b="1" dirty="0" smtClean="0"/>
              <a:t>Bring </a:t>
            </a:r>
            <a:r>
              <a:rPr lang="en-US" b="1" dirty="0"/>
              <a:t>out the best robe and put it on him, and put a ring on his hand and sandals on his feet. 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23  </a:t>
            </a:r>
            <a:r>
              <a:rPr lang="en-US" b="1" dirty="0"/>
              <a:t>And bring the fatted calf here and kill it, and let us eat and be merry; 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24  </a:t>
            </a:r>
            <a:r>
              <a:rPr lang="en-US" b="1" dirty="0"/>
              <a:t>for this my son was dead and is alive again; he was lost and is found</a:t>
            </a:r>
            <a:r>
              <a:rPr lang="en-US" b="1" dirty="0" smtClean="0"/>
              <a:t>. </a:t>
            </a:r>
            <a:r>
              <a:rPr lang="en-US" b="1" dirty="0"/>
              <a:t>And they began to be merry. </a:t>
            </a:r>
          </a:p>
        </p:txBody>
      </p:sp>
    </p:spTree>
    <p:extLst>
      <p:ext uri="{BB962C8B-B14F-4D97-AF65-F5344CB8AC3E}">
        <p14:creationId xmlns:p14="http://schemas.microsoft.com/office/powerpoint/2010/main" val="550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father’s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older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Likely emotions when his brother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305800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father’s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older son’s view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Likely emotions when his brother left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0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80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father’s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older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Likely emotions when his brother left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Likely emotions toward his father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36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younger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The father’s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The older son’s view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Likely emotions when his brother left</a:t>
            </a: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Likely emotions toward his father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1028700" lvl="1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Emotions when his brother returned</a:t>
            </a:r>
            <a:endParaRPr lang="en-US" sz="1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Visitors who just drop in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17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Visitors who just drop in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Members left, lukewarm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85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Visitors who just drop in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lukewarm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Members left, untaught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353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Visitors who just drop in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lukewarm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untaught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Members left, hurt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Visitors who just drop in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lukewarm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untaught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hurt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Members left, outside pressure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489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Visitors who just drop in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lukewarm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untaught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hurt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outside pressure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Members left, strong teaching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dirty="0" smtClean="0"/>
              <a:t>  25  Now </a:t>
            </a:r>
            <a:r>
              <a:rPr lang="en-US" b="1" dirty="0"/>
              <a:t>his older son was in the field. And as he came and drew near to the house, he heard music and </a:t>
            </a:r>
            <a:r>
              <a:rPr lang="en-US" b="1" dirty="0" smtClean="0"/>
              <a:t>dancing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26  </a:t>
            </a:r>
            <a:r>
              <a:rPr lang="en-US" b="1" dirty="0"/>
              <a:t>So he called one of the servants and asked what these things meant. 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27  </a:t>
            </a:r>
            <a:r>
              <a:rPr lang="en-US" b="1" dirty="0"/>
              <a:t>And he said to him, 'Your brother has come, and because he has received him safe and sound, your father has killed the fatted calf.' </a:t>
            </a:r>
          </a:p>
          <a:p>
            <a:pPr algn="just">
              <a:spcAft>
                <a:spcPts val="600"/>
              </a:spcAft>
            </a:pPr>
            <a:r>
              <a:rPr lang="en-US" b="1" dirty="0" smtClean="0"/>
              <a:t>  28  But </a:t>
            </a:r>
            <a:r>
              <a:rPr lang="en-US" b="1" dirty="0"/>
              <a:t>he was angry and would not go in. Therefore his father came out and pleaded with him. </a:t>
            </a:r>
            <a:endParaRPr lang="en-US" b="1" dirty="0" smtClean="0"/>
          </a:p>
          <a:p>
            <a:pPr algn="just"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				Luke 15:20-28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Diversity of Visitors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Visitors who just drop in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lukewarm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untaught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hurt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outside pressure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tx1"/>
                </a:solidFill>
              </a:rPr>
              <a:t>Members left, strong teaching</a:t>
            </a:r>
            <a:endParaRPr lang="en-US" sz="34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rgbClr val="FFFF00"/>
                </a:solidFill>
              </a:rPr>
              <a:t>Members left, unknown reasons</a:t>
            </a:r>
          </a:p>
        </p:txBody>
      </p:sp>
    </p:spTree>
    <p:extLst>
      <p:ext uri="{BB962C8B-B14F-4D97-AF65-F5344CB8AC3E}">
        <p14:creationId xmlns:p14="http://schemas.microsoft.com/office/powerpoint/2010/main" val="146989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77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algn="just">
              <a:spcAft>
                <a:spcPts val="600"/>
              </a:spcAft>
            </a:pPr>
            <a:r>
              <a:rPr lang="en-US" sz="2800" b="1" dirty="0"/>
              <a:t> 9  Also you shall not oppress a stranger, for </a:t>
            </a:r>
            <a:r>
              <a:rPr lang="en-US" sz="2800" b="1" dirty="0">
                <a:solidFill>
                  <a:srgbClr val="FFFF00"/>
                </a:solidFill>
              </a:rPr>
              <a:t>you know </a:t>
            </a:r>
            <a:r>
              <a:rPr lang="en-US" sz="2800" b="1" dirty="0"/>
              <a:t>the heart of a stranger, </a:t>
            </a:r>
            <a:r>
              <a:rPr lang="en-US" sz="2800" b="1" dirty="0">
                <a:solidFill>
                  <a:srgbClr val="FFFF00"/>
                </a:solidFill>
              </a:rPr>
              <a:t>because</a:t>
            </a:r>
            <a:r>
              <a:rPr lang="en-US" sz="2800" b="1" dirty="0"/>
              <a:t> you were strangers in the land of Egypt.  </a:t>
            </a:r>
          </a:p>
          <a:p>
            <a:pPr algn="just">
              <a:spcAft>
                <a:spcPts val="600"/>
              </a:spcAft>
            </a:pPr>
            <a:r>
              <a:rPr lang="en-US" sz="2800" b="1" dirty="0"/>
              <a:t>					Exodus </a:t>
            </a:r>
            <a:r>
              <a:rPr lang="en-US" sz="2800" b="1" dirty="0" smtClean="0"/>
              <a:t>23:9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  <a:tabLst>
                <a:tab pos="58738" algn="l"/>
              </a:tabLs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152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  <a:tabLst>
                <a:tab pos="58738" algn="l"/>
              </a:tabLs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sz="3600" b="1" dirty="0" smtClean="0">
                <a:solidFill>
                  <a:srgbClr val="FFFF00"/>
                </a:solidFill>
              </a:rPr>
              <a:t>Treatment in parking lot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parking lot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Treatment in foyer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96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parking lot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foyer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Treatment before services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368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parking lot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foyer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before services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Treatment in auditorium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440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parking lot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foyer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before services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auditorium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Treatment during worship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5127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parking lot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foyer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before services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auditorium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during worship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Treatment after worship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rgbClr val="FFFF00"/>
                </a:solidFill>
              </a:rPr>
              <a:t>America focus today is mothers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The Heart of a Visitor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parking lot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foyer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before services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in auditorium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during worship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Treatment after worship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FFFF00"/>
                </a:solidFill>
              </a:rPr>
              <a:t>Watch your attitude and words</a:t>
            </a:r>
          </a:p>
        </p:txBody>
      </p:sp>
    </p:spTree>
    <p:extLst>
      <p:ext uri="{BB962C8B-B14F-4D97-AF65-F5344CB8AC3E}">
        <p14:creationId xmlns:p14="http://schemas.microsoft.com/office/powerpoint/2010/main" val="23676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7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20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99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52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Being Born of Water and Spirit</a:t>
            </a:r>
            <a:endParaRPr lang="en-US" sz="44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Believe   				John </a:t>
            </a:r>
            <a:r>
              <a:rPr lang="en-US" sz="3200" b="1" dirty="0" smtClean="0">
                <a:solidFill>
                  <a:schemeClr val="tx1"/>
                </a:solidFill>
              </a:rPr>
              <a:t>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Baptized			</a:t>
            </a:r>
            <a:r>
              <a:rPr lang="en-US" sz="3200" b="1" dirty="0" smtClean="0">
                <a:solidFill>
                  <a:schemeClr val="tx1"/>
                </a:solidFill>
              </a:rPr>
              <a:t>Mark 16:16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sz="3000" b="1" dirty="0" smtClean="0">
                <a:solidFill>
                  <a:srgbClr val="FFFF00"/>
                </a:solidFill>
              </a:rPr>
              <a:t>family</a:t>
            </a:r>
            <a:endParaRPr lang="en-US" sz="3000" b="1" dirty="0">
              <a:solidFill>
                <a:srgbClr val="FFFF00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Be Faithful			Rev. 2:10</a:t>
            </a:r>
          </a:p>
        </p:txBody>
      </p:sp>
    </p:spTree>
    <p:extLst>
      <p:ext uri="{BB962C8B-B14F-4D97-AF65-F5344CB8AC3E}">
        <p14:creationId xmlns:p14="http://schemas.microsoft.com/office/powerpoint/2010/main" val="21841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143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America focus today is mothers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rgbClr val="FFFF00"/>
                </a:solidFill>
              </a:rPr>
              <a:t>Thank God for each of them!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America focus today is mothers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Thank God for each of them!</a:t>
            </a:r>
            <a:endParaRPr lang="en-US" sz="3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rgbClr val="FFFF00"/>
                </a:solidFill>
              </a:rPr>
              <a:t>Next week &amp; today’s lesson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295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America focus today is mothers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Thank God for each of them!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Next week &amp; today’s lesson</a:t>
            </a:r>
            <a:endParaRPr lang="en-US" sz="3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rgbClr val="FFFF00"/>
                </a:solidFill>
              </a:rPr>
              <a:t>Much work remains to be done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1534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America focus today is mothers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Thank God for each of them!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Next week &amp; today’s lesson</a:t>
            </a: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chemeClr val="tx1"/>
                </a:solidFill>
              </a:rPr>
              <a:t>Much work remains to be done</a:t>
            </a:r>
            <a:endParaRPr lang="en-US" sz="3800" b="1" dirty="0" smtClean="0">
              <a:solidFill>
                <a:srgbClr val="FFFF00"/>
              </a:solidFill>
            </a:endParaRPr>
          </a:p>
          <a:p>
            <a:pPr marL="571500" indent="-571500" algn="l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sz="3800" b="1" dirty="0" smtClean="0">
                <a:solidFill>
                  <a:srgbClr val="FFFF00"/>
                </a:solidFill>
              </a:rPr>
              <a:t>Getting ready for visitors</a:t>
            </a:r>
          </a:p>
          <a:p>
            <a:pPr marL="744538" lvl="1" indent="-514350" algn="l"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Three Views of the Wayward Son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9502</TotalTime>
  <Pages>37</Pages>
  <Words>1024</Words>
  <Application>Microsoft Office PowerPoint</Application>
  <PresentationFormat>On-screen Show (4:3)</PresentationFormat>
  <Paragraphs>207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creator>Dan Jenkins</dc:creator>
  <cp:lastModifiedBy>David.Sproule</cp:lastModifiedBy>
  <cp:revision>235</cp:revision>
  <cp:lastPrinted>2014-03-23T19:14:29Z</cp:lastPrinted>
  <dcterms:created xsi:type="dcterms:W3CDTF">1999-05-09T20:26:14Z</dcterms:created>
  <dcterms:modified xsi:type="dcterms:W3CDTF">2014-05-11T11:23:03Z</dcterms:modified>
</cp:coreProperties>
</file>