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9"/>
  </p:notesMasterIdLst>
  <p:handoutMasterIdLst>
    <p:handoutMasterId r:id="rId50"/>
  </p:handoutMasterIdLst>
  <p:sldIdLst>
    <p:sldId id="1803" r:id="rId2"/>
    <p:sldId id="2004" r:id="rId3"/>
    <p:sldId id="1368" r:id="rId4"/>
    <p:sldId id="1955" r:id="rId5"/>
    <p:sldId id="2007" r:id="rId6"/>
    <p:sldId id="2008" r:id="rId7"/>
    <p:sldId id="2009" r:id="rId8"/>
    <p:sldId id="2010" r:id="rId9"/>
    <p:sldId id="2006" r:id="rId10"/>
    <p:sldId id="2013" r:id="rId11"/>
    <p:sldId id="2014" r:id="rId12"/>
    <p:sldId id="2015" r:id="rId13"/>
    <p:sldId id="2016" r:id="rId14"/>
    <p:sldId id="2017" r:id="rId15"/>
    <p:sldId id="2011" r:id="rId16"/>
    <p:sldId id="2019" r:id="rId17"/>
    <p:sldId id="2020" r:id="rId18"/>
    <p:sldId id="2021" r:id="rId19"/>
    <p:sldId id="2022" r:id="rId20"/>
    <p:sldId id="2023" r:id="rId21"/>
    <p:sldId id="2024" r:id="rId22"/>
    <p:sldId id="2026" r:id="rId23"/>
    <p:sldId id="1969" r:id="rId24"/>
    <p:sldId id="2027" r:id="rId25"/>
    <p:sldId id="2028" r:id="rId26"/>
    <p:sldId id="2029" r:id="rId27"/>
    <p:sldId id="2030" r:id="rId28"/>
    <p:sldId id="2031" r:id="rId29"/>
    <p:sldId id="2032" r:id="rId30"/>
    <p:sldId id="2033" r:id="rId31"/>
    <p:sldId id="2034" r:id="rId32"/>
    <p:sldId id="2003" r:id="rId33"/>
    <p:sldId id="2035" r:id="rId34"/>
    <p:sldId id="2048" r:id="rId35"/>
    <p:sldId id="2036" r:id="rId36"/>
    <p:sldId id="2037" r:id="rId37"/>
    <p:sldId id="2038" r:id="rId38"/>
    <p:sldId id="2039" r:id="rId39"/>
    <p:sldId id="2040" r:id="rId40"/>
    <p:sldId id="2041" r:id="rId41"/>
    <p:sldId id="1954" r:id="rId42"/>
    <p:sldId id="2042" r:id="rId43"/>
    <p:sldId id="2043" r:id="rId44"/>
    <p:sldId id="2044" r:id="rId45"/>
    <p:sldId id="2045" r:id="rId46"/>
    <p:sldId id="2046" r:id="rId47"/>
    <p:sldId id="2047" r:id="rId48"/>
  </p:sldIdLst>
  <p:sldSz cx="9144000" cy="6858000" type="screen4x3"/>
  <p:notesSz cx="7102475" cy="9388475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7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8EFECB"/>
    <a:srgbClr val="E62100"/>
    <a:srgbClr val="CC3300"/>
    <a:srgbClr val="00CC00"/>
    <a:srgbClr val="3333FF"/>
    <a:srgbClr val="CC0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/>
  </p:normalViewPr>
  <p:slideViewPr>
    <p:cSldViewPr>
      <p:cViewPr varScale="1">
        <p:scale>
          <a:sx n="100" d="100"/>
          <a:sy n="100" d="100"/>
        </p:scale>
        <p:origin x="-1932" y="-102"/>
      </p:cViewPr>
      <p:guideLst>
        <p:guide orient="horz" pos="57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376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8927" y="4459847"/>
            <a:ext cx="5204622" cy="422385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2709" tIns="45541" rIns="92709" bIns="455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2850" y="709613"/>
            <a:ext cx="4676775" cy="35067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2535686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2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2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718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3627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399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9850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6808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748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7932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6377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2039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7349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69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8948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51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5142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9512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52559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296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748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9178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7365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93584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749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26453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55545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9548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35533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91325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60585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7190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3777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32690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53281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127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74246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65269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5244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6572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38149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05162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83705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32895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8236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54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1595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4004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6474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60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138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91139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40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91141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91142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43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1144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91145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46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1147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91148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49" name="Rectangle 13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1150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81200"/>
            <a:ext cx="7772400" cy="1143000"/>
          </a:xfrm>
        </p:spPr>
        <p:txBody>
          <a:bodyPr anchor="ctr"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1151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1152" name="Rectangle 16"/>
          <p:cNvSpPr>
            <a:spLocks noGrp="1" noChangeArrowheads="1"/>
          </p:cNvSpPr>
          <p:nvPr>
            <p:ph type="dt" sz="quarter" idx="2"/>
          </p:nvPr>
        </p:nvSpPr>
        <p:spPr>
          <a:xfrm>
            <a:off x="439738" y="5989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1153" name="Rectangle 17"/>
          <p:cNvSpPr>
            <a:spLocks noGrp="1" noChangeArrowheads="1"/>
          </p:cNvSpPr>
          <p:nvPr>
            <p:ph type="ftr" sz="quarter" idx="3"/>
          </p:nvPr>
        </p:nvSpPr>
        <p:spPr>
          <a:xfrm>
            <a:off x="3135313" y="60023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1154" name="Rectangle 1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00850" y="59785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FB42A4E-526A-450B-B887-7C0FF024AF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0B30E-D9E0-4518-9692-94D981E9CF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BDF86-D105-433D-A38A-80DE0D592C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9B6D8B-28F8-4308-9C28-7C5B0091DA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83F12-A562-4C48-B7D7-C3F3F04ADC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6E599-CB97-40C8-B4FB-4C23680EAF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78B1A-C7EA-488D-BD8D-80A09A89BC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EB897-D9EA-41DF-8910-CDAD3C11F4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ADC0B-1E34-4CC2-8D2D-60EBDF03DD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E34076-D2BF-4F3B-AF29-7CB39ECCC7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70DC2-A149-4913-9AE7-2E595CBDE5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114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90115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16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90117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90118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19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0120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90121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22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0123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90124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25" name="Rectangle 13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0126" name="Group 14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5" y="111"/>
            <a:chExt cx="5509" cy="102"/>
          </a:xfrm>
        </p:grpSpPr>
        <p:sp>
          <p:nvSpPr>
            <p:cNvPr id="90127" name="Rectangle 15"/>
            <p:cNvSpPr>
              <a:spLocks noChangeArrowheads="1"/>
            </p:cNvSpPr>
            <p:nvPr/>
          </p:nvSpPr>
          <p:spPr bwMode="auto">
            <a:xfrm rot="5400000" flipV="1">
              <a:off x="2850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28" name="Rectangle 16"/>
            <p:cNvSpPr>
              <a:spLocks noChangeArrowheads="1"/>
            </p:cNvSpPr>
            <p:nvPr/>
          </p:nvSpPr>
          <p:spPr bwMode="auto">
            <a:xfrm rot="5400000" flipV="1">
              <a:off x="2781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0129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0130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013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013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9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013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F49F8C67-FDF2-43B4-863F-E50E8573C9F8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1282" name="Text Box 2"/>
          <p:cNvSpPr txBox="1">
            <a:spLocks noChangeArrowheads="1"/>
          </p:cNvSpPr>
          <p:nvPr/>
        </p:nvSpPr>
        <p:spPr bwMode="auto">
          <a:xfrm>
            <a:off x="152400" y="457200"/>
            <a:ext cx="8686800" cy="6024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75000"/>
              </a:spcAft>
            </a:pPr>
            <a:r>
              <a:rPr lang="en-US" sz="4400" b="1" dirty="0" smtClean="0">
                <a:solidFill>
                  <a:schemeClr val="tx1"/>
                </a:solidFill>
              </a:rPr>
              <a:t>When Lost Brothers Return</a:t>
            </a:r>
          </a:p>
          <a:p>
            <a:pPr marL="457200" indent="-457200">
              <a:spcAft>
                <a:spcPct val="75000"/>
              </a:spcAft>
            </a:pPr>
            <a:endParaRPr lang="en-US" sz="4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4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 smtClean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r>
              <a:rPr lang="en-US" sz="3200" b="1" dirty="0" smtClean="0">
                <a:solidFill>
                  <a:schemeClr val="tx1"/>
                </a:solidFill>
              </a:rPr>
              <a:t>Luke 15:20-28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Three Views of the Wayward Son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younger son’s view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34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1963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Three Views of the Wayward Son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  <a:tabLst>
                <a:tab pos="1022350" algn="l"/>
                <a:tab pos="1425575" algn="l"/>
              </a:tabLst>
            </a:pPr>
            <a:r>
              <a:rPr lang="en-US" sz="3200" b="1" dirty="0" smtClean="0">
                <a:solidFill>
                  <a:srgbClr val="FFFF00"/>
                </a:solidFill>
              </a:rPr>
              <a:t>The younger son’s view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  <a:tabLst>
                <a:tab pos="1022350" algn="l"/>
                <a:tab pos="1425575" algn="l"/>
              </a:tabLst>
            </a:pPr>
            <a:r>
              <a:rPr lang="en-US" sz="2800" b="1" dirty="0" smtClean="0">
                <a:solidFill>
                  <a:srgbClr val="FFFF00"/>
                </a:solidFill>
              </a:rPr>
              <a:t>When he was home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43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Three Views of the Wayward Son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younger son’s view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  <a:tabLst>
                <a:tab pos="1146175" algn="l"/>
              </a:tabLst>
            </a:pPr>
            <a:r>
              <a:rPr lang="en-US" sz="2800" b="1" dirty="0" smtClean="0">
                <a:solidFill>
                  <a:schemeClr val="tx1"/>
                </a:solidFill>
              </a:rPr>
              <a:t>When he was home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  <a:tabLst>
                <a:tab pos="1146175" algn="l"/>
              </a:tabLst>
            </a:pPr>
            <a:r>
              <a:rPr lang="en-US" sz="2800" b="1" dirty="0" smtClean="0">
                <a:solidFill>
                  <a:srgbClr val="FFFF00"/>
                </a:solidFill>
              </a:rPr>
              <a:t>When he left home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31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3083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Three Views of the Wayward Son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younger son’s view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When he was home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When he left home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When he left and things were good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22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364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Three Views of the Wayward Son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younger son’s view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When he was home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When he left home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When he left and things were good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When he left and things were bad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71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2025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Three Views of the Wayward Son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younger son’s view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father’s view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17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2603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Three Views of the Wayward Son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younger son’s view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father’s view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A son who brought joy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19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3163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Three Views of the Wayward Son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younger son’s view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father’s view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  <a:tabLst>
                <a:tab pos="403225" algn="l"/>
              </a:tabLst>
            </a:pPr>
            <a:r>
              <a:rPr lang="en-US" sz="2800" b="1" dirty="0" smtClean="0">
                <a:solidFill>
                  <a:schemeClr val="tx1"/>
                </a:solidFill>
              </a:rPr>
              <a:t>A son who brought joy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  <a:tabLst>
                <a:tab pos="403225" algn="l"/>
              </a:tabLst>
            </a:pPr>
            <a:r>
              <a:rPr lang="en-US" sz="2800" b="1" dirty="0" smtClean="0">
                <a:solidFill>
                  <a:srgbClr val="FFFF00"/>
                </a:solidFill>
              </a:rPr>
              <a:t>A son who brought pain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553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372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Three Views of the Wayward Son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younger son’s view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father’s view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A son who brought joy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A son who brought pain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A son who brought joy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42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2665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Three Views of the Wayward Son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younger son’s view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father’s view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older son’s view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563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533400" y="449788"/>
            <a:ext cx="8077200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b="1" dirty="0" smtClean="0"/>
              <a:t>  20  And he arose and came to his father. But when he was still a great way off, his father saw him and had compassion, and ran and fell on his neck and kissed him. </a:t>
            </a:r>
          </a:p>
          <a:p>
            <a:pPr algn="just">
              <a:spcAft>
                <a:spcPts val="600"/>
              </a:spcAft>
            </a:pPr>
            <a:r>
              <a:rPr lang="en-US" b="1" dirty="0" smtClean="0"/>
              <a:t>  21  And the son said to him, Father, I have sinned against heaven and in your sight, and am no longer worthy to be called your son.</a:t>
            </a:r>
          </a:p>
          <a:p>
            <a:pPr algn="just">
              <a:spcAft>
                <a:spcPts val="600"/>
              </a:spcAft>
            </a:pPr>
            <a:r>
              <a:rPr lang="en-US" b="1" dirty="0" smtClean="0"/>
              <a:t>  22    But </a:t>
            </a:r>
            <a:r>
              <a:rPr lang="en-US" b="1" dirty="0"/>
              <a:t>the father said to his servants, </a:t>
            </a:r>
            <a:r>
              <a:rPr lang="en-US" b="1" dirty="0" smtClean="0"/>
              <a:t>Bring </a:t>
            </a:r>
            <a:r>
              <a:rPr lang="en-US" b="1" dirty="0"/>
              <a:t>out the best robe and put it on him, and put a ring on his hand and sandals on his feet. </a:t>
            </a:r>
          </a:p>
          <a:p>
            <a:pPr algn="just">
              <a:spcAft>
                <a:spcPts val="600"/>
              </a:spcAft>
            </a:pPr>
            <a:r>
              <a:rPr lang="en-US" b="1" dirty="0" smtClean="0"/>
              <a:t>  23  </a:t>
            </a:r>
            <a:r>
              <a:rPr lang="en-US" b="1" dirty="0"/>
              <a:t>And bring the fatted calf here and kill it, and let us eat and be merry; </a:t>
            </a:r>
          </a:p>
          <a:p>
            <a:pPr algn="just">
              <a:spcAft>
                <a:spcPts val="600"/>
              </a:spcAft>
            </a:pPr>
            <a:r>
              <a:rPr lang="en-US" b="1" dirty="0" smtClean="0"/>
              <a:t>  24  </a:t>
            </a:r>
            <a:r>
              <a:rPr lang="en-US" b="1" dirty="0"/>
              <a:t>for this my son was dead and is alive again; he was lost and is found</a:t>
            </a:r>
            <a:r>
              <a:rPr lang="en-US" b="1" dirty="0" smtClean="0"/>
              <a:t>. </a:t>
            </a:r>
            <a:r>
              <a:rPr lang="en-US" b="1" dirty="0"/>
              <a:t>And they began to be merry. </a:t>
            </a:r>
          </a:p>
        </p:txBody>
      </p:sp>
    </p:spTree>
    <p:extLst>
      <p:ext uri="{BB962C8B-B14F-4D97-AF65-F5344CB8AC3E}">
        <p14:creationId xmlns:p14="http://schemas.microsoft.com/office/powerpoint/2010/main" val="55063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3243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Three Views of the Wayward Son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younger son’s view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father’s view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older son’s view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Likely emotions when his brother 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457200" y="457200"/>
            <a:ext cx="8305800" cy="3243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Three Views of the Wayward Son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younger son’s view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father’s view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older son’s view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Likely emotions when his brother left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060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3804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Three Views of the Wayward Son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younger son’s view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father’s view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older son’s view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Likely emotions when his brother left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Likely emotions toward his father</a:t>
            </a:r>
            <a:endParaRPr lang="en-US" sz="14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68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4364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Three Views of the Wayward Son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younger son’s view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chemeClr val="tx1"/>
                </a:solidFill>
              </a:rPr>
              <a:t>The father’s view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FF00"/>
                </a:solidFill>
              </a:rPr>
              <a:t>The older son’s view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Likely emotions when his brother left</a:t>
            </a: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Likely emotions toward his father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marL="1028700" lvl="1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Emotions when his brother returned</a:t>
            </a:r>
            <a:endParaRPr lang="en-US" sz="14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08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153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Diversity of Visitors</a:t>
            </a:r>
            <a:endParaRPr lang="en-US" sz="3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69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153400" cy="1495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Diversity of Visitors</a:t>
            </a:r>
            <a:endParaRPr lang="en-US" sz="3400" b="1" dirty="0" smtClean="0">
              <a:solidFill>
                <a:srgbClr val="FFFF00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rgbClr val="FFFF00"/>
                </a:solidFill>
              </a:rPr>
              <a:t>Visitors who just drop in</a:t>
            </a:r>
            <a:endParaRPr lang="en-US" sz="3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00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153400" cy="217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Diversity of Visitors</a:t>
            </a:r>
            <a:endParaRPr lang="en-US" sz="3400" b="1" dirty="0" smtClean="0">
              <a:solidFill>
                <a:srgbClr val="FFFF00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tx1"/>
                </a:solidFill>
              </a:rPr>
              <a:t>Visitors who just drop in</a:t>
            </a:r>
            <a:endParaRPr lang="en-US" sz="3400" b="1" dirty="0" smtClean="0">
              <a:solidFill>
                <a:srgbClr val="FFFF00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rgbClr val="FFFF00"/>
                </a:solidFill>
              </a:rPr>
              <a:t>Members left, lukewarm</a:t>
            </a:r>
            <a:endParaRPr lang="en-US" sz="3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20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153400" cy="2856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Diversity of Visitors</a:t>
            </a:r>
            <a:endParaRPr lang="en-US" sz="3400" b="1" dirty="0" smtClean="0">
              <a:solidFill>
                <a:srgbClr val="FFFF00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tx1"/>
                </a:solidFill>
              </a:rPr>
              <a:t>Visitors who just drop in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tx1"/>
                </a:solidFill>
              </a:rPr>
              <a:t>Members left, lukewarm</a:t>
            </a:r>
            <a:endParaRPr lang="en-US" sz="3400" b="1" dirty="0" smtClean="0">
              <a:solidFill>
                <a:srgbClr val="FFFF00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rgbClr val="FFFF00"/>
                </a:solidFill>
              </a:rPr>
              <a:t>Members left, untaught</a:t>
            </a:r>
            <a:endParaRPr lang="en-US" sz="3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8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153400" cy="3536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Diversity of Visitors</a:t>
            </a:r>
            <a:endParaRPr lang="en-US" sz="3400" b="1" dirty="0" smtClean="0">
              <a:solidFill>
                <a:srgbClr val="FFFF00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tx1"/>
                </a:solidFill>
              </a:rPr>
              <a:t>Visitors who just drop in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tx1"/>
                </a:solidFill>
              </a:rPr>
              <a:t>Members left, lukewarm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tx1"/>
                </a:solidFill>
              </a:rPr>
              <a:t>Members left, untaught</a:t>
            </a:r>
            <a:endParaRPr lang="en-US" sz="3400" b="1" dirty="0" smtClean="0">
              <a:solidFill>
                <a:srgbClr val="FFFF00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rgbClr val="FFFF00"/>
                </a:solidFill>
              </a:rPr>
              <a:t>Members left, hurt</a:t>
            </a:r>
            <a:endParaRPr lang="en-US" sz="3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26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153400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Diversity of Visitors</a:t>
            </a:r>
            <a:endParaRPr lang="en-US" sz="3400" b="1" dirty="0" smtClean="0">
              <a:solidFill>
                <a:srgbClr val="FFFF00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tx1"/>
                </a:solidFill>
              </a:rPr>
              <a:t>Visitors who just drop in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tx1"/>
                </a:solidFill>
              </a:rPr>
              <a:t>Members left, lukewarm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tx1"/>
                </a:solidFill>
              </a:rPr>
              <a:t>Members left, untaught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tx1"/>
                </a:solidFill>
              </a:rPr>
              <a:t>Members left, hurt</a:t>
            </a:r>
            <a:endParaRPr lang="en-US" sz="3400" b="1" dirty="0" smtClean="0">
              <a:solidFill>
                <a:srgbClr val="FFFF00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rgbClr val="FFFF00"/>
                </a:solidFill>
              </a:rPr>
              <a:t>Members left, outside pressure</a:t>
            </a:r>
            <a:endParaRPr lang="en-US" sz="3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14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153400" cy="489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Diversity of Visitors</a:t>
            </a:r>
            <a:endParaRPr lang="en-US" sz="3400" b="1" dirty="0" smtClean="0">
              <a:solidFill>
                <a:srgbClr val="FFFF00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tx1"/>
                </a:solidFill>
              </a:rPr>
              <a:t>Visitors who just drop in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tx1"/>
                </a:solidFill>
              </a:rPr>
              <a:t>Members left, lukewarm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tx1"/>
                </a:solidFill>
              </a:rPr>
              <a:t>Members left, untaught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tx1"/>
                </a:solidFill>
              </a:rPr>
              <a:t>Members left, hurt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tx1"/>
                </a:solidFill>
              </a:rPr>
              <a:t>Members left, outside pressure</a:t>
            </a:r>
            <a:endParaRPr lang="en-US" sz="3400" b="1" dirty="0" smtClean="0">
              <a:solidFill>
                <a:srgbClr val="FFFF00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rgbClr val="FFFF00"/>
                </a:solidFill>
              </a:rPr>
              <a:t>Members left, strong teaching</a:t>
            </a:r>
            <a:endParaRPr lang="en-US" sz="3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58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533400" y="449788"/>
            <a:ext cx="8077200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b="1" dirty="0" smtClean="0"/>
              <a:t>  25  Now </a:t>
            </a:r>
            <a:r>
              <a:rPr lang="en-US" b="1" dirty="0"/>
              <a:t>his older son was in the field. And as he came and drew near to the house, he heard music and </a:t>
            </a:r>
            <a:r>
              <a:rPr lang="en-US" b="1" dirty="0" smtClean="0"/>
              <a:t>dancing</a:t>
            </a:r>
          </a:p>
          <a:p>
            <a:pPr algn="just">
              <a:spcAft>
                <a:spcPts val="600"/>
              </a:spcAft>
            </a:pPr>
            <a:r>
              <a:rPr lang="en-US" b="1" dirty="0" smtClean="0"/>
              <a:t>  26  </a:t>
            </a:r>
            <a:r>
              <a:rPr lang="en-US" b="1" dirty="0"/>
              <a:t>So he called one of the servants and asked what these things meant. </a:t>
            </a:r>
          </a:p>
          <a:p>
            <a:pPr algn="just">
              <a:spcAft>
                <a:spcPts val="600"/>
              </a:spcAft>
            </a:pPr>
            <a:r>
              <a:rPr lang="en-US" b="1" dirty="0" smtClean="0"/>
              <a:t>  27  </a:t>
            </a:r>
            <a:r>
              <a:rPr lang="en-US" b="1" dirty="0"/>
              <a:t>And he said to him, 'Your brother has come, and because he has received him safe and sound, your father has killed the fatted calf.' </a:t>
            </a:r>
          </a:p>
          <a:p>
            <a:pPr algn="just">
              <a:spcAft>
                <a:spcPts val="600"/>
              </a:spcAft>
            </a:pPr>
            <a:r>
              <a:rPr lang="en-US" b="1" dirty="0" smtClean="0"/>
              <a:t>  28  But </a:t>
            </a:r>
            <a:r>
              <a:rPr lang="en-US" b="1" dirty="0"/>
              <a:t>he was angry and would not go in. Therefore his father came out and pleaded with him. </a:t>
            </a:r>
            <a:endParaRPr lang="en-US" b="1" dirty="0" smtClean="0"/>
          </a:p>
          <a:p>
            <a:pPr algn="just">
              <a:spcAft>
                <a:spcPts val="600"/>
              </a:spcAft>
            </a:pPr>
            <a:r>
              <a:rPr lang="en-US" b="1" dirty="0"/>
              <a:t>	</a:t>
            </a:r>
            <a:r>
              <a:rPr lang="en-US" b="1" dirty="0" smtClean="0"/>
              <a:t>				Luke 15:20-28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153400" cy="5576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Diversity of Visitors</a:t>
            </a:r>
            <a:endParaRPr lang="en-US" sz="3400" b="1" dirty="0" smtClean="0">
              <a:solidFill>
                <a:srgbClr val="FFFF00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tx1"/>
                </a:solidFill>
              </a:rPr>
              <a:t>Visitors who just drop in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tx1"/>
                </a:solidFill>
              </a:rPr>
              <a:t>Members left, lukewarm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tx1"/>
                </a:solidFill>
              </a:rPr>
              <a:t>Members left, untaught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tx1"/>
                </a:solidFill>
              </a:rPr>
              <a:t>Members left, hurt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tx1"/>
                </a:solidFill>
              </a:rPr>
              <a:t>Members left, outside pressure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chemeClr val="tx1"/>
                </a:solidFill>
              </a:rPr>
              <a:t>Members left, strong teaching</a:t>
            </a:r>
            <a:endParaRPr lang="en-US" sz="3400" b="1" dirty="0" smtClean="0">
              <a:solidFill>
                <a:srgbClr val="FFFF00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400" b="1" dirty="0" smtClean="0">
                <a:solidFill>
                  <a:srgbClr val="FFFF00"/>
                </a:solidFill>
              </a:rPr>
              <a:t>Members left, unknown reasons</a:t>
            </a:r>
          </a:p>
        </p:txBody>
      </p:sp>
    </p:spTree>
    <p:extLst>
      <p:ext uri="{BB962C8B-B14F-4D97-AF65-F5344CB8AC3E}">
        <p14:creationId xmlns:p14="http://schemas.microsoft.com/office/powerpoint/2010/main" val="146989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153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The Heart of a Visitor</a:t>
            </a:r>
            <a:endParaRPr lang="en-US" sz="3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8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153400" cy="2773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The Heart of a Visitor</a:t>
            </a:r>
          </a:p>
          <a:p>
            <a:pPr algn="just">
              <a:spcAft>
                <a:spcPts val="600"/>
              </a:spcAft>
            </a:pPr>
            <a:r>
              <a:rPr lang="en-US" sz="2800" b="1" dirty="0"/>
              <a:t> 9  Also you shall not oppress a stranger, for </a:t>
            </a:r>
            <a:r>
              <a:rPr lang="en-US" sz="2800" b="1" dirty="0">
                <a:solidFill>
                  <a:srgbClr val="FFFF00"/>
                </a:solidFill>
              </a:rPr>
              <a:t>you know </a:t>
            </a:r>
            <a:r>
              <a:rPr lang="en-US" sz="2800" b="1" dirty="0"/>
              <a:t>the heart of a stranger, </a:t>
            </a:r>
            <a:r>
              <a:rPr lang="en-US" sz="2800" b="1" dirty="0">
                <a:solidFill>
                  <a:srgbClr val="FFFF00"/>
                </a:solidFill>
              </a:rPr>
              <a:t>because</a:t>
            </a:r>
            <a:r>
              <a:rPr lang="en-US" sz="2800" b="1" dirty="0"/>
              <a:t> you were strangers in the land of Egypt.  </a:t>
            </a:r>
          </a:p>
          <a:p>
            <a:pPr algn="just">
              <a:spcAft>
                <a:spcPts val="600"/>
              </a:spcAft>
            </a:pPr>
            <a:r>
              <a:rPr lang="en-US" sz="2800" b="1" dirty="0"/>
              <a:t>					Exodus </a:t>
            </a:r>
            <a:r>
              <a:rPr lang="en-US" sz="2800" b="1" dirty="0" smtClean="0"/>
              <a:t>23:9 </a:t>
            </a:r>
            <a:endParaRPr lang="en-US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93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153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  <a:tabLst>
                <a:tab pos="58738" algn="l"/>
              </a:tabLst>
            </a:pPr>
            <a:r>
              <a:rPr lang="en-US" sz="4400" b="1" dirty="0" smtClean="0">
                <a:solidFill>
                  <a:srgbClr val="FFFF00"/>
                </a:solidFill>
              </a:rPr>
              <a:t>The Heart of a Visitor</a:t>
            </a:r>
            <a:endParaRPr lang="en-US" sz="3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85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153400" cy="1526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  <a:tabLst>
                <a:tab pos="58738" algn="l"/>
              </a:tabLst>
            </a:pPr>
            <a:r>
              <a:rPr lang="en-US" sz="4400" b="1" dirty="0" smtClean="0">
                <a:solidFill>
                  <a:srgbClr val="FFFF00"/>
                </a:solidFill>
              </a:rPr>
              <a:t>The Heart of a Visitor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  <a:tabLst>
                <a:tab pos="58738" algn="l"/>
              </a:tabLst>
            </a:pPr>
            <a:r>
              <a:rPr lang="en-US" sz="3600" b="1" dirty="0" smtClean="0">
                <a:solidFill>
                  <a:srgbClr val="FFFF00"/>
                </a:solidFill>
              </a:rPr>
              <a:t>Treatment in parking lot</a:t>
            </a:r>
            <a:endParaRPr lang="en-US" sz="3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74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153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The Heart of a Visitor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Treatment in parking lot</a:t>
            </a:r>
            <a:endParaRPr lang="en-US" sz="3600" b="1" dirty="0" smtClean="0">
              <a:solidFill>
                <a:srgbClr val="FFFF00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rgbClr val="FFFF00"/>
                </a:solidFill>
              </a:rPr>
              <a:t>Treatment in foyer</a:t>
            </a:r>
            <a:endParaRPr lang="en-US" sz="3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67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153400" cy="296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The Heart of a Visitor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Treatment in parking lot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Treatment in foyer</a:t>
            </a:r>
            <a:endParaRPr lang="en-US" sz="3600" b="1" dirty="0" smtClean="0">
              <a:solidFill>
                <a:srgbClr val="FFFF00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rgbClr val="FFFF00"/>
                </a:solidFill>
              </a:rPr>
              <a:t>Treatment before services</a:t>
            </a:r>
            <a:endParaRPr lang="en-US" sz="3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95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153400" cy="368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The Heart of a Visitor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Treatment in parking lot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Treatment in foyer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Treatment before services</a:t>
            </a:r>
            <a:endParaRPr lang="en-US" sz="3600" b="1" dirty="0" smtClean="0">
              <a:solidFill>
                <a:srgbClr val="FFFF00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rgbClr val="FFFF00"/>
                </a:solidFill>
              </a:rPr>
              <a:t>Treatment in auditorium</a:t>
            </a:r>
            <a:endParaRPr lang="en-US" sz="3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24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153400" cy="4407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The Heart of a Visitor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Treatment in parking lot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Treatment in foyer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Treatment before services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Treatment in auditorium</a:t>
            </a:r>
            <a:endParaRPr lang="en-US" sz="3600" b="1" dirty="0" smtClean="0">
              <a:solidFill>
                <a:srgbClr val="FFFF00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rgbClr val="FFFF00"/>
                </a:solidFill>
              </a:rPr>
              <a:t>Treatment during worship</a:t>
            </a:r>
            <a:endParaRPr lang="en-US" sz="3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27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153400" cy="5127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The Heart of a Visitor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Treatment in parking lot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Treatment in foyer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Treatment before services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Treatment in auditorium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Treatment during worship</a:t>
            </a:r>
            <a:endParaRPr lang="en-US" sz="3600" b="1" dirty="0" smtClean="0">
              <a:solidFill>
                <a:srgbClr val="FFFF00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rgbClr val="FFFF00"/>
                </a:solidFill>
              </a:rPr>
              <a:t>Treatment after worship</a:t>
            </a:r>
            <a:endParaRPr lang="en-US" sz="36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60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1534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800" b="1" dirty="0" smtClean="0">
                <a:solidFill>
                  <a:srgbClr val="FFFF00"/>
                </a:solidFill>
              </a:rPr>
              <a:t>America focus today is mothers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153400" cy="5847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The Heart of a Visitor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Treatment in parking lot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Treatment in foyer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Treatment before services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Treatment in auditorium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Treatment during worship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chemeClr val="tx1"/>
                </a:solidFill>
              </a:rPr>
              <a:t>Treatment after worship</a:t>
            </a:r>
            <a:endParaRPr lang="en-US" sz="3600" b="1" dirty="0" smtClean="0">
              <a:solidFill>
                <a:srgbClr val="FFFF00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600" b="1" dirty="0" smtClean="0">
                <a:solidFill>
                  <a:srgbClr val="FFFF00"/>
                </a:solidFill>
              </a:rPr>
              <a:t>Watch your attitude and words</a:t>
            </a:r>
          </a:p>
        </p:txBody>
      </p:sp>
    </p:spTree>
    <p:extLst>
      <p:ext uri="{BB962C8B-B14F-4D97-AF65-F5344CB8AC3E}">
        <p14:creationId xmlns:p14="http://schemas.microsoft.com/office/powerpoint/2010/main" val="236768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0898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Being Born of Water and Spirit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06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0898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Being Born of Water and Spirit</a:t>
            </a:r>
            <a:endParaRPr lang="en-US" sz="4400" b="1" dirty="0">
              <a:solidFill>
                <a:srgbClr val="FFFF00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Believe   				John </a:t>
            </a:r>
            <a:r>
              <a:rPr lang="en-US" sz="3200" b="1" dirty="0" smtClean="0">
                <a:solidFill>
                  <a:schemeClr val="tx1"/>
                </a:solidFill>
              </a:rPr>
              <a:t>3:16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12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0898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2419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Being Born of Water and Spirit</a:t>
            </a:r>
            <a:endParaRPr lang="en-US" sz="4400" b="1" dirty="0">
              <a:solidFill>
                <a:srgbClr val="FFFF00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Believe   				John </a:t>
            </a:r>
            <a:r>
              <a:rPr lang="en-US" sz="3200" b="1" dirty="0" smtClean="0">
                <a:solidFill>
                  <a:schemeClr val="tx1"/>
                </a:solidFill>
              </a:rPr>
              <a:t>3:16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Repent				</a:t>
            </a:r>
            <a:r>
              <a:rPr lang="en-US" sz="3200" b="1" dirty="0" smtClean="0">
                <a:solidFill>
                  <a:schemeClr val="tx1"/>
                </a:solidFill>
              </a:rPr>
              <a:t>Acts 17:30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77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0898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3207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Being Born of Water and Spirit</a:t>
            </a:r>
            <a:endParaRPr lang="en-US" sz="4400" b="1" dirty="0">
              <a:solidFill>
                <a:srgbClr val="FFFF00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Believe   				John </a:t>
            </a:r>
            <a:r>
              <a:rPr lang="en-US" sz="3200" b="1" dirty="0" smtClean="0">
                <a:solidFill>
                  <a:schemeClr val="tx1"/>
                </a:solidFill>
              </a:rPr>
              <a:t>3:16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Repent				</a:t>
            </a:r>
            <a:r>
              <a:rPr lang="en-US" sz="3200" b="1" dirty="0" smtClean="0">
                <a:solidFill>
                  <a:schemeClr val="tx1"/>
                </a:solidFill>
              </a:rPr>
              <a:t>Acts 17:30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Confess Faith			</a:t>
            </a:r>
            <a:r>
              <a:rPr lang="en-US" sz="3200" b="1" dirty="0" smtClean="0">
                <a:solidFill>
                  <a:schemeClr val="tx1"/>
                </a:solidFill>
              </a:rPr>
              <a:t>Rom. 10:9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03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0898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3994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Being Born of Water and Spirit</a:t>
            </a:r>
            <a:endParaRPr lang="en-US" sz="4400" b="1" dirty="0">
              <a:solidFill>
                <a:srgbClr val="FFFF00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Believe   				John </a:t>
            </a:r>
            <a:r>
              <a:rPr lang="en-US" sz="3200" b="1" dirty="0" smtClean="0">
                <a:solidFill>
                  <a:schemeClr val="tx1"/>
                </a:solidFill>
              </a:rPr>
              <a:t>3:16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Repent				</a:t>
            </a:r>
            <a:r>
              <a:rPr lang="en-US" sz="3200" b="1" dirty="0" smtClean="0">
                <a:solidFill>
                  <a:schemeClr val="tx1"/>
                </a:solidFill>
              </a:rPr>
              <a:t>Acts 17:30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Confess Faith			</a:t>
            </a:r>
            <a:r>
              <a:rPr lang="en-US" sz="3200" b="1" dirty="0" smtClean="0">
                <a:solidFill>
                  <a:schemeClr val="tx1"/>
                </a:solidFill>
              </a:rPr>
              <a:t>Rom. 10:9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Be Baptized			</a:t>
            </a:r>
            <a:r>
              <a:rPr lang="en-US" sz="3200" b="1" dirty="0" smtClean="0">
                <a:solidFill>
                  <a:schemeClr val="tx1"/>
                </a:solidFill>
              </a:rPr>
              <a:t>Mark 16:16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99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0898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4745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Being Born of Water and Spirit</a:t>
            </a:r>
            <a:endParaRPr lang="en-US" sz="4400" b="1" dirty="0">
              <a:solidFill>
                <a:srgbClr val="FFFF00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Believe   				John </a:t>
            </a:r>
            <a:r>
              <a:rPr lang="en-US" sz="3200" b="1" dirty="0" smtClean="0">
                <a:solidFill>
                  <a:schemeClr val="tx1"/>
                </a:solidFill>
              </a:rPr>
              <a:t>3:16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Repent				</a:t>
            </a:r>
            <a:r>
              <a:rPr lang="en-US" sz="3200" b="1" dirty="0" smtClean="0">
                <a:solidFill>
                  <a:schemeClr val="tx1"/>
                </a:solidFill>
              </a:rPr>
              <a:t>Acts 17:30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Confess Faith			</a:t>
            </a:r>
            <a:r>
              <a:rPr lang="en-US" sz="3200" b="1" dirty="0" smtClean="0">
                <a:solidFill>
                  <a:schemeClr val="tx1"/>
                </a:solidFill>
              </a:rPr>
              <a:t>Rom. 10:9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Be Baptized			</a:t>
            </a:r>
            <a:r>
              <a:rPr lang="en-US" sz="3200" b="1" dirty="0" smtClean="0">
                <a:solidFill>
                  <a:schemeClr val="tx1"/>
                </a:solidFill>
              </a:rPr>
              <a:t>Mark 16:16</a:t>
            </a:r>
            <a:endParaRPr lang="en-US" sz="3200" b="1" dirty="0">
              <a:solidFill>
                <a:schemeClr val="tx1"/>
              </a:solidFill>
            </a:endParaRPr>
          </a:p>
          <a:p>
            <a:pPr>
              <a:spcBef>
                <a:spcPct val="20000"/>
              </a:spcBef>
              <a:spcAft>
                <a:spcPct val="40000"/>
              </a:spcAft>
            </a:pPr>
            <a:r>
              <a:rPr lang="en-US" sz="3000" b="1" dirty="0">
                <a:solidFill>
                  <a:srgbClr val="FFFF00"/>
                </a:solidFill>
              </a:rPr>
              <a:t>Added to His church, His body, His </a:t>
            </a:r>
            <a:r>
              <a:rPr lang="en-US" sz="3000" b="1" dirty="0" smtClean="0">
                <a:solidFill>
                  <a:srgbClr val="FFFF00"/>
                </a:solidFill>
              </a:rPr>
              <a:t>family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58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0898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552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Being Born of Water and Spirit</a:t>
            </a:r>
            <a:endParaRPr lang="en-US" sz="4400" b="1" dirty="0">
              <a:solidFill>
                <a:srgbClr val="FFFF00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Believe   				John </a:t>
            </a:r>
            <a:r>
              <a:rPr lang="en-US" sz="3200" b="1" dirty="0" smtClean="0">
                <a:solidFill>
                  <a:schemeClr val="tx1"/>
                </a:solidFill>
              </a:rPr>
              <a:t>3:16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Repent				</a:t>
            </a:r>
            <a:r>
              <a:rPr lang="en-US" sz="3200" b="1" dirty="0" smtClean="0">
                <a:solidFill>
                  <a:schemeClr val="tx1"/>
                </a:solidFill>
              </a:rPr>
              <a:t>Acts 17:30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Confess Faith			</a:t>
            </a:r>
            <a:r>
              <a:rPr lang="en-US" sz="3200" b="1" dirty="0" smtClean="0">
                <a:solidFill>
                  <a:schemeClr val="tx1"/>
                </a:solidFill>
              </a:rPr>
              <a:t>Rom. 10:9</a:t>
            </a:r>
            <a:endParaRPr lang="en-US" sz="3200" b="1" dirty="0">
              <a:solidFill>
                <a:schemeClr val="tx1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Be Baptized			</a:t>
            </a:r>
            <a:r>
              <a:rPr lang="en-US" sz="3200" b="1" dirty="0" smtClean="0">
                <a:solidFill>
                  <a:schemeClr val="tx1"/>
                </a:solidFill>
              </a:rPr>
              <a:t>Mark 16:16</a:t>
            </a:r>
            <a:endParaRPr lang="en-US" sz="3200" b="1" dirty="0">
              <a:solidFill>
                <a:schemeClr val="tx1"/>
              </a:solidFill>
            </a:endParaRPr>
          </a:p>
          <a:p>
            <a:pPr>
              <a:spcBef>
                <a:spcPct val="20000"/>
              </a:spcBef>
              <a:spcAft>
                <a:spcPct val="40000"/>
              </a:spcAft>
            </a:pPr>
            <a:r>
              <a:rPr lang="en-US" sz="3000" b="1" dirty="0">
                <a:solidFill>
                  <a:srgbClr val="FFFF00"/>
                </a:solidFill>
              </a:rPr>
              <a:t>Added to His church, His body, His </a:t>
            </a:r>
            <a:r>
              <a:rPr lang="en-US" sz="3000" b="1" dirty="0" smtClean="0">
                <a:solidFill>
                  <a:srgbClr val="FFFF00"/>
                </a:solidFill>
              </a:rPr>
              <a:t>family</a:t>
            </a:r>
            <a:endParaRPr lang="en-US" sz="3000" b="1" dirty="0">
              <a:solidFill>
                <a:srgbClr val="FFFF00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Be Faithful			Rev. 2:10</a:t>
            </a:r>
          </a:p>
        </p:txBody>
      </p:sp>
    </p:spTree>
    <p:extLst>
      <p:ext uri="{BB962C8B-B14F-4D97-AF65-F5344CB8AC3E}">
        <p14:creationId xmlns:p14="http://schemas.microsoft.com/office/powerpoint/2010/main" val="218417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153400" cy="143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800" b="1" dirty="0" smtClean="0">
                <a:solidFill>
                  <a:schemeClr val="tx1"/>
                </a:solidFill>
              </a:rPr>
              <a:t>America focus today is mothers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800" b="1" dirty="0" smtClean="0">
                <a:solidFill>
                  <a:srgbClr val="FFFF00"/>
                </a:solidFill>
              </a:rPr>
              <a:t>Thank God for each of them!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96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153400" cy="219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800" b="1" dirty="0" smtClean="0">
                <a:solidFill>
                  <a:schemeClr val="tx1"/>
                </a:solidFill>
              </a:rPr>
              <a:t>America focus today is mothers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800" b="1" dirty="0" smtClean="0">
                <a:solidFill>
                  <a:schemeClr val="tx1"/>
                </a:solidFill>
              </a:rPr>
              <a:t>Thank God for each of them!</a:t>
            </a:r>
            <a:endParaRPr lang="en-US" sz="3800" b="1" dirty="0" smtClean="0">
              <a:solidFill>
                <a:srgbClr val="FFFF00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800" b="1" dirty="0" smtClean="0">
                <a:solidFill>
                  <a:srgbClr val="FFFF00"/>
                </a:solidFill>
              </a:rPr>
              <a:t>Next week &amp; today’s lesson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04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153400" cy="2957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800" b="1" dirty="0" smtClean="0">
                <a:solidFill>
                  <a:schemeClr val="tx1"/>
                </a:solidFill>
              </a:rPr>
              <a:t>America focus today is mothers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800" b="1" dirty="0" smtClean="0">
                <a:solidFill>
                  <a:schemeClr val="tx1"/>
                </a:solidFill>
              </a:rPr>
              <a:t>Thank God for each of them!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800" b="1" dirty="0" smtClean="0">
                <a:solidFill>
                  <a:schemeClr val="tx1"/>
                </a:solidFill>
              </a:rPr>
              <a:t>Next week &amp; today’s lesson</a:t>
            </a:r>
            <a:endParaRPr lang="en-US" sz="3800" b="1" dirty="0" smtClean="0">
              <a:solidFill>
                <a:srgbClr val="FFFF00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800" b="1" dirty="0" smtClean="0">
                <a:solidFill>
                  <a:srgbClr val="FFFF00"/>
                </a:solidFill>
              </a:rPr>
              <a:t>Much work remains to be done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7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153400" cy="410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800" b="1" dirty="0" smtClean="0">
                <a:solidFill>
                  <a:schemeClr val="tx1"/>
                </a:solidFill>
              </a:rPr>
              <a:t>America focus today is mothers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800" b="1" dirty="0" smtClean="0">
                <a:solidFill>
                  <a:schemeClr val="tx1"/>
                </a:solidFill>
              </a:rPr>
              <a:t>Thank God for each of them!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800" b="1" dirty="0" smtClean="0">
                <a:solidFill>
                  <a:schemeClr val="tx1"/>
                </a:solidFill>
              </a:rPr>
              <a:t>Next week &amp; today’s lesson</a:t>
            </a: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800" b="1" dirty="0" smtClean="0">
                <a:solidFill>
                  <a:schemeClr val="tx1"/>
                </a:solidFill>
              </a:rPr>
              <a:t>Much work remains to be done</a:t>
            </a:r>
            <a:endParaRPr lang="en-US" sz="3800" b="1" dirty="0" smtClean="0">
              <a:solidFill>
                <a:srgbClr val="FFFF00"/>
              </a:solidFill>
            </a:endParaRPr>
          </a:p>
          <a:p>
            <a:pPr marL="571500" indent="-57150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3800" b="1" dirty="0" smtClean="0">
                <a:solidFill>
                  <a:srgbClr val="FFFF00"/>
                </a:solidFill>
              </a:rPr>
              <a:t>Getting ready for visitors</a:t>
            </a:r>
          </a:p>
          <a:p>
            <a:pPr marL="744538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endParaRPr lang="en-US" sz="1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05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457200" y="432030"/>
            <a:ext cx="8305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Three Views of the Wayward Son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11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on Frame">
  <a:themeElements>
    <a:clrScheme name="Neon Frame 1">
      <a:dk1>
        <a:srgbClr val="808080"/>
      </a:dk1>
      <a:lt1>
        <a:srgbClr val="F8F8F8"/>
      </a:lt1>
      <a:dk2>
        <a:srgbClr val="000000"/>
      </a:dk2>
      <a:lt2>
        <a:srgbClr val="FFFFFF"/>
      </a:lt2>
      <a:accent1>
        <a:srgbClr val="6699FF"/>
      </a:accent1>
      <a:accent2>
        <a:srgbClr val="9933FF"/>
      </a:accent2>
      <a:accent3>
        <a:srgbClr val="AAAAAA"/>
      </a:accent3>
      <a:accent4>
        <a:srgbClr val="D4D4D4"/>
      </a:accent4>
      <a:accent5>
        <a:srgbClr val="B8CAFF"/>
      </a:accent5>
      <a:accent6>
        <a:srgbClr val="8A2DE7"/>
      </a:accent6>
      <a:hlink>
        <a:srgbClr val="00FFFF"/>
      </a:hlink>
      <a:folHlink>
        <a:srgbClr val="0099CC"/>
      </a:folHlink>
    </a:clrScheme>
    <a:fontScheme name="Neon Fra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Neon Fram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5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6600"/>
        </a:accent1>
        <a:accent2>
          <a:srgbClr val="FF41FF"/>
        </a:accent2>
        <a:accent3>
          <a:srgbClr val="AAAAAA"/>
        </a:accent3>
        <a:accent4>
          <a:srgbClr val="D4D4D4"/>
        </a:accent4>
        <a:accent5>
          <a:srgbClr val="FFB8AA"/>
        </a:accent5>
        <a:accent6>
          <a:srgbClr val="E73AE7"/>
        </a:accent6>
        <a:hlink>
          <a:srgbClr val="FF0066"/>
        </a:hlink>
        <a:folHlink>
          <a:srgbClr val="CC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6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4FC9"/>
        </a:accent1>
        <a:accent2>
          <a:srgbClr val="FF91B6"/>
        </a:accent2>
        <a:accent3>
          <a:srgbClr val="AAAAAA"/>
        </a:accent3>
        <a:accent4>
          <a:srgbClr val="D4D4D4"/>
        </a:accent4>
        <a:accent5>
          <a:srgbClr val="FFB2E1"/>
        </a:accent5>
        <a:accent6>
          <a:srgbClr val="E783A5"/>
        </a:accent6>
        <a:hlink>
          <a:srgbClr val="FF99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Designs\Neon Frame.pot</Template>
  <TotalTime>9502</TotalTime>
  <Pages>37</Pages>
  <Words>1024</Words>
  <Application>Microsoft Office PowerPoint</Application>
  <PresentationFormat>On-screen Show (4:3)</PresentationFormat>
  <Paragraphs>207</Paragraphs>
  <Slides>47</Slides>
  <Notes>47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Neon Frame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Glorious God and His Glorious Church</dc:title>
  <dc:creator>Dan Jenkins</dc:creator>
  <cp:lastModifiedBy>David.Sproule</cp:lastModifiedBy>
  <cp:revision>235</cp:revision>
  <cp:lastPrinted>2014-03-23T19:14:29Z</cp:lastPrinted>
  <dcterms:created xsi:type="dcterms:W3CDTF">1999-05-09T20:26:14Z</dcterms:created>
  <dcterms:modified xsi:type="dcterms:W3CDTF">2014-05-11T11:23:03Z</dcterms:modified>
</cp:coreProperties>
</file>