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>
        <p:scale>
          <a:sx n="90" d="100"/>
          <a:sy n="90" d="100"/>
        </p:scale>
        <p:origin x="-1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6430-AD01-4BB9-9C6C-F98C55D69FB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71B-9EDD-40C8-B4F4-0CF8956DA5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2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6430-AD01-4BB9-9C6C-F98C55D69FB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71B-9EDD-40C8-B4F4-0CF8956D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8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6430-AD01-4BB9-9C6C-F98C55D69FB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71B-9EDD-40C8-B4F4-0CF8956D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00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6430-AD01-4BB9-9C6C-F98C55D69FB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71B-9EDD-40C8-B4F4-0CF8956D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2" y="980901"/>
            <a:ext cx="4838007" cy="1014153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  <a:effectLst>
                  <a:outerShdw blurRad="50800" dist="63500" dir="2700000" algn="ctr" rotWithShape="0">
                    <a:schemeClr val="tx1"/>
                  </a:outerShdw>
                </a:effectLst>
                <a:latin typeface="Gabriola" panose="04040605051002020D02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95" y="2055814"/>
            <a:ext cx="8778240" cy="42286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63500" dir="2700000" algn="ctr" rotWithShape="0">
                    <a:schemeClr val="tx1"/>
                  </a:outerShdw>
                </a:effectLst>
              </a:defRPr>
            </a:lvl1pPr>
            <a:lvl2pPr>
              <a:defRPr sz="2800" b="1">
                <a:solidFill>
                  <a:srgbClr val="FFFF00"/>
                </a:solidFill>
                <a:effectLst>
                  <a:outerShdw blurRad="50800" dist="635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effectLst>
                  <a:outerShdw blurRad="50800" dist="635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effectLst>
                  <a:outerShdw blurRad="50800" dist="635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effectLst>
                  <a:outerShdw blurRad="50800" dist="635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3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" y="2186247"/>
            <a:ext cx="8861368" cy="409817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63500" dir="2700000" algn="ctr" rotWithShape="0">
                    <a:schemeClr val="tx1"/>
                  </a:outerShdw>
                </a:effectLst>
              </a:defRPr>
            </a:lvl1pPr>
            <a:lvl2pPr>
              <a:defRPr sz="2800" b="1">
                <a:solidFill>
                  <a:srgbClr val="FFFF00"/>
                </a:solidFill>
                <a:effectLst>
                  <a:outerShdw blurRad="50800" dist="635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effectLst>
                  <a:outerShdw blurRad="50800" dist="635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effectLst>
                  <a:outerShdw blurRad="50800" dist="635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effectLst>
                  <a:outerShdw blurRad="50800" dist="635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1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6430-AD01-4BB9-9C6C-F98C55D69FB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71B-9EDD-40C8-B4F4-0CF8956D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3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6430-AD01-4BB9-9C6C-F98C55D69FB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71B-9EDD-40C8-B4F4-0CF8956D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6430-AD01-4BB9-9C6C-F98C55D69FB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71B-9EDD-40C8-B4F4-0CF8956D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4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6430-AD01-4BB9-9C6C-F98C55D69FB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71B-9EDD-40C8-B4F4-0CF8956D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4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6430-AD01-4BB9-9C6C-F98C55D69FB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71B-9EDD-40C8-B4F4-0CF8956D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7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6430-AD01-4BB9-9C6C-F98C55D69FB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671B-9EDD-40C8-B4F4-0CF8956D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5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06430-AD01-4BB9-9C6C-F98C55D69FB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0671B-9EDD-40C8-B4F4-0CF8956D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7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2" y="980901"/>
            <a:ext cx="5979191" cy="1014153"/>
          </a:xfrm>
        </p:spPr>
        <p:txBody>
          <a:bodyPr/>
          <a:lstStyle/>
          <a:p>
            <a:r>
              <a:rPr lang="en-US" u="sng" dirty="0" smtClean="0"/>
              <a:t>Contextual</a:t>
            </a:r>
            <a:r>
              <a:rPr lang="en-US" dirty="0" smtClean="0"/>
              <a:t> </a:t>
            </a:r>
            <a:r>
              <a:rPr lang="en-US" u="sng" dirty="0" smtClean="0"/>
              <a:t>Circumstances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94" y="2055814"/>
            <a:ext cx="8886305" cy="42286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Surrounded by Defamation </a:t>
            </a:r>
            <a:r>
              <a:rPr lang="en-US" sz="2400" dirty="0" smtClean="0"/>
              <a:t>– “turn glory to shame” (v. 2)</a:t>
            </a:r>
          </a:p>
          <a:p>
            <a:r>
              <a:rPr lang="en-US" sz="2800" dirty="0" smtClean="0"/>
              <a:t>Surrounded by Delusion </a:t>
            </a:r>
            <a:r>
              <a:rPr lang="en-US" sz="2400" dirty="0" smtClean="0"/>
              <a:t>– “love worthlessness” (v. 2)</a:t>
            </a:r>
          </a:p>
          <a:p>
            <a:r>
              <a:rPr lang="en-US" sz="2800" dirty="0" smtClean="0"/>
              <a:t>Surrounded by Deceit </a:t>
            </a:r>
            <a:r>
              <a:rPr lang="en-US" sz="2400" dirty="0" smtClean="0"/>
              <a:t>– “seek falsehood” (v. 2)</a:t>
            </a:r>
          </a:p>
          <a:p>
            <a:r>
              <a:rPr lang="en-US" sz="2800" dirty="0" smtClean="0"/>
              <a:t>Surrounded by Defeatists </a:t>
            </a:r>
            <a:r>
              <a:rPr lang="en-US" sz="2400" dirty="0" smtClean="0"/>
              <a:t>– “Who will show us any good?” </a:t>
            </a:r>
            <a:r>
              <a:rPr lang="en-US" sz="2000" dirty="0" smtClean="0"/>
              <a:t>(v.6)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3021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</a:t>
            </a:r>
            <a:r>
              <a:rPr lang="en-US" dirty="0"/>
              <a:t>p</a:t>
            </a:r>
            <a:r>
              <a:rPr lang="en-US" u="sng" dirty="0"/>
              <a:t>lete</a:t>
            </a:r>
            <a:r>
              <a:rPr lang="en-US" dirty="0"/>
              <a:t> </a:t>
            </a:r>
            <a:r>
              <a:rPr lang="en-US" u="sng" dirty="0"/>
              <a:t>Con</a:t>
            </a:r>
            <a:r>
              <a:rPr lang="en-US" dirty="0"/>
              <a:t>f</a:t>
            </a:r>
            <a:r>
              <a:rPr lang="en-US" u="sng" dirty="0"/>
              <a:t>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94" y="2055814"/>
            <a:ext cx="8886305" cy="4228607"/>
          </a:xfrm>
        </p:spPr>
        <p:txBody>
          <a:bodyPr>
            <a:normAutofit/>
          </a:bodyPr>
          <a:lstStyle/>
          <a:p>
            <a:r>
              <a:rPr lang="en-US" dirty="0" smtClean="0"/>
              <a:t>Confidently Call upon God </a:t>
            </a:r>
          </a:p>
          <a:p>
            <a:pPr lvl="1"/>
            <a:r>
              <a:rPr lang="en-US" dirty="0" smtClean="0"/>
              <a:t>“God of my righteousness” (v. 1)</a:t>
            </a:r>
          </a:p>
          <a:p>
            <a:pPr lvl="1"/>
            <a:r>
              <a:rPr lang="en-US" dirty="0" smtClean="0"/>
              <a:t>“Hear me” (v. 1b)</a:t>
            </a:r>
          </a:p>
          <a:p>
            <a:pPr lvl="1"/>
            <a:r>
              <a:rPr lang="en-US" dirty="0" smtClean="0"/>
              <a:t>“Answer me” (v. 1a)</a:t>
            </a:r>
          </a:p>
          <a:p>
            <a:pPr lvl="1"/>
            <a:r>
              <a:rPr lang="en-US" dirty="0" smtClean="0"/>
              <a:t>“Have mercy on me” (v. 1)</a:t>
            </a:r>
          </a:p>
          <a:p>
            <a:pPr lvl="1"/>
            <a:r>
              <a:rPr lang="en-US" dirty="0" smtClean="0"/>
              <a:t>“Bless us” (v. 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275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</a:t>
            </a:r>
            <a:r>
              <a:rPr lang="en-US" dirty="0"/>
              <a:t>p</a:t>
            </a:r>
            <a:r>
              <a:rPr lang="en-US" u="sng" dirty="0"/>
              <a:t>lete</a:t>
            </a:r>
            <a:r>
              <a:rPr lang="en-US" dirty="0"/>
              <a:t> </a:t>
            </a:r>
            <a:r>
              <a:rPr lang="en-US" u="sng" dirty="0"/>
              <a:t>Con</a:t>
            </a:r>
            <a:r>
              <a:rPr lang="en-US" dirty="0"/>
              <a:t>f</a:t>
            </a:r>
            <a:r>
              <a:rPr lang="en-US" u="sng" dirty="0"/>
              <a:t>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94" y="2055814"/>
            <a:ext cx="8886305" cy="4228607"/>
          </a:xfrm>
        </p:spPr>
        <p:txBody>
          <a:bodyPr>
            <a:normAutofit/>
          </a:bodyPr>
          <a:lstStyle/>
          <a:p>
            <a:r>
              <a:rPr lang="en-US" dirty="0" smtClean="0"/>
              <a:t>Confidently Call upon God</a:t>
            </a:r>
          </a:p>
          <a:p>
            <a:r>
              <a:rPr lang="en-US" dirty="0" smtClean="0"/>
              <a:t>Confidently Cogitate All God Has Done</a:t>
            </a:r>
          </a:p>
          <a:p>
            <a:pPr lvl="1"/>
            <a:r>
              <a:rPr lang="en-US" dirty="0" smtClean="0"/>
              <a:t>“The Lord has set apart” (v. </a:t>
            </a:r>
            <a:r>
              <a:rPr lang="en-US" smtClean="0"/>
              <a:t>3)</a:t>
            </a:r>
            <a:endParaRPr lang="en-US" dirty="0" smtClean="0"/>
          </a:p>
          <a:p>
            <a:pPr lvl="1"/>
            <a:r>
              <a:rPr lang="en-US" dirty="0" smtClean="0"/>
              <a:t>“You have relieved me” (v. 1)</a:t>
            </a:r>
          </a:p>
          <a:p>
            <a:pPr lvl="1"/>
            <a:r>
              <a:rPr lang="en-US" dirty="0" smtClean="0"/>
              <a:t>“You have put gladness in my heart” (v. 7)</a:t>
            </a:r>
          </a:p>
        </p:txBody>
      </p:sp>
    </p:spTree>
    <p:extLst>
      <p:ext uri="{BB962C8B-B14F-4D97-AF65-F5344CB8AC3E}">
        <p14:creationId xmlns:p14="http://schemas.microsoft.com/office/powerpoint/2010/main" val="890664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</a:t>
            </a:r>
            <a:r>
              <a:rPr lang="en-US" dirty="0" smtClean="0"/>
              <a:t>p</a:t>
            </a:r>
            <a:r>
              <a:rPr lang="en-US" u="sng" dirty="0" smtClean="0"/>
              <a:t>lete</a:t>
            </a:r>
            <a:r>
              <a:rPr lang="en-US" dirty="0" smtClean="0"/>
              <a:t> </a:t>
            </a:r>
            <a:r>
              <a:rPr lang="en-US" u="sng" dirty="0" smtClean="0"/>
              <a:t>Con</a:t>
            </a:r>
            <a:r>
              <a:rPr lang="en-US" dirty="0" smtClean="0"/>
              <a:t>f</a:t>
            </a:r>
            <a:r>
              <a:rPr lang="en-US" u="sng" dirty="0" smtClean="0"/>
              <a:t>idence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94" y="2055814"/>
            <a:ext cx="8886305" cy="48021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Confidently Call upon God</a:t>
            </a:r>
          </a:p>
          <a:p>
            <a:r>
              <a:rPr lang="en-US" dirty="0" smtClean="0"/>
              <a:t>Confidently Cogitate All God Has Done</a:t>
            </a:r>
          </a:p>
          <a:p>
            <a:r>
              <a:rPr lang="en-US" dirty="0" smtClean="0"/>
              <a:t>Confidently Commit Entirely to God</a:t>
            </a:r>
          </a:p>
          <a:p>
            <a:pPr lvl="1"/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Call on God with confidence (v. 1)</a:t>
            </a:r>
          </a:p>
          <a:p>
            <a:pPr lvl="1"/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Control yourself (v. 4)</a:t>
            </a:r>
          </a:p>
          <a:p>
            <a:pPr lvl="1"/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Commune within your heart (v. 4)</a:t>
            </a:r>
          </a:p>
          <a:p>
            <a:pPr lvl="1"/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Calm down (v. 4)</a:t>
            </a:r>
          </a:p>
          <a:p>
            <a:pPr lvl="1"/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Carry out God’s will (v. 5a)</a:t>
            </a:r>
          </a:p>
          <a:p>
            <a:pPr lvl="1"/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Count on God in all things (v. 5b)</a:t>
            </a:r>
          </a:p>
          <a:p>
            <a:pPr lvl="1"/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Claim His peace (v. 8)</a:t>
            </a:r>
          </a:p>
        </p:txBody>
      </p:sp>
    </p:spTree>
    <p:extLst>
      <p:ext uri="{BB962C8B-B14F-4D97-AF65-F5344CB8AC3E}">
        <p14:creationId xmlns:p14="http://schemas.microsoft.com/office/powerpoint/2010/main" val="9984045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2" y="980901"/>
            <a:ext cx="5126935" cy="1014153"/>
          </a:xfrm>
        </p:spPr>
        <p:txBody>
          <a:bodyPr/>
          <a:lstStyle/>
          <a:p>
            <a:r>
              <a:rPr lang="en-US" u="sng" dirty="0" smtClean="0"/>
              <a:t>Convictin</a:t>
            </a:r>
            <a:r>
              <a:rPr lang="en-US" dirty="0" smtClean="0"/>
              <a:t>g </a:t>
            </a:r>
            <a:r>
              <a:rPr lang="en-US" u="sng" dirty="0" smtClean="0"/>
              <a:t>Conclusion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94" y="2055814"/>
            <a:ext cx="8886305" cy="48021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/>
              <a:t>I am safe in the hands of God!</a:t>
            </a:r>
          </a:p>
          <a:p>
            <a:pPr lvl="1"/>
            <a:r>
              <a:rPr lang="en-US" sz="3200" dirty="0" smtClean="0">
                <a:ln w="3175">
                  <a:noFill/>
                </a:ln>
              </a:rPr>
              <a:t>God makes me safe…no matter the distress!</a:t>
            </a:r>
          </a:p>
          <a:p>
            <a:pPr lvl="1"/>
            <a:r>
              <a:rPr lang="en-US" sz="3200" dirty="0" smtClean="0">
                <a:ln w="3175">
                  <a:noFill/>
                </a:ln>
              </a:rPr>
              <a:t>God ALONE (and no other) makes me safe!</a:t>
            </a:r>
          </a:p>
        </p:txBody>
      </p:sp>
    </p:spTree>
    <p:extLst>
      <p:ext uri="{BB962C8B-B14F-4D97-AF65-F5344CB8AC3E}">
        <p14:creationId xmlns:p14="http://schemas.microsoft.com/office/powerpoint/2010/main" val="30782561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4567" y="2452578"/>
            <a:ext cx="8861368" cy="4427617"/>
          </a:xfrm>
        </p:spPr>
        <p:txBody>
          <a:bodyPr>
            <a:normAutofit/>
          </a:bodyPr>
          <a:lstStyle/>
          <a:p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Believe Jesus is God’s Son – Acts 16:31</a:t>
            </a:r>
          </a:p>
          <a:p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Repent of your sins – Acts 17:30</a:t>
            </a:r>
          </a:p>
          <a:p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Confess your faith in Jesus – Romans 10:9-10</a:t>
            </a:r>
          </a:p>
          <a:p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Be immersed into Christ – Galatians 3:27</a:t>
            </a:r>
          </a:p>
          <a:p>
            <a:pPr lvl="1"/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God will wash away your sins – Acts 22:16</a:t>
            </a:r>
          </a:p>
          <a:p>
            <a:pPr lvl="1"/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God will add you to His church – Acts 2:47</a:t>
            </a:r>
          </a:p>
          <a:p>
            <a:pPr lvl="1"/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God will register you in heaven – Hebrews 12:23</a:t>
            </a:r>
          </a:p>
          <a:p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Confidently serve Him faithfully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335064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335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Contextual Circumstances</vt:lpstr>
      <vt:lpstr>Complete Confidence</vt:lpstr>
      <vt:lpstr>Complete Confidence</vt:lpstr>
      <vt:lpstr>Complete Confidence</vt:lpstr>
      <vt:lpstr>Convicting Conclusion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Cindy Nelson</cp:lastModifiedBy>
  <cp:revision>15</cp:revision>
  <dcterms:created xsi:type="dcterms:W3CDTF">2014-05-02T17:09:24Z</dcterms:created>
  <dcterms:modified xsi:type="dcterms:W3CDTF">2014-05-05T16:43:46Z</dcterms:modified>
</cp:coreProperties>
</file>