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4"/>
  </p:notesMasterIdLst>
  <p:handoutMasterIdLst>
    <p:handoutMasterId r:id="rId45"/>
  </p:handoutMasterIdLst>
  <p:sldIdLst>
    <p:sldId id="1803" r:id="rId2"/>
    <p:sldId id="1368" r:id="rId3"/>
    <p:sldId id="1971" r:id="rId4"/>
    <p:sldId id="1976" r:id="rId5"/>
    <p:sldId id="1975" r:id="rId6"/>
    <p:sldId id="1970" r:id="rId7"/>
    <p:sldId id="1977" r:id="rId8"/>
    <p:sldId id="1972" r:id="rId9"/>
    <p:sldId id="1978" r:id="rId10"/>
    <p:sldId id="1969" r:id="rId11"/>
    <p:sldId id="1979" r:id="rId12"/>
    <p:sldId id="1994" r:id="rId13"/>
    <p:sldId id="1980" r:id="rId14"/>
    <p:sldId id="1996" r:id="rId15"/>
    <p:sldId id="1986" r:id="rId16"/>
    <p:sldId id="1987" r:id="rId17"/>
    <p:sldId id="1997" r:id="rId18"/>
    <p:sldId id="2002" r:id="rId19"/>
    <p:sldId id="1999" r:id="rId20"/>
    <p:sldId id="2020" r:id="rId21"/>
    <p:sldId id="2004" r:id="rId22"/>
    <p:sldId id="2005" r:id="rId23"/>
    <p:sldId id="2006" r:id="rId24"/>
    <p:sldId id="2007" r:id="rId25"/>
    <p:sldId id="2008" r:id="rId26"/>
    <p:sldId id="2009" r:id="rId27"/>
    <p:sldId id="2010" r:id="rId28"/>
    <p:sldId id="2011" r:id="rId29"/>
    <p:sldId id="2012" r:id="rId30"/>
    <p:sldId id="2013" r:id="rId31"/>
    <p:sldId id="2014" r:id="rId32"/>
    <p:sldId id="2015" r:id="rId33"/>
    <p:sldId id="2016" r:id="rId34"/>
    <p:sldId id="2017" r:id="rId35"/>
    <p:sldId id="2021" r:id="rId36"/>
    <p:sldId id="1954" r:id="rId37"/>
    <p:sldId id="2022" r:id="rId38"/>
    <p:sldId id="2023" r:id="rId39"/>
    <p:sldId id="2024" r:id="rId40"/>
    <p:sldId id="2025" r:id="rId41"/>
    <p:sldId id="2026" r:id="rId42"/>
    <p:sldId id="2027" r:id="rId43"/>
  </p:sldIdLst>
  <p:sldSz cx="9144000" cy="6858000" type="screen4x3"/>
  <p:notesSz cx="7023100" cy="93091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2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6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8EFECB"/>
    <a:srgbClr val="E62100"/>
    <a:srgbClr val="CC3300"/>
    <a:srgbClr val="00CC00"/>
    <a:srgbClr val="3333FF"/>
    <a:srgbClr val="CC0000"/>
    <a:srgbClr val="A500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632" autoAdjust="0"/>
    <p:restoredTop sz="94660"/>
  </p:normalViewPr>
  <p:slideViewPr>
    <p:cSldViewPr>
      <p:cViewPr varScale="1">
        <p:scale>
          <a:sx n="114" d="100"/>
          <a:sy n="114" d="100"/>
        </p:scale>
        <p:origin x="1038" y="114"/>
      </p:cViewPr>
      <p:guideLst>
        <p:guide orient="horz" pos="57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3764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8322" y="4422142"/>
            <a:ext cx="5146456" cy="418814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21" tIns="45105" rIns="91821" bIns="45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notes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3800" y="703263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25356860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 Antiqua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2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2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371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50314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1327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619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1931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324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4569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6491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23744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5828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10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645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5926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3486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9472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4544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798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88276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88281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1315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952768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133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94979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88613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26622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1942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30937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1136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231756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5244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65532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3511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9258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47699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58298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8036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4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8904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2037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1205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1810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7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1185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8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78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73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138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1139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0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1141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1142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3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4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1145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6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1147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1148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149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1150" name="Rectangle 1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981200"/>
            <a:ext cx="7772400" cy="1143000"/>
          </a:xfrm>
        </p:spPr>
        <p:txBody>
          <a:bodyPr anchor="ctr"/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1151" name="Rectangle 1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1152" name="Rectangle 16"/>
          <p:cNvSpPr>
            <a:spLocks noGrp="1" noChangeArrowheads="1"/>
          </p:cNvSpPr>
          <p:nvPr>
            <p:ph type="dt" sz="quarter" idx="2"/>
          </p:nvPr>
        </p:nvSpPr>
        <p:spPr>
          <a:xfrm>
            <a:off x="439738" y="5989638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3" name="Rectangle 17"/>
          <p:cNvSpPr>
            <a:spLocks noGrp="1" noChangeArrowheads="1"/>
          </p:cNvSpPr>
          <p:nvPr>
            <p:ph type="ftr" sz="quarter" idx="3"/>
          </p:nvPr>
        </p:nvSpPr>
        <p:spPr>
          <a:xfrm>
            <a:off x="3135313" y="60023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1154" name="Rectangle 1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00850" y="597852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FB42A4E-526A-450B-B887-7C0FF024AF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1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1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E0B30E-D9E0-4518-9692-94D981E9CF9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BDF86-D105-433D-A38A-80DE0D592C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9B6D8B-28F8-4308-9C28-7C5B0091DA8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183F12-A562-4C48-B7D7-C3F3F04ADC4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810000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F6E599-CB97-40C8-B4FB-4C23680EAF6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E78B1A-C7EA-488D-BD8D-80A09A89BC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EB897-D9EA-41DF-8910-CDAD3C11F42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ADC0B-1E34-4CC2-8D2D-60EBDF03DD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E34076-D2BF-4F3B-AF29-7CB39ECCC72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970DC2-A149-4913-9AE7-2E595CBDE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4" name="Group 2"/>
          <p:cNvGrpSpPr>
            <a:grpSpLocks/>
          </p:cNvGrpSpPr>
          <p:nvPr/>
        </p:nvGrpSpPr>
        <p:grpSpPr bwMode="auto">
          <a:xfrm>
            <a:off x="177800" y="230188"/>
            <a:ext cx="203200" cy="6503987"/>
            <a:chOff x="112" y="145"/>
            <a:chExt cx="128" cy="4097"/>
          </a:xfrm>
        </p:grpSpPr>
        <p:sp>
          <p:nvSpPr>
            <p:cNvPr id="90115" name="Rectangle 3"/>
            <p:cNvSpPr>
              <a:spLocks noChangeArrowheads="1"/>
            </p:cNvSpPr>
            <p:nvPr/>
          </p:nvSpPr>
          <p:spPr bwMode="auto">
            <a:xfrm flipH="1">
              <a:off x="192" y="162"/>
              <a:ext cx="48" cy="408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6" name="Rectangle 4"/>
            <p:cNvSpPr>
              <a:spLocks noChangeArrowheads="1"/>
            </p:cNvSpPr>
            <p:nvPr/>
          </p:nvSpPr>
          <p:spPr bwMode="auto">
            <a:xfrm>
              <a:off x="112" y="145"/>
              <a:ext cx="48" cy="3941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>
                <a:solidFill>
                  <a:schemeClr val="tx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0117" name="Group 5"/>
          <p:cNvGrpSpPr>
            <a:grpSpLocks/>
          </p:cNvGrpSpPr>
          <p:nvPr/>
        </p:nvGrpSpPr>
        <p:grpSpPr bwMode="auto">
          <a:xfrm>
            <a:off x="8793163" y="220663"/>
            <a:ext cx="198437" cy="6408737"/>
            <a:chOff x="5539" y="139"/>
            <a:chExt cx="125" cy="4037"/>
          </a:xfrm>
        </p:grpSpPr>
        <p:sp>
          <p:nvSpPr>
            <p:cNvPr id="90118" name="Rectangle 6"/>
            <p:cNvSpPr>
              <a:spLocks noChangeArrowheads="1"/>
            </p:cNvSpPr>
            <p:nvPr/>
          </p:nvSpPr>
          <p:spPr bwMode="auto">
            <a:xfrm rot="-10800000" flipH="1" flipV="1">
              <a:off x="5621" y="139"/>
              <a:ext cx="43" cy="398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19" name="Rectangle 7"/>
            <p:cNvSpPr>
              <a:spLocks noChangeArrowheads="1"/>
            </p:cNvSpPr>
            <p:nvPr/>
          </p:nvSpPr>
          <p:spPr bwMode="auto">
            <a:xfrm rot="10800000" flipV="1">
              <a:off x="5539" y="240"/>
              <a:ext cx="49" cy="3936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0" name="Group 8"/>
          <p:cNvGrpSpPr>
            <a:grpSpLocks/>
          </p:cNvGrpSpPr>
          <p:nvPr/>
        </p:nvGrpSpPr>
        <p:grpSpPr bwMode="auto">
          <a:xfrm>
            <a:off x="412750" y="6477000"/>
            <a:ext cx="8686800" cy="228600"/>
            <a:chOff x="260" y="4080"/>
            <a:chExt cx="5472" cy="144"/>
          </a:xfrm>
        </p:grpSpPr>
        <p:sp>
          <p:nvSpPr>
            <p:cNvPr id="90121" name="Rectangle 9"/>
            <p:cNvSpPr>
              <a:spLocks noChangeArrowheads="1"/>
            </p:cNvSpPr>
            <p:nvPr/>
          </p:nvSpPr>
          <p:spPr bwMode="auto">
            <a:xfrm rot="5400000" flipV="1">
              <a:off x="2972" y="1368"/>
              <a:ext cx="48" cy="5472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2" name="Rectangle 10"/>
            <p:cNvSpPr>
              <a:spLocks noChangeArrowheads="1"/>
            </p:cNvSpPr>
            <p:nvPr/>
          </p:nvSpPr>
          <p:spPr bwMode="auto">
            <a:xfrm rot="5400000" flipV="1">
              <a:off x="2914" y="1522"/>
              <a:ext cx="48" cy="535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3" name="Group 11"/>
          <p:cNvGrpSpPr>
            <a:grpSpLocks/>
          </p:cNvGrpSpPr>
          <p:nvPr/>
        </p:nvGrpSpPr>
        <p:grpSpPr bwMode="auto">
          <a:xfrm>
            <a:off x="76200" y="176213"/>
            <a:ext cx="8745538" cy="161925"/>
            <a:chOff x="48" y="111"/>
            <a:chExt cx="5509" cy="102"/>
          </a:xfrm>
        </p:grpSpPr>
        <p:sp>
          <p:nvSpPr>
            <p:cNvPr id="90124" name="Rectangle 12"/>
            <p:cNvSpPr>
              <a:spLocks noChangeArrowheads="1"/>
            </p:cNvSpPr>
            <p:nvPr/>
          </p:nvSpPr>
          <p:spPr bwMode="auto">
            <a:xfrm rot="5400000" flipV="1">
              <a:off x="2853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5" name="Rectangle 13"/>
            <p:cNvSpPr>
              <a:spLocks noChangeArrowheads="1"/>
            </p:cNvSpPr>
            <p:nvPr/>
          </p:nvSpPr>
          <p:spPr bwMode="auto">
            <a:xfrm rot="5400000" flipV="1">
              <a:off x="2784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90126" name="Group 14"/>
          <p:cNvGrpSpPr>
            <a:grpSpLocks/>
          </p:cNvGrpSpPr>
          <p:nvPr/>
        </p:nvGrpSpPr>
        <p:grpSpPr bwMode="auto">
          <a:xfrm>
            <a:off x="71438" y="176213"/>
            <a:ext cx="8745537" cy="161925"/>
            <a:chOff x="45" y="111"/>
            <a:chExt cx="5509" cy="102"/>
          </a:xfrm>
        </p:grpSpPr>
        <p:sp>
          <p:nvSpPr>
            <p:cNvPr id="90127" name="Rectangle 15"/>
            <p:cNvSpPr>
              <a:spLocks noChangeArrowheads="1"/>
            </p:cNvSpPr>
            <p:nvPr/>
          </p:nvSpPr>
          <p:spPr bwMode="auto">
            <a:xfrm rot="5400000" flipV="1">
              <a:off x="2850" y="-2491"/>
              <a:ext cx="37" cy="5371"/>
            </a:xfrm>
            <a:prstGeom prst="rect">
              <a:avLst/>
            </a:prstGeom>
            <a:gradFill rotWithShape="0">
              <a:gsLst>
                <a:gs pos="0">
                  <a:schemeClr val="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0128" name="Rectangle 16"/>
            <p:cNvSpPr>
              <a:spLocks noChangeArrowheads="1"/>
            </p:cNvSpPr>
            <p:nvPr/>
          </p:nvSpPr>
          <p:spPr bwMode="auto">
            <a:xfrm rot="5400000" flipV="1">
              <a:off x="2781" y="-2625"/>
              <a:ext cx="38" cy="5509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0129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90130" name="Rectangle 1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90131" name="Rectangle 1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2" name="Rectangle 2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019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0133" name="Rectangle 2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019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fld id="{F49F8C67-FDF2-43B4-863F-E50E8573C9F8}" type="slidenum">
              <a:rPr lang="en-US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1282" name="Text Box 2"/>
          <p:cNvSpPr txBox="1">
            <a:spLocks noChangeArrowheads="1"/>
          </p:cNvSpPr>
          <p:nvPr/>
        </p:nvSpPr>
        <p:spPr bwMode="auto">
          <a:xfrm>
            <a:off x="304800" y="457200"/>
            <a:ext cx="8458200" cy="607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75000"/>
              </a:spcAft>
            </a:pPr>
            <a:r>
              <a:rPr lang="en-US" sz="4400" b="1" dirty="0" smtClean="0">
                <a:solidFill>
                  <a:schemeClr val="tx1"/>
                </a:solidFill>
              </a:rPr>
              <a:t>Making the Most of Today</a:t>
            </a:r>
            <a:endParaRPr lang="en-US" sz="44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42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8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endParaRPr lang="en-US" sz="1000" b="1" dirty="0" smtClean="0">
              <a:solidFill>
                <a:schemeClr val="tx1"/>
              </a:solidFill>
            </a:endParaRPr>
          </a:p>
          <a:p>
            <a:pPr marL="457200" indent="-457200">
              <a:spcAft>
                <a:spcPct val="75000"/>
              </a:spcAft>
            </a:pPr>
            <a:r>
              <a:rPr lang="en-US" sz="3200" b="1" dirty="0" smtClean="0">
                <a:solidFill>
                  <a:schemeClr val="tx1"/>
                </a:solidFill>
              </a:rPr>
              <a:t>James 4:13-15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5390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1372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The folly of living in the past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567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 smtClean="0"/>
              <a:t>   13  </a:t>
            </a:r>
            <a:r>
              <a:rPr lang="en-US" b="1" dirty="0"/>
              <a:t>Brethren, I count not myself to have </a:t>
            </a:r>
            <a:r>
              <a:rPr lang="en-US" b="1" dirty="0" err="1" smtClean="0"/>
              <a:t>appre-hended</a:t>
            </a:r>
            <a:r>
              <a:rPr lang="en-US" b="1" dirty="0"/>
              <a:t>: but this one thing I do, </a:t>
            </a:r>
            <a:r>
              <a:rPr lang="en-US" b="1" dirty="0">
                <a:solidFill>
                  <a:srgbClr val="FFFF00"/>
                </a:solidFill>
              </a:rPr>
              <a:t>forgetting those things which are behind</a:t>
            </a:r>
            <a:r>
              <a:rPr lang="en-US" b="1" dirty="0"/>
              <a:t>, and reaching forth unto those things which are before, </a:t>
            </a:r>
          </a:p>
          <a:p>
            <a:pPr algn="just"/>
            <a:r>
              <a:rPr lang="en-US" b="1" dirty="0" smtClean="0"/>
              <a:t>  14  </a:t>
            </a:r>
            <a:r>
              <a:rPr lang="en-US" b="1" dirty="0"/>
              <a:t>I press toward the mark for the prize of the high calling of God in Christ Jesus. </a:t>
            </a:r>
            <a:endParaRPr lang="en-US" b="1" dirty="0" smtClean="0"/>
          </a:p>
          <a:p>
            <a:pPr algn="just"/>
            <a:r>
              <a:rPr lang="en-US" b="1" dirty="0"/>
              <a:t>	</a:t>
            </a:r>
            <a:r>
              <a:rPr lang="en-US" b="1" dirty="0" smtClean="0"/>
              <a:t>				Phil. 3:13-14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986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past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The folly of living in the future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54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 smtClean="0"/>
              <a:t>    7  And He said to them, </a:t>
            </a:r>
            <a:r>
              <a:rPr lang="en-US" b="1" dirty="0" smtClean="0">
                <a:solidFill>
                  <a:srgbClr val="FFFF00"/>
                </a:solidFill>
              </a:rPr>
              <a:t>It is not for you to know times or seasons</a:t>
            </a:r>
            <a:r>
              <a:rPr lang="en-US" b="1" dirty="0" smtClean="0"/>
              <a:t> which the Father has put in His own authority. </a:t>
            </a:r>
          </a:p>
          <a:p>
            <a:pPr algn="just"/>
            <a:r>
              <a:rPr lang="en-US" b="1" dirty="0" smtClean="0"/>
              <a:t>					Acts 1:7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4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2412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past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future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You know nothing about the future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5158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29331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past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future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You know nothing about the future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You know nothing even about tomorrow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0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34532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past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future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You know nothing about the future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You know nothing even about tomorrow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Rich farmer was a fool – “this night . . .”</a:t>
            </a:r>
            <a:endParaRPr lang="en-US" sz="2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52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 smtClean="0"/>
              <a:t>    16  </a:t>
            </a:r>
            <a:r>
              <a:rPr lang="en-US" b="1" dirty="0"/>
              <a:t>Then He spoke a parable to them, saying: "The ground of a certain rich man yielded plentifully. </a:t>
            </a:r>
          </a:p>
          <a:p>
            <a:pPr algn="just"/>
            <a:r>
              <a:rPr lang="en-US" b="1" dirty="0" smtClean="0"/>
              <a:t>  17  </a:t>
            </a:r>
            <a:r>
              <a:rPr lang="en-US" b="1" dirty="0"/>
              <a:t>And he thought within himself, saying, 'What shall I do, since I have no room to store my crops?' </a:t>
            </a:r>
          </a:p>
          <a:p>
            <a:pPr algn="just"/>
            <a:r>
              <a:rPr lang="en-US" b="1" dirty="0" smtClean="0"/>
              <a:t>  18  </a:t>
            </a:r>
            <a:r>
              <a:rPr lang="en-US" b="1" dirty="0"/>
              <a:t>So he said, 'I will do this: I will pull down my barns and build greater, and there I will store all my crops and my goods. </a:t>
            </a:r>
          </a:p>
          <a:p>
            <a:pPr algn="just"/>
            <a:r>
              <a:rPr lang="en-US" b="1" dirty="0" smtClean="0"/>
              <a:t>  19  </a:t>
            </a:r>
            <a:r>
              <a:rPr lang="en-US" b="1" dirty="0"/>
              <a:t>And I will say to my soul, "Soul, you have many goods laid up for many years; take your ease; eat, drink, and be merry." ' </a:t>
            </a:r>
          </a:p>
          <a:p>
            <a:pPr algn="just"/>
            <a:r>
              <a:rPr lang="en-US" b="1" dirty="0" smtClean="0"/>
              <a:t>  20  </a:t>
            </a:r>
            <a:r>
              <a:rPr lang="en-US" b="1" dirty="0"/>
              <a:t>But God said to him, </a:t>
            </a:r>
            <a:r>
              <a:rPr lang="en-US" b="1" dirty="0">
                <a:solidFill>
                  <a:srgbClr val="FFFF00"/>
                </a:solidFill>
              </a:rPr>
              <a:t>'Fool! This night your soul will be required of you; </a:t>
            </a:r>
            <a:r>
              <a:rPr lang="en-US" b="1" dirty="0"/>
              <a:t>then whose will those things be which you have provided?' </a:t>
            </a:r>
            <a:endParaRPr lang="en-US" b="1" dirty="0" smtClean="0"/>
          </a:p>
          <a:p>
            <a:pPr algn="just"/>
            <a:r>
              <a:rPr lang="en-US" b="1" dirty="0"/>
              <a:t>	</a:t>
            </a:r>
            <a:r>
              <a:rPr lang="en-US" b="1" dirty="0" smtClean="0"/>
              <a:t>				Luke 12:16-20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333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39733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Uncertain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past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The folly of living in the future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You know nothing about the future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You know nothing even about tomorrow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Rich farmer was a fool – “this night . . .”</a:t>
            </a:r>
            <a:endParaRPr lang="en-US" sz="2600" b="1" dirty="0" smtClean="0">
              <a:solidFill>
                <a:srgbClr val="FFFF00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Making </a:t>
            </a:r>
            <a:r>
              <a:rPr lang="en-US" sz="2600" b="1" dirty="0">
                <a:solidFill>
                  <a:srgbClr val="FFFF00"/>
                </a:solidFill>
              </a:rPr>
              <a:t>most of </a:t>
            </a:r>
            <a:r>
              <a:rPr lang="en-US" sz="2600" b="1" dirty="0" smtClean="0">
                <a:solidFill>
                  <a:srgbClr val="FFFF00"/>
                </a:solidFill>
              </a:rPr>
              <a:t>today</a:t>
            </a:r>
            <a:endParaRPr lang="en-US" sz="26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3746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3862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b="1" dirty="0" smtClean="0"/>
              <a:t>  13  Come now, you who say, "Today or tomorrow we will go to such and such a city, spend a year there, buy and sell, and make a profit"; 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/>
              <a:t>  14  whereas you do not know what will happen tomorrow. For what is your life? It is even a vapor that appears for a little time and then vanishes away. 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/>
              <a:t>  15  Instead you ought to say, "If the Lord wills, we shall live and do this or that.“</a:t>
            </a:r>
          </a:p>
          <a:p>
            <a:pPr algn="just">
              <a:spcAft>
                <a:spcPts val="1200"/>
              </a:spcAft>
            </a:pPr>
            <a:r>
              <a:rPr lang="en-US" sz="2300" b="1" dirty="0" smtClean="0"/>
              <a:t>					James 4:13-15</a:t>
            </a:r>
            <a:endParaRPr lang="en-US" sz="23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647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1292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Prepare </a:t>
            </a:r>
            <a:r>
              <a:rPr lang="en-US" sz="2600" b="1" dirty="0">
                <a:solidFill>
                  <a:srgbClr val="FFFF00"/>
                </a:solidFill>
              </a:rPr>
              <a:t>today for </a:t>
            </a:r>
            <a:r>
              <a:rPr lang="en-US" sz="2600" b="1" dirty="0" smtClean="0">
                <a:solidFill>
                  <a:srgbClr val="FFFF00"/>
                </a:solidFill>
              </a:rPr>
              <a:t>Paradise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61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/>
            <a:r>
              <a:rPr lang="en-US" b="1" dirty="0" smtClean="0"/>
              <a:t>  41  </a:t>
            </a:r>
            <a:r>
              <a:rPr lang="en-US" b="1" dirty="0"/>
              <a:t>And we indeed justly, for we receive the due reward of our deeds; but this Man has done nothing wrong." </a:t>
            </a:r>
          </a:p>
          <a:p>
            <a:pPr algn="just"/>
            <a:r>
              <a:rPr lang="en-US" b="1" dirty="0" smtClean="0"/>
              <a:t>  42  </a:t>
            </a:r>
            <a:r>
              <a:rPr lang="en-US" b="1" dirty="0"/>
              <a:t>Then he said to Jesus, "Lord, remember me when You come into Your kingdom." </a:t>
            </a:r>
          </a:p>
          <a:p>
            <a:pPr algn="just"/>
            <a:r>
              <a:rPr lang="en-US" b="1" dirty="0" smtClean="0"/>
              <a:t>  43  </a:t>
            </a:r>
            <a:r>
              <a:rPr lang="en-US" b="1" dirty="0"/>
              <a:t>And Jesus said to him, "Assuredly, I say to you, </a:t>
            </a:r>
            <a:r>
              <a:rPr lang="en-US" b="1" dirty="0">
                <a:solidFill>
                  <a:srgbClr val="FFFF00"/>
                </a:solidFill>
              </a:rPr>
              <a:t>today you will be with Me in Paradise</a:t>
            </a:r>
            <a:r>
              <a:rPr lang="en-US" b="1" dirty="0"/>
              <a:t>." </a:t>
            </a:r>
            <a:endParaRPr lang="en-US" b="1" dirty="0" smtClean="0"/>
          </a:p>
          <a:p>
            <a:pPr algn="just"/>
            <a:r>
              <a:rPr lang="en-US" b="1" dirty="0"/>
              <a:t>	</a:t>
            </a:r>
            <a:r>
              <a:rPr lang="en-US" b="1" dirty="0" smtClean="0"/>
              <a:t>				Luke 23:41-43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9529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1812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40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</a:t>
            </a:r>
            <a:r>
              <a:rPr lang="en-US" b="1" dirty="0"/>
              <a:t>Act 22:3  "I am indeed a Jew, born in Tarsus of Cilicia, but brought up in this city at the feet of </a:t>
            </a:r>
            <a:r>
              <a:rPr lang="en-US" b="1" dirty="0" err="1"/>
              <a:t>Gamaliel</a:t>
            </a:r>
            <a:r>
              <a:rPr lang="en-US" b="1" dirty="0"/>
              <a:t>, taught according to the strictness of our fathers' law, and was </a:t>
            </a:r>
            <a:r>
              <a:rPr lang="en-US" b="1" dirty="0">
                <a:solidFill>
                  <a:srgbClr val="FFFF00"/>
                </a:solidFill>
              </a:rPr>
              <a:t>zealous toward God as you all are today</a:t>
            </a:r>
            <a:r>
              <a:rPr lang="en-US" b="1" dirty="0" smtClean="0"/>
              <a:t>.</a:t>
            </a:r>
          </a:p>
          <a:p>
            <a:pPr algn="just">
              <a:spcAft>
                <a:spcPts val="1200"/>
              </a:spcAft>
            </a:pPr>
            <a:r>
              <a:rPr lang="en-US" b="1" dirty="0" smtClean="0"/>
              <a:t>					Acts 22:3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407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</a:t>
            </a:r>
            <a:endParaRPr lang="en-US" sz="2600" b="1" dirty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76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40  </a:t>
            </a:r>
            <a:r>
              <a:rPr lang="en-US" b="1" dirty="0"/>
              <a:t>And with many other words he testified and exhorted them, saying, "</a:t>
            </a:r>
            <a:r>
              <a:rPr lang="en-US" b="1" dirty="0">
                <a:solidFill>
                  <a:srgbClr val="FFFF00"/>
                </a:solidFill>
              </a:rPr>
              <a:t>Be saved from this perverse generation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spcAft>
                <a:spcPts val="1200"/>
              </a:spcAft>
              <a:tabLst>
                <a:tab pos="4521200" algn="l"/>
              </a:tabLst>
            </a:pPr>
            <a:r>
              <a:rPr lang="en-US" b="1" dirty="0"/>
              <a:t>	</a:t>
            </a:r>
            <a:r>
              <a:rPr lang="en-US" b="1" dirty="0" smtClean="0"/>
              <a:t>Acts 2:40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535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28530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Exhort and encourage other Christians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98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 13  </a:t>
            </a:r>
            <a:r>
              <a:rPr lang="en-US" b="1" dirty="0"/>
              <a:t>but </a:t>
            </a:r>
            <a:r>
              <a:rPr lang="en-US" b="1" dirty="0">
                <a:solidFill>
                  <a:srgbClr val="FFFF00"/>
                </a:solidFill>
              </a:rPr>
              <a:t>exhort one another daily</a:t>
            </a:r>
            <a:r>
              <a:rPr lang="en-US" b="1" dirty="0"/>
              <a:t>, while it is called </a:t>
            </a:r>
            <a:r>
              <a:rPr lang="en-US" b="1" dirty="0" smtClean="0"/>
              <a:t>“today," </a:t>
            </a:r>
            <a:r>
              <a:rPr lang="en-US" b="1" dirty="0"/>
              <a:t>lest any of you be hardened through the deceitfulness of sin.</a:t>
            </a:r>
            <a:r>
              <a:rPr lang="en-US" b="1" dirty="0" smtClean="0"/>
              <a:t> </a:t>
            </a:r>
          </a:p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                                                      Heb. 3:13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16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337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 </a:t>
            </a:r>
            <a:endParaRPr lang="en-US" sz="2600" b="1" dirty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and encourage Christians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Live for Him and not deny Him</a:t>
            </a:r>
          </a:p>
        </p:txBody>
      </p:sp>
    </p:spTree>
    <p:extLst>
      <p:ext uri="{BB962C8B-B14F-4D97-AF65-F5344CB8AC3E}">
        <p14:creationId xmlns:p14="http://schemas.microsoft.com/office/powerpoint/2010/main" val="13775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339725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Brief</a:t>
            </a:r>
            <a:endParaRPr lang="en-US" sz="1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48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 34  </a:t>
            </a:r>
            <a:r>
              <a:rPr lang="en-US" b="1" dirty="0"/>
              <a:t>Jesus said to him, "Assuredly, I say to you that </a:t>
            </a:r>
            <a:r>
              <a:rPr lang="en-US" b="1" dirty="0">
                <a:solidFill>
                  <a:srgbClr val="FFFF00"/>
                </a:solidFill>
              </a:rPr>
              <a:t>this night</a:t>
            </a:r>
            <a:r>
              <a:rPr lang="en-US" b="1" dirty="0"/>
              <a:t>, before the rooster crows, </a:t>
            </a:r>
            <a:r>
              <a:rPr lang="en-US" b="1" dirty="0">
                <a:solidFill>
                  <a:srgbClr val="FFFF00"/>
                </a:solidFill>
              </a:rPr>
              <a:t>you will deny Me </a:t>
            </a:r>
            <a:r>
              <a:rPr lang="en-US" b="1" dirty="0"/>
              <a:t>three times." </a:t>
            </a:r>
            <a:r>
              <a:rPr lang="en-US" b="1" dirty="0" smtClean="0"/>
              <a:t> </a:t>
            </a:r>
          </a:p>
          <a:p>
            <a:pPr algn="just">
              <a:spcAft>
                <a:spcPts val="1200"/>
              </a:spcAft>
              <a:tabLst>
                <a:tab pos="4625975" algn="l"/>
              </a:tabLst>
            </a:pPr>
            <a:r>
              <a:rPr lang="en-US" b="1" dirty="0"/>
              <a:t>	</a:t>
            </a:r>
            <a:r>
              <a:rPr lang="en-US" b="1" dirty="0" smtClean="0"/>
              <a:t>Matt. 26:34</a:t>
            </a:r>
          </a:p>
        </p:txBody>
      </p:sp>
    </p:spTree>
    <p:extLst>
      <p:ext uri="{BB962C8B-B14F-4D97-AF65-F5344CB8AC3E}">
        <p14:creationId xmlns:p14="http://schemas.microsoft.com/office/powerpoint/2010/main" val="95527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38933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 </a:t>
            </a:r>
            <a:endParaRPr lang="en-US" sz="2600" b="1" dirty="0">
              <a:solidFill>
                <a:schemeClr val="tx1"/>
              </a:solidFill>
            </a:endParaRP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and encourage Christians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Live for Him and not deny Him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Remember how sin deceives</a:t>
            </a:r>
            <a:endParaRPr lang="en-US" sz="2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311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723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</a:t>
            </a:r>
            <a:r>
              <a:rPr lang="en-US" b="1" dirty="0" err="1"/>
              <a:t>Heb</a:t>
            </a:r>
            <a:r>
              <a:rPr lang="en-US" b="1" dirty="0"/>
              <a:t> 3:13  but exhort one another daily, while it is called </a:t>
            </a:r>
            <a:r>
              <a:rPr lang="en-US" b="1" dirty="0" smtClean="0"/>
              <a:t>“</a:t>
            </a:r>
            <a:r>
              <a:rPr lang="en-US" b="1" dirty="0" smtClean="0">
                <a:solidFill>
                  <a:srgbClr val="FFFF00"/>
                </a:solidFill>
              </a:rPr>
              <a:t>today</a:t>
            </a:r>
            <a:r>
              <a:rPr lang="en-US" b="1" dirty="0" smtClean="0"/>
              <a:t>," </a:t>
            </a:r>
            <a:r>
              <a:rPr lang="en-US" b="1" dirty="0"/>
              <a:t>lest any of you be hardened through </a:t>
            </a:r>
            <a:r>
              <a:rPr lang="en-US" b="1" dirty="0">
                <a:solidFill>
                  <a:srgbClr val="FFFF00"/>
                </a:solidFill>
              </a:rPr>
              <a:t>the deceitfulness of sin</a:t>
            </a:r>
            <a:r>
              <a:rPr lang="en-US" b="1" dirty="0"/>
              <a:t>. </a:t>
            </a:r>
            <a:endParaRPr lang="en-US" b="1" dirty="0" smtClean="0"/>
          </a:p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                                                     Heb. 3:13</a:t>
            </a:r>
          </a:p>
        </p:txBody>
      </p:sp>
    </p:spTree>
    <p:extLst>
      <p:ext uri="{BB962C8B-B14F-4D97-AF65-F5344CB8AC3E}">
        <p14:creationId xmlns:p14="http://schemas.microsoft.com/office/powerpoint/2010/main" val="24736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44135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and encourage Christians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Live for Him and not deny Him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Remember how sin deceives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Be saved today </a:t>
            </a:r>
          </a:p>
        </p:txBody>
      </p:sp>
    </p:spTree>
    <p:extLst>
      <p:ext uri="{BB962C8B-B14F-4D97-AF65-F5344CB8AC3E}">
        <p14:creationId xmlns:p14="http://schemas.microsoft.com/office/powerpoint/2010/main" val="290901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2077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2  </a:t>
            </a:r>
            <a:r>
              <a:rPr lang="en-US" b="1" dirty="0"/>
              <a:t>For He says: "</a:t>
            </a:r>
            <a:r>
              <a:rPr lang="en-US" b="1" dirty="0" smtClean="0"/>
              <a:t>In an acceptable time I have heard you, and in the day of salvation I have helped you." </a:t>
            </a:r>
            <a:r>
              <a:rPr lang="en-US" b="1" dirty="0"/>
              <a:t>Behold, now is the accepted time; behold, </a:t>
            </a:r>
            <a:r>
              <a:rPr lang="en-US" b="1" dirty="0">
                <a:solidFill>
                  <a:srgbClr val="FFFF00"/>
                </a:solidFill>
              </a:rPr>
              <a:t>now is the day of salvation</a:t>
            </a:r>
            <a:r>
              <a:rPr lang="en-US" b="1" dirty="0" smtClean="0">
                <a:solidFill>
                  <a:srgbClr val="FFFF00"/>
                </a:solidFill>
              </a:rPr>
              <a:t>.</a:t>
            </a:r>
          </a:p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sz="2300" b="1" dirty="0" smtClean="0">
                <a:solidFill>
                  <a:srgbClr val="FFFF00"/>
                </a:solidFill>
              </a:rPr>
              <a:t>                                                             </a:t>
            </a:r>
            <a:r>
              <a:rPr lang="en-US" sz="2300" b="1" dirty="0" smtClean="0">
                <a:solidFill>
                  <a:schemeClr val="tx1"/>
                </a:solidFill>
              </a:rPr>
              <a:t>2 Cor. 6:2</a:t>
            </a:r>
            <a:endParaRPr lang="en-US" sz="23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54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228600" y="381000"/>
            <a:ext cx="8686800" cy="493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457200">
              <a:spcAft>
                <a:spcPct val="3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Making the Most of Today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Prepare </a:t>
            </a:r>
            <a:r>
              <a:rPr lang="en-US" sz="2600" b="1" dirty="0">
                <a:solidFill>
                  <a:schemeClr val="tx1"/>
                </a:solidFill>
              </a:rPr>
              <a:t>today for </a:t>
            </a:r>
            <a:r>
              <a:rPr lang="en-US" sz="2600" b="1" dirty="0" smtClean="0">
                <a:solidFill>
                  <a:schemeClr val="tx1"/>
                </a:solidFill>
              </a:rPr>
              <a:t>Paradise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zealous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others to obey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Exhort and encourage Christians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Live for Him and not deny Him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Remember how sin deceives 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chemeClr val="tx1"/>
                </a:solidFill>
              </a:rPr>
              <a:t>Be saved today </a:t>
            </a:r>
          </a:p>
          <a:p>
            <a:pPr marL="971550" lvl="1" indent="-514350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00"/>
                </a:solidFill>
              </a:rPr>
              <a:t>Make today the best, it may be the last</a:t>
            </a:r>
          </a:p>
        </p:txBody>
      </p:sp>
    </p:spTree>
    <p:extLst>
      <p:ext uri="{BB962C8B-B14F-4D97-AF65-F5344CB8AC3E}">
        <p14:creationId xmlns:p14="http://schemas.microsoft.com/office/powerpoint/2010/main" val="368451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706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154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</a:t>
            </a:r>
            <a:r>
              <a:rPr lang="en-US" sz="3200" b="1" dirty="0" smtClean="0">
                <a:solidFill>
                  <a:schemeClr val="tx1"/>
                </a:solidFill>
              </a:rPr>
              <a:t>3:16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96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23329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Luke </a:t>
            </a:r>
            <a:r>
              <a:rPr lang="en-US" sz="3200" b="1" dirty="0" smtClean="0">
                <a:solidFill>
                  <a:schemeClr val="tx1"/>
                </a:solidFill>
              </a:rPr>
              <a:t>13:3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890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120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Luke 13:3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Matt. </a:t>
            </a:r>
            <a:r>
              <a:rPr lang="en-US" sz="3200" b="1" dirty="0" smtClean="0">
                <a:solidFill>
                  <a:schemeClr val="tx1"/>
                </a:solidFill>
              </a:rPr>
              <a:t>10:32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782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14034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339725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Brief</a:t>
            </a: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 a vapor, morning fog</a:t>
            </a:r>
            <a:endParaRPr lang="en-US" sz="1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0549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Luke 13:3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Matt. 10:32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Acts </a:t>
            </a:r>
            <a:r>
              <a:rPr lang="en-US" sz="3200" b="1" dirty="0" smtClean="0">
                <a:solidFill>
                  <a:schemeClr val="tx1"/>
                </a:solidFill>
              </a:rPr>
              <a:t>22:16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886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465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Luke 13:3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Matt. 10:32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Acts 22:16</a:t>
            </a: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</a:t>
            </a:r>
            <a:r>
              <a:rPr lang="en-US" sz="3000" b="1" dirty="0" smtClean="0">
                <a:solidFill>
                  <a:srgbClr val="FFFF00"/>
                </a:solidFill>
              </a:rPr>
              <a:t>kingdom</a:t>
            </a:r>
            <a:endParaRPr lang="en-US" sz="3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36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0898" name="Text Box 2"/>
          <p:cNvSpPr txBox="1">
            <a:spLocks noChangeArrowheads="1"/>
          </p:cNvSpPr>
          <p:nvPr/>
        </p:nvSpPr>
        <p:spPr bwMode="auto">
          <a:xfrm>
            <a:off x="381000" y="533400"/>
            <a:ext cx="8382000" cy="5435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Aft>
                <a:spcPct val="40000"/>
              </a:spcAft>
            </a:pPr>
            <a:r>
              <a:rPr lang="en-US" sz="4000" b="1" dirty="0" smtClean="0">
                <a:solidFill>
                  <a:srgbClr val="FFFF00"/>
                </a:solidFill>
              </a:rPr>
              <a:t>His Plan for Your Salvation Today</a:t>
            </a:r>
            <a:endParaRPr lang="en-US" sz="4000" b="1" dirty="0">
              <a:solidFill>
                <a:srgbClr val="FFFF00"/>
              </a:solidFill>
            </a:endParaRP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Believe   				John 3:16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Repent				Luke 13:3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Confess Faith			Matt. 10:32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Baptized			Acts 22:16</a:t>
            </a:r>
          </a:p>
          <a:p>
            <a:pPr>
              <a:spcBef>
                <a:spcPct val="20000"/>
              </a:spcBef>
              <a:spcAft>
                <a:spcPct val="40000"/>
              </a:spcAft>
            </a:pPr>
            <a:r>
              <a:rPr lang="en-US" sz="3000" b="1" dirty="0">
                <a:solidFill>
                  <a:srgbClr val="FFFF00"/>
                </a:solidFill>
              </a:rPr>
              <a:t>Added to His church, His body, His kingdom</a:t>
            </a:r>
          </a:p>
          <a:p>
            <a:pPr lvl="1" algn="l">
              <a:spcBef>
                <a:spcPct val="20000"/>
              </a:spcBef>
              <a:spcAft>
                <a:spcPct val="40000"/>
              </a:spcAft>
              <a:buFontTx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  Be Faithful			Rev. 2:10</a:t>
            </a:r>
          </a:p>
        </p:txBody>
      </p:sp>
    </p:spTree>
    <p:extLst>
      <p:ext uri="{BB962C8B-B14F-4D97-AF65-F5344CB8AC3E}">
        <p14:creationId xmlns:p14="http://schemas.microsoft.com/office/powerpoint/2010/main" val="2785045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en-US" b="1" dirty="0" smtClean="0"/>
              <a:t>  14  whereas you do not know what will happen tomorrow. </a:t>
            </a:r>
            <a:r>
              <a:rPr lang="en-US" b="1" dirty="0" smtClean="0">
                <a:solidFill>
                  <a:srgbClr val="FFFF00"/>
                </a:solidFill>
              </a:rPr>
              <a:t>For what is your life? It is even a vapor that appears for a little time and then vanishes away. </a:t>
            </a:r>
          </a:p>
          <a:p>
            <a:pPr algn="just">
              <a:spcAft>
                <a:spcPts val="1200"/>
              </a:spcAft>
            </a:pPr>
            <a:r>
              <a:rPr lang="en-US" sz="2300" b="1" dirty="0" smtClean="0"/>
              <a:t>					James 4:14</a:t>
            </a:r>
            <a:endParaRPr lang="en-US" sz="2300" b="1" dirty="0"/>
          </a:p>
        </p:txBody>
      </p:sp>
    </p:spTree>
    <p:extLst>
      <p:ext uri="{BB962C8B-B14F-4D97-AF65-F5344CB8AC3E}">
        <p14:creationId xmlns:p14="http://schemas.microsoft.com/office/powerpoint/2010/main" val="220350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1963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339725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Brief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 a vapor, morning fog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 a story that is told</a:t>
            </a:r>
            <a:endParaRPr lang="en-US" sz="1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114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3388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>
                <a:solidFill>
                  <a:schemeClr val="tx1"/>
                </a:solidFill>
              </a:rPr>
              <a:t>  9  For all our days are passed away in thy wrath: </a:t>
            </a:r>
            <a:r>
              <a:rPr lang="en-US" b="1" dirty="0" smtClean="0">
                <a:solidFill>
                  <a:srgbClr val="FFFF00"/>
                </a:solidFill>
              </a:rPr>
              <a:t>we spend our years as a tale that is told. </a:t>
            </a:r>
          </a:p>
          <a:p>
            <a:pPr algn="just">
              <a:spcAft>
                <a:spcPts val="1200"/>
              </a:spcAft>
            </a:pPr>
            <a:r>
              <a:rPr lang="en-US" sz="2300" b="1" dirty="0" smtClean="0">
                <a:solidFill>
                  <a:srgbClr val="FFFF00"/>
                </a:solidFill>
              </a:rPr>
              <a:t>					Psalm 90:9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5362" name="Text Box 2"/>
          <p:cNvSpPr txBox="1">
            <a:spLocks noChangeArrowheads="1"/>
          </p:cNvSpPr>
          <p:nvPr/>
        </p:nvSpPr>
        <p:spPr bwMode="auto">
          <a:xfrm>
            <a:off x="304800" y="381000"/>
            <a:ext cx="8382000" cy="2523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457200" indent="-339725">
              <a:spcAft>
                <a:spcPct val="30000"/>
              </a:spcAft>
            </a:pPr>
            <a:r>
              <a:rPr lang="en-US" sz="4400" b="1" dirty="0" smtClean="0">
                <a:solidFill>
                  <a:srgbClr val="FFFF00"/>
                </a:solidFill>
              </a:rPr>
              <a:t>Life is Brief</a:t>
            </a:r>
            <a:endParaRPr lang="en-US" sz="4400" b="1" dirty="0" smtClean="0">
              <a:solidFill>
                <a:schemeClr val="tx1"/>
              </a:solidFill>
            </a:endParaRP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 a vapor, morning fog</a:t>
            </a: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tx1"/>
                </a:solidFill>
              </a:rPr>
              <a:t>Like a story that is told</a:t>
            </a:r>
            <a:endParaRPr lang="en-US" sz="2800" b="1" dirty="0" smtClean="0">
              <a:solidFill>
                <a:srgbClr val="FFFF00"/>
              </a:solidFill>
            </a:endParaRPr>
          </a:p>
          <a:p>
            <a:pPr lvl="1" indent="-339725" algn="l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FF00"/>
                </a:solidFill>
              </a:rPr>
              <a:t>Like water poured out on ground</a:t>
            </a:r>
            <a:endParaRPr lang="en-US" sz="1600" b="1" dirty="0" smtClean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133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7634" name="Text Box 2"/>
          <p:cNvSpPr txBox="1">
            <a:spLocks noChangeArrowheads="1"/>
          </p:cNvSpPr>
          <p:nvPr/>
        </p:nvSpPr>
        <p:spPr bwMode="auto">
          <a:xfrm>
            <a:off x="457200" y="480804"/>
            <a:ext cx="8153400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  <a:tabLst>
                <a:tab pos="5540375" algn="l"/>
              </a:tabLst>
            </a:pPr>
            <a:r>
              <a:rPr lang="en-US" b="1" dirty="0" smtClean="0"/>
              <a:t>  14  </a:t>
            </a:r>
            <a:r>
              <a:rPr lang="en-US" b="1" dirty="0"/>
              <a:t>For we must needs die, and are as water spilt on the </a:t>
            </a:r>
            <a:r>
              <a:rPr lang="en-US" b="1" dirty="0" smtClean="0"/>
              <a:t>ground . . . </a:t>
            </a:r>
          </a:p>
          <a:p>
            <a:pPr algn="just">
              <a:spcAft>
                <a:spcPts val="1200"/>
              </a:spcAft>
              <a:tabLst>
                <a:tab pos="4625975" algn="l"/>
              </a:tabLst>
            </a:pPr>
            <a:r>
              <a:rPr lang="en-US" b="1" dirty="0"/>
              <a:t>	</a:t>
            </a:r>
            <a:r>
              <a:rPr lang="en-US" b="1" dirty="0" smtClean="0"/>
              <a:t>2 Sam. 14:14</a:t>
            </a:r>
            <a:endParaRPr lang="en-US" sz="23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168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on Frame">
  <a:themeElements>
    <a:clrScheme name="Neon Frame 1">
      <a:dk1>
        <a:srgbClr val="808080"/>
      </a:dk1>
      <a:lt1>
        <a:srgbClr val="F8F8F8"/>
      </a:lt1>
      <a:dk2>
        <a:srgbClr val="000000"/>
      </a:dk2>
      <a:lt2>
        <a:srgbClr val="FFFFFF"/>
      </a:lt2>
      <a:accent1>
        <a:srgbClr val="6699FF"/>
      </a:accent1>
      <a:accent2>
        <a:srgbClr val="9933FF"/>
      </a:accent2>
      <a:accent3>
        <a:srgbClr val="AAAAAA"/>
      </a:accent3>
      <a:accent4>
        <a:srgbClr val="D4D4D4"/>
      </a:accent4>
      <a:accent5>
        <a:srgbClr val="B8CAFF"/>
      </a:accent5>
      <a:accent6>
        <a:srgbClr val="8A2DE7"/>
      </a:accent6>
      <a:hlink>
        <a:srgbClr val="00FFFF"/>
      </a:hlink>
      <a:folHlink>
        <a:srgbClr val="0099CC"/>
      </a:folHlink>
    </a:clrScheme>
    <a:fontScheme name="Neon Fram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Neon Frame 1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6699FF"/>
        </a:accent1>
        <a:accent2>
          <a:srgbClr val="9933FF"/>
        </a:accent2>
        <a:accent3>
          <a:srgbClr val="AAAAAA"/>
        </a:accent3>
        <a:accent4>
          <a:srgbClr val="D4D4D4"/>
        </a:accent4>
        <a:accent5>
          <a:srgbClr val="B8CAFF"/>
        </a:accent5>
        <a:accent6>
          <a:srgbClr val="8A2DE7"/>
        </a:accent6>
        <a:hlink>
          <a:srgbClr val="00FFFF"/>
        </a:hlink>
        <a:folHlink>
          <a:srgbClr val="0099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2">
        <a:dk1>
          <a:srgbClr val="000066"/>
        </a:dk1>
        <a:lt1>
          <a:srgbClr val="FFFFFF"/>
        </a:lt1>
        <a:dk2>
          <a:srgbClr val="3333FF"/>
        </a:dk2>
        <a:lt2>
          <a:srgbClr val="3399FF"/>
        </a:lt2>
        <a:accent1>
          <a:srgbClr val="66CCFF"/>
        </a:accent1>
        <a:accent2>
          <a:srgbClr val="FF66FF"/>
        </a:accent2>
        <a:accent3>
          <a:srgbClr val="FFFFFF"/>
        </a:accent3>
        <a:accent4>
          <a:srgbClr val="000056"/>
        </a:accent4>
        <a:accent5>
          <a:srgbClr val="B8E2FF"/>
        </a:accent5>
        <a:accent6>
          <a:srgbClr val="E75CE7"/>
        </a:accent6>
        <a:hlink>
          <a:srgbClr val="CC00CC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69696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C8C8C8"/>
        </a:accent6>
        <a:hlink>
          <a:srgbClr val="3333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on Frame 4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CC9900"/>
        </a:accent1>
        <a:accent2>
          <a:srgbClr val="996600"/>
        </a:accent2>
        <a:accent3>
          <a:srgbClr val="AAAAAA"/>
        </a:accent3>
        <a:accent4>
          <a:srgbClr val="D4D4D4"/>
        </a:accent4>
        <a:accent5>
          <a:srgbClr val="E2CAAA"/>
        </a:accent5>
        <a:accent6>
          <a:srgbClr val="8A5C00"/>
        </a:accent6>
        <a:hlink>
          <a:srgbClr val="CCCC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5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6600"/>
        </a:accent1>
        <a:accent2>
          <a:srgbClr val="FF41FF"/>
        </a:accent2>
        <a:accent3>
          <a:srgbClr val="AAAAAA"/>
        </a:accent3>
        <a:accent4>
          <a:srgbClr val="D4D4D4"/>
        </a:accent4>
        <a:accent5>
          <a:srgbClr val="FFB8AA"/>
        </a:accent5>
        <a:accent6>
          <a:srgbClr val="E73AE7"/>
        </a:accent6>
        <a:hlink>
          <a:srgbClr val="FF0066"/>
        </a:hlink>
        <a:folHlink>
          <a:srgbClr val="CC00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on Frame 6">
        <a:dk1>
          <a:srgbClr val="808080"/>
        </a:dk1>
        <a:lt1>
          <a:srgbClr val="F8F8F8"/>
        </a:lt1>
        <a:dk2>
          <a:srgbClr val="000000"/>
        </a:dk2>
        <a:lt2>
          <a:srgbClr val="FFFFFF"/>
        </a:lt2>
        <a:accent1>
          <a:srgbClr val="FF4FC9"/>
        </a:accent1>
        <a:accent2>
          <a:srgbClr val="FF91B6"/>
        </a:accent2>
        <a:accent3>
          <a:srgbClr val="AAAAAA"/>
        </a:accent3>
        <a:accent4>
          <a:srgbClr val="D4D4D4"/>
        </a:accent4>
        <a:accent5>
          <a:srgbClr val="FFB2E1"/>
        </a:accent5>
        <a:accent6>
          <a:srgbClr val="E783A5"/>
        </a:accent6>
        <a:hlink>
          <a:srgbClr val="FF99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Designs\Neon Frame.pot</Template>
  <TotalTime>8023</TotalTime>
  <Pages>37</Pages>
  <Words>1170</Words>
  <Application>Microsoft Office PowerPoint</Application>
  <PresentationFormat>On-screen Show (4:3)</PresentationFormat>
  <Paragraphs>163</Paragraphs>
  <Slides>42</Slides>
  <Notes>42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Book Antiqua</vt:lpstr>
      <vt:lpstr>Tahoma</vt:lpstr>
      <vt:lpstr>Times New Roman</vt:lpstr>
      <vt:lpstr>Neon Frame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Glorious God and His Glorious Church</dc:title>
  <dc:subject/>
  <dc:creator>Dan Jenkins</dc:creator>
  <cp:keywords/>
  <dc:description/>
  <cp:lastModifiedBy>David</cp:lastModifiedBy>
  <cp:revision>231</cp:revision>
  <cp:lastPrinted>2014-03-30T12:35:51Z</cp:lastPrinted>
  <dcterms:created xsi:type="dcterms:W3CDTF">1999-05-09T20:26:14Z</dcterms:created>
  <dcterms:modified xsi:type="dcterms:W3CDTF">2014-03-30T12:36:36Z</dcterms:modified>
</cp:coreProperties>
</file>