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7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D3B17-E4E2-4EA8-8E4F-534DEAAE8937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0494-CF8B-4117-9B97-19C0F799F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81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BDAAEC-A701-47D7-B6F7-88D302854BB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BC4EC-6710-47FA-810A-172922C5705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117"/>
            <a:ext cx="9144000" cy="29870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6576" y="1565676"/>
            <a:ext cx="90747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Handwriting" pitchFamily="66" charset="0"/>
              </a:rPr>
              <a:t>The FAMILY of God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1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870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2618509"/>
            <a:ext cx="8782493" cy="4239490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146773" y="90053"/>
            <a:ext cx="49279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Handwriting" pitchFamily="66" charset="0"/>
              </a:rPr>
              <a:t>The FAMILY of God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BDAAEC-A701-47D7-B6F7-88D302854BB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BC4EC-6710-47FA-810A-172922C5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BDAAEC-A701-47D7-B6F7-88D302854BB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BC4EC-6710-47FA-810A-172922C5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7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BDAAEC-A701-47D7-B6F7-88D302854BB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BC4EC-6710-47FA-810A-172922C5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8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BDAAEC-A701-47D7-B6F7-88D302854BB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BC4EC-6710-47FA-810A-172922C5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19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BDAAEC-A701-47D7-B6F7-88D302854BB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BC4EC-6710-47FA-810A-172922C5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2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BDAAEC-A701-47D7-B6F7-88D302854BB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BC4EC-6710-47FA-810A-172922C5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2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BDAAEC-A701-47D7-B6F7-88D302854BB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BC4EC-6710-47FA-810A-172922C5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61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BDAAEC-A701-47D7-B6F7-88D302854BB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BC4EC-6710-47FA-810A-172922C5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7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3BDAAEC-A701-47D7-B6F7-88D302854BB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BC4EC-6710-47FA-810A-172922C57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2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870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2618509"/>
            <a:ext cx="8782493" cy="4239490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146773" y="90053"/>
            <a:ext cx="49279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Handwriting" pitchFamily="66" charset="0"/>
              </a:rPr>
              <a:t>The FAMILY of God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1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870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2618509"/>
            <a:ext cx="8782493" cy="4239490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146773" y="90053"/>
            <a:ext cx="49279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Handwriting" pitchFamily="66" charset="0"/>
              </a:rPr>
              <a:t>The FAMILY of God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870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2618509"/>
            <a:ext cx="8782493" cy="4239490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146773" y="90053"/>
            <a:ext cx="49279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Handwriting" pitchFamily="66" charset="0"/>
              </a:rPr>
              <a:t>The FAMILY of God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6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29870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3035807"/>
            <a:ext cx="8782493" cy="3822191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2296" y="90053"/>
            <a:ext cx="8992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Announcing</a:t>
            </a:r>
            <a:r>
              <a:rPr lang="en-US" sz="3200" b="1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 a New Emphasis at PBL</a:t>
            </a:r>
          </a:p>
          <a:p>
            <a:pPr algn="ctr"/>
            <a:r>
              <a:rPr lang="en-US" sz="3200" b="1" cap="none" spc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FAMILY/Youth Relationship in the Church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utura Md BT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9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29870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3035807"/>
            <a:ext cx="8782493" cy="3822191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2296" y="90053"/>
            <a:ext cx="8992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Announcing</a:t>
            </a:r>
            <a:r>
              <a:rPr lang="en-US" sz="3200" b="1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 a New Emphasis at PBL</a:t>
            </a:r>
          </a:p>
          <a:p>
            <a:pPr algn="ctr"/>
            <a:r>
              <a:rPr lang="en-US" sz="3200" b="1" cap="none" spc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FAMILY/Youth Relationship in the Church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utura Md BT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29870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3035807"/>
            <a:ext cx="8782493" cy="3822191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2296" y="90053"/>
            <a:ext cx="8992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Announcing</a:t>
            </a:r>
            <a:r>
              <a:rPr lang="en-US" sz="3200" b="1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 a New Emphasis at PBL</a:t>
            </a:r>
          </a:p>
          <a:p>
            <a:pPr algn="ctr"/>
            <a:r>
              <a:rPr lang="en-US" sz="3200" b="1" cap="none" spc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FAMILY/Youth Relationship in the Church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utura Md BT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29870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3035807"/>
            <a:ext cx="8782493" cy="3822191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2296" y="90053"/>
            <a:ext cx="899242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Announcing</a:t>
            </a:r>
            <a:r>
              <a:rPr lang="en-US" sz="3200" b="1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 a New Emphasis at PBL</a:t>
            </a:r>
          </a:p>
          <a:p>
            <a:pPr algn="ctr"/>
            <a:r>
              <a:rPr lang="en-US" sz="3200" b="1" cap="none" spc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FAMILY/Youth Relationship in the Church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utura Md BT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3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2296" y="90053"/>
            <a:ext cx="89924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Our New </a:t>
            </a:r>
          </a:p>
          <a:p>
            <a:pPr algn="ctr"/>
            <a:r>
              <a:rPr lang="en-US" sz="4000" b="1" cap="none" spc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FAMILY/Youth Evangelist</a:t>
            </a:r>
            <a:endParaRPr lang="en-U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utura Md BT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6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56" y="1825624"/>
            <a:ext cx="8910084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9" r:id="rId8"/>
    <p:sldLayoutId id="2147483678" r:id="rId9"/>
    <p:sldLayoutId id="214748367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143000" y="4782311"/>
            <a:ext cx="6858000" cy="135916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Galatians 3:26-29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61118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1"/>
          <p:cNvSpPr>
            <a:spLocks noChangeArrowheads="1"/>
          </p:cNvSpPr>
          <p:nvPr/>
        </p:nvSpPr>
        <p:spPr bwMode="auto">
          <a:xfrm>
            <a:off x="2660904" y="2834640"/>
            <a:ext cx="3733800" cy="3810000"/>
          </a:xfrm>
          <a:prstGeom prst="ellips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6851904" y="4253865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2889504" y="4072890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His FAMILY,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The Church</a:t>
            </a:r>
          </a:p>
        </p:txBody>
      </p: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1746504" y="2796540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6318504" y="2777490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289304" y="4206240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371856" y="5297424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4" name="Oval 9"/>
          <p:cNvSpPr>
            <a:spLocks noChangeArrowheads="1"/>
          </p:cNvSpPr>
          <p:nvPr/>
        </p:nvSpPr>
        <p:spPr bwMode="auto">
          <a:xfrm>
            <a:off x="7842504" y="3225165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298704" y="2987040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6" name="Oval 11"/>
          <p:cNvSpPr>
            <a:spLocks noChangeArrowheads="1"/>
          </p:cNvSpPr>
          <p:nvPr/>
        </p:nvSpPr>
        <p:spPr bwMode="auto">
          <a:xfrm>
            <a:off x="7845552" y="5125974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6394704" y="5654040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8" name="Oval 13"/>
          <p:cNvSpPr>
            <a:spLocks noChangeArrowheads="1"/>
          </p:cNvSpPr>
          <p:nvPr/>
        </p:nvSpPr>
        <p:spPr bwMode="auto">
          <a:xfrm>
            <a:off x="1840992" y="5730240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1764792" y="595884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</a:rPr>
              <a:t>Etc.</a:t>
            </a:r>
          </a:p>
        </p:txBody>
      </p:sp>
      <p:sp>
        <p:nvSpPr>
          <p:cNvPr id="60" name="TextBox 16"/>
          <p:cNvSpPr txBox="1">
            <a:spLocks noChangeArrowheads="1"/>
          </p:cNvSpPr>
          <p:nvPr/>
        </p:nvSpPr>
        <p:spPr bwMode="auto">
          <a:xfrm>
            <a:off x="237744" y="5519166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</a:rPr>
              <a:t>Jew</a:t>
            </a:r>
          </a:p>
        </p:txBody>
      </p:sp>
      <p:sp>
        <p:nvSpPr>
          <p:cNvPr id="61" name="TextBox 17"/>
          <p:cNvSpPr txBox="1">
            <a:spLocks noChangeArrowheads="1"/>
          </p:cNvSpPr>
          <p:nvPr/>
        </p:nvSpPr>
        <p:spPr bwMode="auto">
          <a:xfrm>
            <a:off x="222504" y="321564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</a:rPr>
              <a:t>Egypt</a:t>
            </a:r>
          </a:p>
        </p:txBody>
      </p:sp>
      <p:sp>
        <p:nvSpPr>
          <p:cNvPr id="62" name="TextBox 18"/>
          <p:cNvSpPr txBox="1">
            <a:spLocks noChangeArrowheads="1"/>
          </p:cNvSpPr>
          <p:nvPr/>
        </p:nvSpPr>
        <p:spPr bwMode="auto">
          <a:xfrm>
            <a:off x="6214872" y="2981706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</a:rPr>
              <a:t>Slave</a:t>
            </a:r>
          </a:p>
        </p:txBody>
      </p:sp>
      <p:sp>
        <p:nvSpPr>
          <p:cNvPr id="63" name="TextBox 19"/>
          <p:cNvSpPr txBox="1">
            <a:spLocks noChangeArrowheads="1"/>
          </p:cNvSpPr>
          <p:nvPr/>
        </p:nvSpPr>
        <p:spPr bwMode="auto">
          <a:xfrm>
            <a:off x="1594104" y="302514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</a:rPr>
              <a:t>Free</a:t>
            </a:r>
          </a:p>
        </p:txBody>
      </p:sp>
      <p:sp>
        <p:nvSpPr>
          <p:cNvPr id="64" name="TextBox 20"/>
          <p:cNvSpPr txBox="1">
            <a:spLocks noChangeArrowheads="1"/>
          </p:cNvSpPr>
          <p:nvPr/>
        </p:nvSpPr>
        <p:spPr bwMode="auto">
          <a:xfrm>
            <a:off x="1213104" y="443484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</a:rPr>
              <a:t>Greek</a:t>
            </a:r>
          </a:p>
        </p:txBody>
      </p:sp>
      <p:sp>
        <p:nvSpPr>
          <p:cNvPr id="65" name="TextBox 21"/>
          <p:cNvSpPr txBox="1">
            <a:spLocks noChangeArrowheads="1"/>
          </p:cNvSpPr>
          <p:nvPr/>
        </p:nvSpPr>
        <p:spPr bwMode="auto">
          <a:xfrm>
            <a:off x="6318504" y="588264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</a:rPr>
              <a:t>Etc.</a:t>
            </a:r>
          </a:p>
        </p:txBody>
      </p:sp>
      <p:sp>
        <p:nvSpPr>
          <p:cNvPr id="66" name="TextBox 22"/>
          <p:cNvSpPr txBox="1">
            <a:spLocks noChangeArrowheads="1"/>
          </p:cNvSpPr>
          <p:nvPr/>
        </p:nvSpPr>
        <p:spPr bwMode="auto">
          <a:xfrm>
            <a:off x="7769352" y="5354574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</a:rPr>
              <a:t>Etc.</a:t>
            </a:r>
          </a:p>
        </p:txBody>
      </p:sp>
      <p:sp>
        <p:nvSpPr>
          <p:cNvPr id="67" name="TextBox 23"/>
          <p:cNvSpPr txBox="1">
            <a:spLocks noChangeArrowheads="1"/>
          </p:cNvSpPr>
          <p:nvPr/>
        </p:nvSpPr>
        <p:spPr bwMode="auto">
          <a:xfrm>
            <a:off x="6775704" y="448246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</a:rPr>
              <a:t>Etc.</a:t>
            </a:r>
          </a:p>
        </p:txBody>
      </p:sp>
      <p:sp>
        <p:nvSpPr>
          <p:cNvPr id="68" name="TextBox 24"/>
          <p:cNvSpPr txBox="1">
            <a:spLocks noChangeArrowheads="1"/>
          </p:cNvSpPr>
          <p:nvPr/>
        </p:nvSpPr>
        <p:spPr bwMode="auto">
          <a:xfrm>
            <a:off x="7766304" y="345376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1394537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1"/>
          <p:cNvSpPr>
            <a:spLocks noChangeArrowheads="1"/>
          </p:cNvSpPr>
          <p:nvPr/>
        </p:nvSpPr>
        <p:spPr bwMode="auto">
          <a:xfrm>
            <a:off x="2660904" y="2834640"/>
            <a:ext cx="3733800" cy="3810000"/>
          </a:xfrm>
          <a:prstGeom prst="ellips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8" name="Oval 2"/>
          <p:cNvSpPr>
            <a:spLocks noChangeArrowheads="1"/>
          </p:cNvSpPr>
          <p:nvPr/>
        </p:nvSpPr>
        <p:spPr bwMode="auto">
          <a:xfrm>
            <a:off x="6851904" y="4253865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2889504" y="4072890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His FAMILY,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The Church</a:t>
            </a:r>
          </a:p>
        </p:txBody>
      </p: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1746504" y="2796540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6318504" y="2777490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2" name="Oval 7"/>
          <p:cNvSpPr>
            <a:spLocks noChangeArrowheads="1"/>
          </p:cNvSpPr>
          <p:nvPr/>
        </p:nvSpPr>
        <p:spPr bwMode="auto">
          <a:xfrm>
            <a:off x="1289304" y="4206240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371856" y="5297424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4" name="Oval 9"/>
          <p:cNvSpPr>
            <a:spLocks noChangeArrowheads="1"/>
          </p:cNvSpPr>
          <p:nvPr/>
        </p:nvSpPr>
        <p:spPr bwMode="auto">
          <a:xfrm>
            <a:off x="7842504" y="3225165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298704" y="2987040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6" name="Oval 11"/>
          <p:cNvSpPr>
            <a:spLocks noChangeArrowheads="1"/>
          </p:cNvSpPr>
          <p:nvPr/>
        </p:nvSpPr>
        <p:spPr bwMode="auto">
          <a:xfrm>
            <a:off x="7845552" y="5125974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6394704" y="5654040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8" name="Oval 13"/>
          <p:cNvSpPr>
            <a:spLocks noChangeArrowheads="1"/>
          </p:cNvSpPr>
          <p:nvPr/>
        </p:nvSpPr>
        <p:spPr bwMode="auto">
          <a:xfrm>
            <a:off x="1840992" y="5730240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1870943">
            <a:off x="2085040" y="3888134"/>
            <a:ext cx="49858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</a:rPr>
              <a:t>NOT THIS</a:t>
            </a:r>
            <a:endParaRPr lang="en-US" sz="96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5475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1"/>
          <p:cNvSpPr>
            <a:spLocks noChangeArrowheads="1"/>
          </p:cNvSpPr>
          <p:nvPr/>
        </p:nvSpPr>
        <p:spPr bwMode="auto">
          <a:xfrm>
            <a:off x="2688336" y="2816352"/>
            <a:ext cx="3733800" cy="3810000"/>
          </a:xfrm>
          <a:prstGeom prst="ellips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Oval 2"/>
          <p:cNvSpPr>
            <a:spLocks noChangeArrowheads="1"/>
          </p:cNvSpPr>
          <p:nvPr/>
        </p:nvSpPr>
        <p:spPr bwMode="auto">
          <a:xfrm>
            <a:off x="4517136" y="6016752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5050536" y="3349752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3983736" y="2892552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2840736" y="4416552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3602736" y="5559552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4364736" y="3883152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3069336" y="3349752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" name="Oval 11"/>
          <p:cNvSpPr>
            <a:spLocks noChangeArrowheads="1"/>
          </p:cNvSpPr>
          <p:nvPr/>
        </p:nvSpPr>
        <p:spPr bwMode="auto">
          <a:xfrm>
            <a:off x="4821936" y="5102352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5202936" y="4264152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3755136" y="4645152"/>
            <a:ext cx="914400" cy="9144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1870943">
            <a:off x="901704" y="3949689"/>
            <a:ext cx="73525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0000"/>
                  </a:outerShdw>
                </a:effectLst>
              </a:rPr>
              <a:t>NOT EVEN THIS</a:t>
            </a:r>
            <a:endParaRPr lang="en-US" sz="8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9158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3858768" y="2816352"/>
            <a:ext cx="3733800" cy="3810000"/>
            <a:chOff x="2743200" y="1600200"/>
            <a:chExt cx="3733800" cy="3810000"/>
          </a:xfrm>
        </p:grpSpPr>
        <p:sp>
          <p:nvSpPr>
            <p:cNvPr id="15" name="Oval 1"/>
            <p:cNvSpPr>
              <a:spLocks noChangeArrowheads="1"/>
            </p:cNvSpPr>
            <p:nvPr/>
          </p:nvSpPr>
          <p:spPr bwMode="auto">
            <a:xfrm>
              <a:off x="2743200" y="1600200"/>
              <a:ext cx="3733800" cy="3810000"/>
            </a:xfrm>
            <a:prstGeom prst="ellips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" name="Oval 2"/>
            <p:cNvSpPr>
              <a:spLocks noChangeArrowheads="1"/>
            </p:cNvSpPr>
            <p:nvPr/>
          </p:nvSpPr>
          <p:spPr bwMode="auto">
            <a:xfrm>
              <a:off x="4876800" y="3962400"/>
              <a:ext cx="914400" cy="91440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4724400" y="1981200"/>
              <a:ext cx="914400" cy="91440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4038600" y="1676400"/>
              <a:ext cx="914400" cy="91440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3276600" y="2743200"/>
              <a:ext cx="914400" cy="91440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3124200" y="3505200"/>
              <a:ext cx="914400" cy="91440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4191000" y="2438400"/>
              <a:ext cx="914400" cy="91440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3505200" y="2057400"/>
              <a:ext cx="914400" cy="91440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4495800" y="2971800"/>
              <a:ext cx="914400" cy="91440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5105400" y="2514600"/>
              <a:ext cx="914400" cy="91440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" name="Oval 13"/>
            <p:cNvSpPr>
              <a:spLocks noChangeArrowheads="1"/>
            </p:cNvSpPr>
            <p:nvPr/>
          </p:nvSpPr>
          <p:spPr bwMode="auto">
            <a:xfrm>
              <a:off x="3886200" y="3200400"/>
              <a:ext cx="914400" cy="91440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8" name="Oval 14"/>
            <p:cNvSpPr>
              <a:spLocks noChangeArrowheads="1"/>
            </p:cNvSpPr>
            <p:nvPr/>
          </p:nvSpPr>
          <p:spPr bwMode="auto">
            <a:xfrm>
              <a:off x="4191000" y="3657600"/>
              <a:ext cx="914400" cy="91440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9" name="Oval 15"/>
            <p:cNvSpPr>
              <a:spLocks noChangeArrowheads="1"/>
            </p:cNvSpPr>
            <p:nvPr/>
          </p:nvSpPr>
          <p:spPr bwMode="auto">
            <a:xfrm>
              <a:off x="3657600" y="4038600"/>
              <a:ext cx="914400" cy="91440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0" name="Oval 16"/>
            <p:cNvSpPr>
              <a:spLocks noChangeArrowheads="1"/>
            </p:cNvSpPr>
            <p:nvPr/>
          </p:nvSpPr>
          <p:spPr bwMode="auto">
            <a:xfrm>
              <a:off x="5257800" y="3200400"/>
              <a:ext cx="914400" cy="91440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1" name="Oval 17"/>
            <p:cNvSpPr>
              <a:spLocks noChangeArrowheads="1"/>
            </p:cNvSpPr>
            <p:nvPr/>
          </p:nvSpPr>
          <p:spPr bwMode="auto">
            <a:xfrm>
              <a:off x="4267200" y="4419600"/>
              <a:ext cx="914400" cy="914400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651" y="2618509"/>
            <a:ext cx="4103317" cy="423949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No more, “I”, but “we”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No </a:t>
            </a:r>
            <a:r>
              <a:rPr lang="en-US" sz="2400" dirty="0">
                <a:solidFill>
                  <a:schemeClr val="bg1"/>
                </a:solidFill>
              </a:rPr>
              <a:t>more, “they,”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but </a:t>
            </a:r>
            <a:r>
              <a:rPr lang="en-US" sz="2400" dirty="0">
                <a:solidFill>
                  <a:schemeClr val="bg1"/>
                </a:solidFill>
              </a:rPr>
              <a:t>we/us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We </a:t>
            </a:r>
            <a:r>
              <a:rPr lang="en-US" sz="2400" dirty="0">
                <a:solidFill>
                  <a:schemeClr val="bg1"/>
                </a:solidFill>
              </a:rPr>
              <a:t>work together,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caring </a:t>
            </a:r>
            <a:r>
              <a:rPr lang="en-US" sz="2400" dirty="0">
                <a:solidFill>
                  <a:schemeClr val="bg1"/>
                </a:solidFill>
              </a:rPr>
              <a:t>for “one another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Invest in the outcome of being one in Him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Cannot </a:t>
            </a:r>
            <a:r>
              <a:rPr lang="en-US" sz="2400" dirty="0">
                <a:solidFill>
                  <a:schemeClr val="bg1"/>
                </a:solidFill>
              </a:rPr>
              <a:t>be content with status quo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Love</a:t>
            </a:r>
            <a:r>
              <a:rPr lang="en-US" sz="2400" dirty="0">
                <a:solidFill>
                  <a:schemeClr val="bg1"/>
                </a:solidFill>
              </a:rPr>
              <a:t>, the bond of </a:t>
            </a:r>
            <a:r>
              <a:rPr lang="en-US" sz="2400" dirty="0" smtClean="0">
                <a:solidFill>
                  <a:schemeClr val="bg1"/>
                </a:solidFill>
              </a:rPr>
              <a:t>perfection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0024" y="2651636"/>
            <a:ext cx="2276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His FAMILY,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The Church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564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97" y="0"/>
            <a:ext cx="9144000" cy="6748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</a:pPr>
            <a:r>
              <a:rPr lang="en-US" sz="3600" dirty="0">
                <a:solidFill>
                  <a:schemeClr val="bg1"/>
                </a:solidFill>
              </a:rPr>
              <a:t>Must have faith		</a:t>
            </a:r>
            <a:r>
              <a:rPr lang="en-US" sz="3600" dirty="0" smtClean="0">
                <a:solidFill>
                  <a:schemeClr val="bg1"/>
                </a:solidFill>
              </a:rPr>
              <a:t>	John </a:t>
            </a:r>
            <a:r>
              <a:rPr lang="en-US" sz="3600" dirty="0">
                <a:solidFill>
                  <a:schemeClr val="bg1"/>
                </a:solidFill>
              </a:rPr>
              <a:t>3:16</a:t>
            </a:r>
          </a:p>
          <a:p>
            <a:pPr marL="457200" indent="-457200">
              <a:lnSpc>
                <a:spcPct val="10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Must </a:t>
            </a:r>
            <a:r>
              <a:rPr lang="en-US" sz="3600" dirty="0">
                <a:solidFill>
                  <a:schemeClr val="bg1"/>
                </a:solidFill>
              </a:rPr>
              <a:t>repent		</a:t>
            </a:r>
            <a:r>
              <a:rPr lang="en-US" sz="3600" dirty="0" smtClean="0">
                <a:solidFill>
                  <a:schemeClr val="bg1"/>
                </a:solidFill>
              </a:rPr>
              <a:t>	Luke </a:t>
            </a:r>
            <a:r>
              <a:rPr lang="en-US" sz="3600" dirty="0">
                <a:solidFill>
                  <a:schemeClr val="bg1"/>
                </a:solidFill>
              </a:rPr>
              <a:t>13:3</a:t>
            </a:r>
          </a:p>
          <a:p>
            <a:pPr marL="457200" indent="-457200">
              <a:lnSpc>
                <a:spcPct val="10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Must </a:t>
            </a:r>
            <a:r>
              <a:rPr lang="en-US" sz="3600" dirty="0">
                <a:solidFill>
                  <a:schemeClr val="bg1"/>
                </a:solidFill>
              </a:rPr>
              <a:t>confess		</a:t>
            </a:r>
            <a:r>
              <a:rPr lang="en-US" sz="3600" dirty="0" smtClean="0">
                <a:solidFill>
                  <a:schemeClr val="bg1"/>
                </a:solidFill>
              </a:rPr>
              <a:t>	Rom</a:t>
            </a:r>
            <a:r>
              <a:rPr lang="en-US" sz="3600" dirty="0">
                <a:solidFill>
                  <a:schemeClr val="bg1"/>
                </a:solidFill>
              </a:rPr>
              <a:t>. 10:9</a:t>
            </a:r>
          </a:p>
          <a:p>
            <a:pPr marL="457200" indent="-457200">
              <a:lnSpc>
                <a:spcPct val="10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Must </a:t>
            </a:r>
            <a:r>
              <a:rPr lang="en-US" sz="3600" dirty="0">
                <a:solidFill>
                  <a:schemeClr val="bg1"/>
                </a:solidFill>
              </a:rPr>
              <a:t>be baptized	</a:t>
            </a:r>
            <a:r>
              <a:rPr lang="en-US" sz="3600" dirty="0" smtClean="0">
                <a:solidFill>
                  <a:schemeClr val="bg1"/>
                </a:solidFill>
              </a:rPr>
              <a:t>	Acts </a:t>
            </a:r>
            <a:r>
              <a:rPr lang="en-US" sz="3600" dirty="0">
                <a:solidFill>
                  <a:schemeClr val="bg1"/>
                </a:solidFill>
              </a:rPr>
              <a:t>2:38</a:t>
            </a:r>
          </a:p>
          <a:p>
            <a:pPr marL="457200" indent="-457200" algn="ctr">
              <a:lnSpc>
                <a:spcPct val="100000"/>
              </a:lnSpc>
              <a:buNone/>
            </a:pPr>
            <a:r>
              <a:rPr lang="en-US" sz="3600" dirty="0"/>
              <a:t>Added to His FAMILY, the church</a:t>
            </a:r>
          </a:p>
          <a:p>
            <a:pPr marL="457200" indent="-457200">
              <a:lnSpc>
                <a:spcPct val="10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Then </a:t>
            </a:r>
            <a:r>
              <a:rPr lang="en-US" sz="3600" dirty="0">
                <a:solidFill>
                  <a:schemeClr val="bg1"/>
                </a:solidFill>
              </a:rPr>
              <a:t>live faithfully    	</a:t>
            </a:r>
            <a:r>
              <a:rPr lang="en-US" sz="3600" dirty="0" smtClean="0">
                <a:solidFill>
                  <a:schemeClr val="bg1"/>
                </a:solidFill>
              </a:rPr>
              <a:t>	Rev</a:t>
            </a:r>
            <a:r>
              <a:rPr lang="en-US" sz="3600" dirty="0">
                <a:solidFill>
                  <a:schemeClr val="bg1"/>
                </a:solidFill>
              </a:rPr>
              <a:t>. 2:10</a:t>
            </a:r>
          </a:p>
        </p:txBody>
      </p:sp>
      <p:sp>
        <p:nvSpPr>
          <p:cNvPr id="3" name="Rectangle 2"/>
          <p:cNvSpPr/>
          <p:nvPr/>
        </p:nvSpPr>
        <p:spPr>
          <a:xfrm>
            <a:off x="-64008" y="90053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Handwriting" pitchFamily="66" charset="0"/>
              </a:rPr>
              <a:t>Becoming Part of  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Handwriting" pitchFamily="66" charset="0"/>
              </a:rPr>
              <a:t>the FAMILY of God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590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smtClean="0"/>
              <a:t>FAMILY/Youth emphasis?</a:t>
            </a:r>
            <a:endParaRPr lang="en-US" dirty="0"/>
          </a:p>
          <a:p>
            <a:pPr lvl="1"/>
            <a:r>
              <a:rPr lang="en-US" dirty="0" smtClean="0"/>
              <a:t>Does </a:t>
            </a:r>
            <a:r>
              <a:rPr lang="en-US" dirty="0"/>
              <a:t>not apply just to young people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apply just to parents of young children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apply just to young families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involves the whole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761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 statement of FAMILY/youth at PBL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FAMILY actively involved</a:t>
            </a:r>
          </a:p>
          <a:p>
            <a:pPr lvl="1"/>
            <a:r>
              <a:rPr lang="en-US" dirty="0" smtClean="0"/>
              <a:t>Building </a:t>
            </a:r>
            <a:r>
              <a:rPr lang="en-US" dirty="0"/>
              <a:t>faith of the youth</a:t>
            </a:r>
          </a:p>
          <a:p>
            <a:pPr lvl="1"/>
            <a:r>
              <a:rPr lang="en-US" dirty="0" smtClean="0"/>
              <a:t>Strengthening </a:t>
            </a:r>
            <a:r>
              <a:rPr lang="en-US" dirty="0"/>
              <a:t>the family unit</a:t>
            </a:r>
          </a:p>
          <a:p>
            <a:pPr lvl="1"/>
            <a:r>
              <a:rPr lang="en-US" dirty="0" smtClean="0"/>
              <a:t>Edifying </a:t>
            </a:r>
            <a:r>
              <a:rPr lang="en-US" dirty="0"/>
              <a:t>the entire FAMILY</a:t>
            </a:r>
          </a:p>
          <a:p>
            <a:pPr lvl="1"/>
            <a:r>
              <a:rPr lang="en-US" dirty="0" smtClean="0"/>
              <a:t>Using Bible </a:t>
            </a:r>
            <a:r>
              <a:rPr lang="en-US" dirty="0"/>
              <a:t>education </a:t>
            </a:r>
            <a:r>
              <a:rPr lang="en-US" dirty="0" smtClean="0"/>
              <a:t>in </a:t>
            </a:r>
            <a:r>
              <a:rPr lang="en-US" dirty="0"/>
              <a:t>all forms</a:t>
            </a:r>
          </a:p>
          <a:p>
            <a:pPr lvl="1"/>
            <a:r>
              <a:rPr lang="en-US" dirty="0" smtClean="0"/>
              <a:t>Congregational </a:t>
            </a:r>
            <a:r>
              <a:rPr lang="en-US" dirty="0"/>
              <a:t>involvement</a:t>
            </a:r>
          </a:p>
          <a:p>
            <a:pPr lvl="1"/>
            <a:r>
              <a:rPr lang="en-US" dirty="0" smtClean="0"/>
              <a:t>Providing </a:t>
            </a:r>
            <a:r>
              <a:rPr lang="en-US" dirty="0"/>
              <a:t>opportunities for FAMILY </a:t>
            </a:r>
            <a:r>
              <a:rPr lang="en-US" dirty="0" smtClean="0"/>
              <a:t>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120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involves every member/section of PBL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its implementation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its growth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its success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rewards</a:t>
            </a:r>
          </a:p>
        </p:txBody>
      </p:sp>
    </p:spTree>
    <p:extLst>
      <p:ext uri="{BB962C8B-B14F-4D97-AF65-F5344CB8AC3E}">
        <p14:creationId xmlns:p14="http://schemas.microsoft.com/office/powerpoint/2010/main" val="1920780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been working toward a </a:t>
            </a:r>
            <a:r>
              <a:rPr lang="en-US" dirty="0" smtClean="0"/>
              <a:t>Family/Youth </a:t>
            </a:r>
            <a:r>
              <a:rPr lang="en-US" dirty="0"/>
              <a:t>program for over a year. </a:t>
            </a:r>
          </a:p>
          <a:p>
            <a:r>
              <a:rPr lang="en-US" dirty="0" smtClean="0"/>
              <a:t>We have two </a:t>
            </a:r>
            <a:r>
              <a:rPr lang="en-US" dirty="0"/>
              <a:t>deacons and a large group of adults </a:t>
            </a:r>
            <a:r>
              <a:rPr lang="en-US" dirty="0" smtClean="0"/>
              <a:t>who have </a:t>
            </a:r>
            <a:r>
              <a:rPr lang="en-US" dirty="0"/>
              <a:t>already been involved in </a:t>
            </a:r>
            <a:r>
              <a:rPr lang="en-US" dirty="0" smtClean="0"/>
              <a:t>the lives </a:t>
            </a:r>
            <a:r>
              <a:rPr lang="en-US" dirty="0"/>
              <a:t>of our young people.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790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651" y="3035807"/>
            <a:ext cx="8782493" cy="39227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 smtClean="0"/>
              <a:t>The elders </a:t>
            </a:r>
            <a:r>
              <a:rPr lang="en-US" sz="2600" dirty="0"/>
              <a:t>know that having someone to organize and lead an effort like this is essential.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A man to </a:t>
            </a:r>
            <a:r>
              <a:rPr lang="en-US" sz="2200" dirty="0"/>
              <a:t>edify the congregation and its young people.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A man who is a family man.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A man who loves </a:t>
            </a:r>
            <a:r>
              <a:rPr lang="en-US" sz="2200" dirty="0"/>
              <a:t>the lord and the church. </a:t>
            </a:r>
            <a:endParaRPr lang="en-US" sz="2200" dirty="0" smtClean="0"/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A man who is evangelistic</a:t>
            </a:r>
            <a:r>
              <a:rPr lang="en-US" sz="2200" dirty="0"/>
              <a:t>.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A man who is devoted </a:t>
            </a:r>
            <a:r>
              <a:rPr lang="en-US" sz="2200" dirty="0"/>
              <a:t>to the truth of </a:t>
            </a:r>
            <a:r>
              <a:rPr lang="en-US" sz="2200" dirty="0" smtClean="0"/>
              <a:t>God’s word.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A man who is an </a:t>
            </a:r>
            <a:r>
              <a:rPr lang="en-US" sz="2200" dirty="0"/>
              <a:t>effective teacher of old and young alike.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A man who PBL </a:t>
            </a:r>
            <a:r>
              <a:rPr lang="en-US" sz="2200" dirty="0"/>
              <a:t>can love, respect and encourage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224301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Background of this </a:t>
            </a:r>
            <a:r>
              <a:rPr lang="en-US" dirty="0" smtClean="0"/>
              <a:t>Lesson</a:t>
            </a:r>
          </a:p>
          <a:p>
            <a:pPr lvl="1"/>
            <a:r>
              <a:rPr lang="en-US" dirty="0"/>
              <a:t>Last week, God’s wisdom in the family</a:t>
            </a:r>
          </a:p>
          <a:p>
            <a:pPr lvl="1"/>
            <a:r>
              <a:rPr lang="en-US" dirty="0" smtClean="0"/>
              <a:t>Last </a:t>
            </a:r>
            <a:r>
              <a:rPr lang="en-US" dirty="0"/>
              <a:t>week, God’s wisdom in the FAMILY</a:t>
            </a:r>
          </a:p>
          <a:p>
            <a:pPr lvl="1"/>
            <a:r>
              <a:rPr lang="en-US" dirty="0" smtClean="0"/>
              <a:t>Last week, the “one another” verses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58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296" y="90053"/>
            <a:ext cx="89924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Our New </a:t>
            </a:r>
          </a:p>
          <a:p>
            <a:pPr algn="ctr"/>
            <a:r>
              <a:rPr lang="en-US" sz="4000" b="1" cap="none" spc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FAMILY/Youth Evangelist</a:t>
            </a:r>
            <a:endParaRPr lang="en-U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utura Md BT" panose="020B0802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4" y="1290382"/>
            <a:ext cx="5998128" cy="3998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31" y="2006813"/>
            <a:ext cx="2662638" cy="3993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7" r="10780" b="9800"/>
          <a:stretch/>
        </p:blipFill>
        <p:spPr>
          <a:xfrm>
            <a:off x="4102699" y="3707932"/>
            <a:ext cx="2632654" cy="3011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80954" y="5545166"/>
            <a:ext cx="40217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Josh </a:t>
            </a:r>
            <a:r>
              <a:rPr lang="en-US" sz="3600" b="1" cap="none" spc="0" baseline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Blackmer</a:t>
            </a:r>
            <a:endParaRPr lang="en-US" sz="3600" b="1" cap="none" spc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utura Md BT" panose="020B0802020204020204" pitchFamily="34" charset="0"/>
            </a:endParaRPr>
          </a:p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utura Md BT" panose="020B0802020204020204" pitchFamily="34" charset="0"/>
              </a:rPr>
              <a:t>&amp; Cara, Josiah &amp; Vivian</a:t>
            </a:r>
            <a:endParaRPr lang="en-US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Futura Md BT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53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These are exciting times at Palm Beach Lakes!</a:t>
            </a:r>
          </a:p>
          <a:p>
            <a:pPr lvl="0"/>
            <a:r>
              <a:rPr lang="en-US" dirty="0"/>
              <a:t>There will be more information coming over the next several weeks and </a:t>
            </a:r>
            <a:r>
              <a:rPr lang="en-US" dirty="0" smtClean="0"/>
              <a:t>month.</a:t>
            </a:r>
          </a:p>
          <a:p>
            <a:pPr lvl="0"/>
            <a:r>
              <a:rPr lang="en-US" dirty="0" smtClean="0"/>
              <a:t>Remember </a:t>
            </a:r>
            <a:r>
              <a:rPr lang="en-US" dirty="0"/>
              <a:t>and recognize that this is something that INVOLVES and IMPACTS ALL of us!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629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“One Another” Verses</a:t>
            </a:r>
          </a:p>
          <a:p>
            <a:pPr lvl="1"/>
            <a:r>
              <a:rPr lang="en-US" dirty="0" smtClean="0"/>
              <a:t>Members </a:t>
            </a:r>
            <a:r>
              <a:rPr lang="en-US" dirty="0"/>
              <a:t>of one </a:t>
            </a:r>
            <a:r>
              <a:rPr lang="en-US" dirty="0" smtClean="0"/>
              <a:t>another—Rom</a:t>
            </a:r>
            <a:r>
              <a:rPr lang="en-US" dirty="0"/>
              <a:t>. 12:5</a:t>
            </a:r>
          </a:p>
          <a:p>
            <a:pPr lvl="1"/>
            <a:r>
              <a:rPr lang="en-US" dirty="0" smtClean="0"/>
              <a:t>Kindly </a:t>
            </a:r>
            <a:r>
              <a:rPr lang="en-US" dirty="0"/>
              <a:t>affectionate to one </a:t>
            </a:r>
            <a:r>
              <a:rPr lang="en-US" dirty="0" smtClean="0"/>
              <a:t>another—Rom</a:t>
            </a:r>
            <a:r>
              <a:rPr lang="en-US" dirty="0"/>
              <a:t>. 12:10</a:t>
            </a:r>
          </a:p>
          <a:p>
            <a:pPr lvl="1"/>
            <a:r>
              <a:rPr lang="en-US" dirty="0" smtClean="0"/>
              <a:t>Giving </a:t>
            </a:r>
            <a:r>
              <a:rPr lang="en-US" dirty="0"/>
              <a:t>preference to one another—Rom. 12:10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same mind toward one </a:t>
            </a:r>
            <a:r>
              <a:rPr lang="en-US" dirty="0" smtClean="0"/>
              <a:t>another—Rom</a:t>
            </a:r>
            <a:r>
              <a:rPr lang="en-US" dirty="0"/>
              <a:t>. 12:16</a:t>
            </a:r>
          </a:p>
          <a:p>
            <a:pPr lvl="1"/>
            <a:r>
              <a:rPr lang="en-US" dirty="0" smtClean="0"/>
              <a:t>Like </a:t>
            </a:r>
            <a:r>
              <a:rPr lang="en-US" dirty="0"/>
              <a:t>minded toward one </a:t>
            </a:r>
            <a:r>
              <a:rPr lang="en-US" dirty="0" smtClean="0"/>
              <a:t>another—Rom</a:t>
            </a:r>
            <a:r>
              <a:rPr lang="en-US" dirty="0"/>
              <a:t>. 15:5</a:t>
            </a:r>
          </a:p>
          <a:p>
            <a:pPr lvl="1"/>
            <a:r>
              <a:rPr lang="en-US" dirty="0" smtClean="0"/>
              <a:t>Receive </a:t>
            </a:r>
            <a:r>
              <a:rPr lang="en-US" dirty="0"/>
              <a:t>one </a:t>
            </a:r>
            <a:r>
              <a:rPr lang="en-US" dirty="0" smtClean="0"/>
              <a:t>another—Rom</a:t>
            </a:r>
            <a:r>
              <a:rPr lang="en-US" dirty="0"/>
              <a:t>. 15:7</a:t>
            </a:r>
          </a:p>
          <a:p>
            <a:pPr lvl="1"/>
            <a:r>
              <a:rPr lang="en-US" dirty="0" smtClean="0"/>
              <a:t>Admonish </a:t>
            </a:r>
            <a:r>
              <a:rPr lang="en-US" dirty="0"/>
              <a:t>one </a:t>
            </a:r>
            <a:r>
              <a:rPr lang="en-US" dirty="0" smtClean="0"/>
              <a:t>another—Rom</a:t>
            </a:r>
            <a:r>
              <a:rPr lang="en-US" dirty="0"/>
              <a:t>. </a:t>
            </a:r>
            <a:r>
              <a:rPr lang="en-US" dirty="0" smtClean="0"/>
              <a:t>15:14</a:t>
            </a:r>
          </a:p>
          <a:p>
            <a:pPr lvl="1"/>
            <a:r>
              <a:rPr lang="en-US" dirty="0"/>
              <a:t>Greet one another with holy </a:t>
            </a:r>
            <a:r>
              <a:rPr lang="en-US" dirty="0" smtClean="0"/>
              <a:t>kiss—Rom</a:t>
            </a:r>
            <a:r>
              <a:rPr lang="en-US" dirty="0"/>
              <a:t>. 16:16</a:t>
            </a:r>
          </a:p>
          <a:p>
            <a:pPr lvl="1"/>
            <a:r>
              <a:rPr lang="en-US" dirty="0" smtClean="0"/>
              <a:t>Eat </a:t>
            </a:r>
            <a:r>
              <a:rPr lang="en-US" dirty="0"/>
              <a:t>Lord’s supper, wait for one </a:t>
            </a:r>
            <a:r>
              <a:rPr lang="en-US" dirty="0" smtClean="0"/>
              <a:t>another—1 </a:t>
            </a:r>
            <a:r>
              <a:rPr lang="en-US" dirty="0"/>
              <a:t>Cor. </a:t>
            </a:r>
            <a:r>
              <a:rPr lang="en-US" dirty="0" smtClean="0"/>
              <a:t>11:33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167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“One Another” Verses</a:t>
            </a:r>
          </a:p>
          <a:p>
            <a:pPr lvl="1"/>
            <a:r>
              <a:rPr lang="en-US" dirty="0" smtClean="0"/>
              <a:t>Care </a:t>
            </a:r>
            <a:r>
              <a:rPr lang="en-US" dirty="0"/>
              <a:t>for one </a:t>
            </a:r>
            <a:r>
              <a:rPr lang="en-US" dirty="0" smtClean="0"/>
              <a:t>another—1 </a:t>
            </a:r>
            <a:r>
              <a:rPr lang="en-US" dirty="0"/>
              <a:t>Cor. 12:25</a:t>
            </a:r>
          </a:p>
          <a:p>
            <a:pPr lvl="1"/>
            <a:r>
              <a:rPr lang="en-US" dirty="0" smtClean="0"/>
              <a:t>Serve </a:t>
            </a:r>
            <a:r>
              <a:rPr lang="en-US" dirty="0"/>
              <a:t>one another through </a:t>
            </a:r>
            <a:r>
              <a:rPr lang="en-US" dirty="0" smtClean="0"/>
              <a:t>love—Gal</a:t>
            </a:r>
            <a:r>
              <a:rPr lang="en-US" dirty="0"/>
              <a:t>. 5:13</a:t>
            </a:r>
          </a:p>
          <a:p>
            <a:pPr lvl="1"/>
            <a:r>
              <a:rPr lang="en-US" dirty="0" smtClean="0"/>
              <a:t>Bear </a:t>
            </a:r>
            <a:r>
              <a:rPr lang="en-US" dirty="0"/>
              <a:t>one another’s </a:t>
            </a:r>
            <a:r>
              <a:rPr lang="en-US" dirty="0" smtClean="0"/>
              <a:t>burden—Gal</a:t>
            </a:r>
            <a:r>
              <a:rPr lang="en-US" dirty="0"/>
              <a:t>. 6:2</a:t>
            </a:r>
          </a:p>
          <a:p>
            <a:pPr lvl="1"/>
            <a:r>
              <a:rPr lang="en-US" dirty="0" smtClean="0"/>
              <a:t>Bearing </a:t>
            </a:r>
            <a:r>
              <a:rPr lang="en-US" dirty="0"/>
              <a:t>with one </a:t>
            </a:r>
            <a:r>
              <a:rPr lang="en-US" dirty="0" smtClean="0"/>
              <a:t>another—Eph</a:t>
            </a:r>
            <a:r>
              <a:rPr lang="en-US" dirty="0"/>
              <a:t>. 4:2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kind to one </a:t>
            </a:r>
            <a:r>
              <a:rPr lang="en-US" dirty="0" smtClean="0"/>
              <a:t>another—Eph</a:t>
            </a:r>
            <a:r>
              <a:rPr lang="en-US" dirty="0"/>
              <a:t>. </a:t>
            </a:r>
            <a:r>
              <a:rPr lang="en-US" dirty="0" smtClean="0"/>
              <a:t>4:32</a:t>
            </a:r>
          </a:p>
          <a:p>
            <a:pPr lvl="1"/>
            <a:r>
              <a:rPr lang="en-US" dirty="0"/>
              <a:t>Forgiving one </a:t>
            </a:r>
            <a:r>
              <a:rPr lang="en-US" dirty="0" smtClean="0"/>
              <a:t>another—Eph</a:t>
            </a:r>
            <a:r>
              <a:rPr lang="en-US" dirty="0"/>
              <a:t>. 4:32</a:t>
            </a:r>
          </a:p>
          <a:p>
            <a:pPr lvl="1"/>
            <a:r>
              <a:rPr lang="en-US" dirty="0" smtClean="0"/>
              <a:t>Speaking </a:t>
            </a:r>
            <a:r>
              <a:rPr lang="en-US" dirty="0"/>
              <a:t>to one another in </a:t>
            </a:r>
            <a:r>
              <a:rPr lang="en-US" dirty="0" smtClean="0"/>
              <a:t>song—Eph</a:t>
            </a:r>
            <a:r>
              <a:rPr lang="en-US" dirty="0"/>
              <a:t>. 5:19</a:t>
            </a:r>
          </a:p>
          <a:p>
            <a:pPr lvl="1"/>
            <a:r>
              <a:rPr lang="en-US" dirty="0" smtClean="0"/>
              <a:t>Submitting </a:t>
            </a:r>
            <a:r>
              <a:rPr lang="en-US" dirty="0"/>
              <a:t>to one </a:t>
            </a:r>
            <a:r>
              <a:rPr lang="en-US" dirty="0" smtClean="0"/>
              <a:t>another—Eph</a:t>
            </a:r>
            <a:r>
              <a:rPr lang="en-US" dirty="0"/>
              <a:t>. 5:21</a:t>
            </a:r>
          </a:p>
          <a:p>
            <a:pPr lvl="1"/>
            <a:r>
              <a:rPr lang="en-US" dirty="0" smtClean="0"/>
              <a:t>Bearing </a:t>
            </a:r>
            <a:r>
              <a:rPr lang="en-US" dirty="0"/>
              <a:t>with one </a:t>
            </a:r>
            <a:r>
              <a:rPr lang="en-US" dirty="0" smtClean="0"/>
              <a:t>another—Col</a:t>
            </a:r>
            <a:r>
              <a:rPr lang="en-US" dirty="0"/>
              <a:t>. </a:t>
            </a:r>
            <a:r>
              <a:rPr lang="en-US" dirty="0" smtClean="0"/>
              <a:t>3:13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898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“One Another” Verses</a:t>
            </a:r>
          </a:p>
          <a:p>
            <a:pPr lvl="1"/>
            <a:r>
              <a:rPr lang="en-US" dirty="0" smtClean="0"/>
              <a:t>Teaching/admonishing </a:t>
            </a:r>
            <a:r>
              <a:rPr lang="en-US" dirty="0"/>
              <a:t>one another in </a:t>
            </a:r>
            <a:r>
              <a:rPr lang="en-US" dirty="0" smtClean="0"/>
              <a:t>song—Col</a:t>
            </a:r>
            <a:r>
              <a:rPr lang="en-US" dirty="0"/>
              <a:t>. 3:16</a:t>
            </a:r>
          </a:p>
          <a:p>
            <a:pPr lvl="1"/>
            <a:r>
              <a:rPr lang="en-US" dirty="0" smtClean="0"/>
              <a:t>Abound </a:t>
            </a:r>
            <a:r>
              <a:rPr lang="en-US" dirty="0"/>
              <a:t>in love to one </a:t>
            </a:r>
            <a:r>
              <a:rPr lang="en-US" dirty="0" smtClean="0"/>
              <a:t>another—1 Thess</a:t>
            </a:r>
            <a:r>
              <a:rPr lang="en-US" dirty="0"/>
              <a:t>. 3:12</a:t>
            </a:r>
          </a:p>
          <a:p>
            <a:pPr lvl="1"/>
            <a:r>
              <a:rPr lang="en-US" dirty="0" smtClean="0"/>
              <a:t>Comfort </a:t>
            </a:r>
            <a:r>
              <a:rPr lang="en-US" dirty="0"/>
              <a:t>one </a:t>
            </a:r>
            <a:r>
              <a:rPr lang="en-US" dirty="0" smtClean="0"/>
              <a:t>another—1 </a:t>
            </a:r>
            <a:r>
              <a:rPr lang="en-US" dirty="0"/>
              <a:t>Thess. 4:18</a:t>
            </a:r>
          </a:p>
          <a:p>
            <a:pPr lvl="1"/>
            <a:r>
              <a:rPr lang="en-US" dirty="0" smtClean="0"/>
              <a:t>Edify </a:t>
            </a:r>
            <a:r>
              <a:rPr lang="en-US" dirty="0"/>
              <a:t>one </a:t>
            </a:r>
            <a:r>
              <a:rPr lang="en-US" dirty="0" smtClean="0"/>
              <a:t>another—1 </a:t>
            </a:r>
            <a:r>
              <a:rPr lang="en-US" dirty="0"/>
              <a:t>Thess. 5:11</a:t>
            </a:r>
          </a:p>
          <a:p>
            <a:pPr lvl="1"/>
            <a:r>
              <a:rPr lang="en-US" dirty="0" smtClean="0"/>
              <a:t>Exhort </a:t>
            </a:r>
            <a:r>
              <a:rPr lang="en-US" dirty="0"/>
              <a:t>one another </a:t>
            </a:r>
            <a:r>
              <a:rPr lang="en-US" dirty="0" smtClean="0"/>
              <a:t>daily—Heb</a:t>
            </a:r>
            <a:r>
              <a:rPr lang="en-US" dirty="0"/>
              <a:t>. 3:13</a:t>
            </a:r>
          </a:p>
          <a:p>
            <a:pPr lvl="1"/>
            <a:r>
              <a:rPr lang="en-US" dirty="0" smtClean="0"/>
              <a:t>Consider another—Heb</a:t>
            </a:r>
            <a:r>
              <a:rPr lang="en-US" dirty="0"/>
              <a:t>. 10:24</a:t>
            </a:r>
          </a:p>
          <a:p>
            <a:pPr lvl="1"/>
            <a:r>
              <a:rPr lang="en-US" dirty="0" smtClean="0"/>
              <a:t>Pray </a:t>
            </a:r>
            <a:r>
              <a:rPr lang="en-US" dirty="0"/>
              <a:t>for one </a:t>
            </a:r>
            <a:r>
              <a:rPr lang="en-US" dirty="0" smtClean="0"/>
              <a:t>another—James </a:t>
            </a:r>
            <a:r>
              <a:rPr lang="en-US" dirty="0"/>
              <a:t>5:16</a:t>
            </a:r>
          </a:p>
          <a:p>
            <a:pPr lvl="1"/>
            <a:r>
              <a:rPr lang="en-US" dirty="0" smtClean="0"/>
              <a:t>Love </a:t>
            </a:r>
            <a:r>
              <a:rPr lang="en-US" dirty="0"/>
              <a:t>one another with a pure </a:t>
            </a:r>
            <a:r>
              <a:rPr lang="en-US" dirty="0" smtClean="0"/>
              <a:t>heart—1 </a:t>
            </a:r>
            <a:r>
              <a:rPr lang="en-US" dirty="0"/>
              <a:t>Pet. 1:22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compassion for one </a:t>
            </a:r>
            <a:r>
              <a:rPr lang="en-US" dirty="0" smtClean="0"/>
              <a:t>another—1 </a:t>
            </a:r>
            <a:r>
              <a:rPr lang="en-US" dirty="0"/>
              <a:t>Pet. </a:t>
            </a:r>
            <a:r>
              <a:rPr lang="en-US" dirty="0" smtClean="0"/>
              <a:t>3:8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170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“One Another” Verses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fervent love for one </a:t>
            </a:r>
            <a:r>
              <a:rPr lang="en-US" dirty="0" smtClean="0"/>
              <a:t>another—1 </a:t>
            </a:r>
            <a:r>
              <a:rPr lang="en-US" dirty="0"/>
              <a:t>Pet. </a:t>
            </a:r>
            <a:r>
              <a:rPr lang="en-US" dirty="0" smtClean="0"/>
              <a:t>4:8</a:t>
            </a:r>
          </a:p>
          <a:p>
            <a:pPr lvl="1"/>
            <a:r>
              <a:rPr lang="en-US" dirty="0"/>
              <a:t>Be </a:t>
            </a:r>
            <a:r>
              <a:rPr lang="en-US" dirty="0" smtClean="0"/>
              <a:t>hospitable to </a:t>
            </a:r>
            <a:r>
              <a:rPr lang="en-US" dirty="0"/>
              <a:t>one </a:t>
            </a:r>
            <a:r>
              <a:rPr lang="en-US" dirty="0" smtClean="0"/>
              <a:t>another—1 </a:t>
            </a:r>
            <a:r>
              <a:rPr lang="en-US" dirty="0"/>
              <a:t>Pet. 4:5</a:t>
            </a:r>
          </a:p>
          <a:p>
            <a:pPr lvl="1"/>
            <a:r>
              <a:rPr lang="en-US" dirty="0" smtClean="0"/>
              <a:t>Minister </a:t>
            </a:r>
            <a:r>
              <a:rPr lang="en-US" dirty="0"/>
              <a:t>to one </a:t>
            </a:r>
            <a:r>
              <a:rPr lang="en-US" dirty="0" smtClean="0"/>
              <a:t>another—1 </a:t>
            </a:r>
            <a:r>
              <a:rPr lang="en-US" dirty="0"/>
              <a:t>Pet. 4:10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submissive to one another in </a:t>
            </a:r>
            <a:r>
              <a:rPr lang="en-US" dirty="0" smtClean="0"/>
              <a:t>humility—1 </a:t>
            </a:r>
            <a:r>
              <a:rPr lang="en-US" dirty="0"/>
              <a:t>Pet. 5:5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fellowship with one </a:t>
            </a:r>
            <a:r>
              <a:rPr lang="en-US" dirty="0" smtClean="0"/>
              <a:t>another—1 </a:t>
            </a:r>
            <a:r>
              <a:rPr lang="en-US" dirty="0"/>
              <a:t>John 1:7</a:t>
            </a:r>
          </a:p>
          <a:p>
            <a:pPr lvl="1"/>
            <a:r>
              <a:rPr lang="en-US" dirty="0" smtClean="0"/>
              <a:t>Love another—John </a:t>
            </a:r>
            <a:r>
              <a:rPr lang="en-US" dirty="0"/>
              <a:t>13:34-35; 15:12, 17;  1 Thess. 3:12; </a:t>
            </a:r>
            <a:r>
              <a:rPr lang="en-US" dirty="0" smtClean="0"/>
              <a:t>4:9; </a:t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/>
              <a:t>Pet. 1:22; 1 Pet. </a:t>
            </a:r>
            <a:r>
              <a:rPr lang="en-US" dirty="0" smtClean="0"/>
              <a:t>4:8</a:t>
            </a:r>
            <a:r>
              <a:rPr lang="en-US" dirty="0"/>
              <a:t>; 1 John 3:23; 4:7, 11; 12, 2 John 1:5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656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Background of this </a:t>
            </a:r>
            <a:r>
              <a:rPr lang="en-US" dirty="0" smtClean="0"/>
              <a:t>Lesson</a:t>
            </a:r>
          </a:p>
          <a:p>
            <a:pPr lvl="1"/>
            <a:r>
              <a:rPr lang="en-US" dirty="0"/>
              <a:t>Last week, God’s wisdom in the family</a:t>
            </a:r>
          </a:p>
          <a:p>
            <a:pPr lvl="1"/>
            <a:r>
              <a:rPr lang="en-US" dirty="0" smtClean="0"/>
              <a:t>Last </a:t>
            </a:r>
            <a:r>
              <a:rPr lang="en-US" dirty="0"/>
              <a:t>week, God’s wisdom in the FAMILY</a:t>
            </a:r>
          </a:p>
          <a:p>
            <a:pPr lvl="1"/>
            <a:r>
              <a:rPr lang="en-US" dirty="0" smtClean="0"/>
              <a:t>Last week, the “one another” verses</a:t>
            </a:r>
          </a:p>
          <a:p>
            <a:pPr lvl="1"/>
            <a:r>
              <a:rPr lang="en-US" dirty="0"/>
              <a:t>Concluded by asking, “How does it happen?”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answer is found by seeing, “How did it </a:t>
            </a:r>
            <a:r>
              <a:rPr lang="en-US" dirty="0" smtClean="0"/>
              <a:t>happen?”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646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dirty="0"/>
              <a:t>The Diversity in the Early </a:t>
            </a:r>
            <a:r>
              <a:rPr lang="en-US" dirty="0" smtClean="0"/>
              <a:t>Church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2000" dirty="0" smtClean="0">
                <a:solidFill>
                  <a:srgbClr val="F8F8F8"/>
                </a:solidFill>
              </a:rPr>
              <a:t>Acts </a:t>
            </a:r>
            <a:r>
              <a:rPr lang="en-US" sz="2000" dirty="0">
                <a:solidFill>
                  <a:srgbClr val="F8F8F8"/>
                </a:solidFill>
              </a:rPr>
              <a:t>2:9-11;   Colossians 3:11;  Galatians </a:t>
            </a:r>
            <a:r>
              <a:rPr lang="en-US" sz="2000" dirty="0" smtClean="0">
                <a:solidFill>
                  <a:srgbClr val="F8F8F8"/>
                </a:solidFill>
              </a:rPr>
              <a:t>3:28</a:t>
            </a:r>
            <a:endParaRPr lang="en-US" sz="2000" dirty="0">
              <a:solidFill>
                <a:srgbClr val="F8F8F8"/>
              </a:solidFill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000" dirty="0" smtClean="0"/>
              <a:t>Parthians</a:t>
            </a:r>
            <a:r>
              <a:rPr lang="en-US" sz="2000" dirty="0" smtClean="0">
                <a:solidFill>
                  <a:srgbClr val="F8F8F8"/>
                </a:solidFill>
              </a:rPr>
              <a:t> </a:t>
            </a:r>
            <a:r>
              <a:rPr lang="en-US" sz="2000" dirty="0">
                <a:solidFill>
                  <a:srgbClr val="F8F8F8"/>
                </a:solidFill>
              </a:rPr>
              <a:t>and Medes and </a:t>
            </a:r>
            <a:r>
              <a:rPr lang="en-US" sz="2000" dirty="0" err="1"/>
              <a:t>Elamites</a:t>
            </a:r>
            <a:r>
              <a:rPr lang="en-US" sz="2000" dirty="0">
                <a:solidFill>
                  <a:srgbClr val="F8F8F8"/>
                </a:solidFill>
              </a:rPr>
              <a:t>, those dwelling in </a:t>
            </a:r>
            <a:r>
              <a:rPr lang="en-US" sz="2000" dirty="0"/>
              <a:t>Mesopotamia, Judea </a:t>
            </a:r>
            <a:r>
              <a:rPr lang="en-US" sz="2000" dirty="0">
                <a:solidFill>
                  <a:srgbClr val="F8F8F8"/>
                </a:solidFill>
              </a:rPr>
              <a:t>and</a:t>
            </a:r>
            <a:r>
              <a:rPr lang="en-US" sz="2000" dirty="0"/>
              <a:t> Cappadocia, Pontus </a:t>
            </a:r>
            <a:r>
              <a:rPr lang="en-US" sz="2000" dirty="0">
                <a:solidFill>
                  <a:srgbClr val="F8F8F8"/>
                </a:solidFill>
              </a:rPr>
              <a:t>and</a:t>
            </a:r>
            <a:r>
              <a:rPr lang="en-US" sz="2000" dirty="0"/>
              <a:t> Asia, </a:t>
            </a:r>
            <a:r>
              <a:rPr lang="en-US" sz="2000" dirty="0" smtClean="0"/>
              <a:t>Phrygia </a:t>
            </a:r>
            <a:r>
              <a:rPr lang="en-US" sz="2000" dirty="0">
                <a:solidFill>
                  <a:srgbClr val="F8F8F8"/>
                </a:solidFill>
              </a:rPr>
              <a:t>and</a:t>
            </a:r>
            <a:r>
              <a:rPr lang="en-US" sz="2000" dirty="0"/>
              <a:t> </a:t>
            </a:r>
            <a:r>
              <a:rPr lang="en-US" sz="2000" dirty="0" err="1"/>
              <a:t>Pamphylia</a:t>
            </a:r>
            <a:r>
              <a:rPr lang="en-US" sz="2000" dirty="0"/>
              <a:t>, Egypt </a:t>
            </a:r>
            <a:r>
              <a:rPr lang="en-US" sz="2000" dirty="0">
                <a:solidFill>
                  <a:srgbClr val="F8F8F8"/>
                </a:solidFill>
              </a:rPr>
              <a:t>and the parts of </a:t>
            </a:r>
            <a:r>
              <a:rPr lang="en-US" sz="2000" dirty="0"/>
              <a:t>Libya </a:t>
            </a:r>
            <a:r>
              <a:rPr lang="en-US" sz="2000" dirty="0">
                <a:solidFill>
                  <a:srgbClr val="F8F8F8"/>
                </a:solidFill>
              </a:rPr>
              <a:t>adjoinin</a:t>
            </a:r>
            <a:r>
              <a:rPr lang="en-US" sz="2000" dirty="0"/>
              <a:t>g Cyrene, </a:t>
            </a:r>
            <a:r>
              <a:rPr lang="en-US" sz="2000" dirty="0">
                <a:solidFill>
                  <a:srgbClr val="F8F8F8"/>
                </a:solidFill>
              </a:rPr>
              <a:t>visitors from </a:t>
            </a:r>
            <a:r>
              <a:rPr lang="en-US" sz="2000" dirty="0"/>
              <a:t>Rome, </a:t>
            </a:r>
            <a:r>
              <a:rPr lang="en-US" sz="2000" dirty="0">
                <a:solidFill>
                  <a:srgbClr val="F8F8F8"/>
                </a:solidFill>
              </a:rPr>
              <a:t>both</a:t>
            </a:r>
            <a:r>
              <a:rPr lang="en-US" sz="2000" dirty="0"/>
              <a:t> Jews </a:t>
            </a:r>
            <a:r>
              <a:rPr lang="en-US" sz="2000" dirty="0">
                <a:solidFill>
                  <a:srgbClr val="F8F8F8"/>
                </a:solidFill>
              </a:rPr>
              <a:t>and</a:t>
            </a:r>
            <a:r>
              <a:rPr lang="en-US" sz="2000" dirty="0"/>
              <a:t> proselytes, </a:t>
            </a:r>
            <a:r>
              <a:rPr lang="en-US" sz="2000" dirty="0" smtClean="0"/>
              <a:t>Cretans </a:t>
            </a:r>
            <a:r>
              <a:rPr lang="en-US" sz="2000" dirty="0">
                <a:solidFill>
                  <a:srgbClr val="F8F8F8"/>
                </a:solidFill>
              </a:rPr>
              <a:t>and</a:t>
            </a:r>
            <a:r>
              <a:rPr lang="en-US" sz="2000" dirty="0"/>
              <a:t> </a:t>
            </a:r>
            <a:r>
              <a:rPr lang="en-US" sz="2000" dirty="0" smtClean="0"/>
              <a:t>Arabs… </a:t>
            </a:r>
            <a:r>
              <a:rPr lang="en-US" sz="2000" dirty="0" smtClean="0">
                <a:solidFill>
                  <a:srgbClr val="F8F8F8"/>
                </a:solidFill>
              </a:rPr>
              <a:t>(Acts 2:9-11).</a:t>
            </a:r>
            <a:endParaRPr lang="en-US" sz="2000" dirty="0">
              <a:solidFill>
                <a:srgbClr val="F8F8F8"/>
              </a:solidFill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000" dirty="0">
              <a:solidFill>
                <a:srgbClr val="F8F8F8"/>
              </a:solidFill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000" dirty="0" smtClean="0">
                <a:solidFill>
                  <a:srgbClr val="F8F8F8"/>
                </a:solidFill>
              </a:rPr>
              <a:t>Where </a:t>
            </a:r>
            <a:r>
              <a:rPr lang="en-US" sz="2000" dirty="0">
                <a:solidFill>
                  <a:srgbClr val="F8F8F8"/>
                </a:solidFill>
              </a:rPr>
              <a:t>there is neither </a:t>
            </a:r>
            <a:r>
              <a:rPr lang="en-US" sz="2000" dirty="0"/>
              <a:t>Greek</a:t>
            </a:r>
            <a:r>
              <a:rPr lang="en-US" sz="2000" dirty="0">
                <a:solidFill>
                  <a:srgbClr val="F8F8F8"/>
                </a:solidFill>
              </a:rPr>
              <a:t> nor </a:t>
            </a:r>
            <a:r>
              <a:rPr lang="en-US" sz="2000" dirty="0"/>
              <a:t>Jew, circumcised </a:t>
            </a:r>
            <a:r>
              <a:rPr lang="en-US" sz="2000" dirty="0">
                <a:solidFill>
                  <a:srgbClr val="F8F8F8"/>
                </a:solidFill>
              </a:rPr>
              <a:t>nor </a:t>
            </a:r>
            <a:r>
              <a:rPr lang="en-US" sz="2000" dirty="0"/>
              <a:t>uncircumcised, barbarian, Scythian, slave </a:t>
            </a:r>
            <a:r>
              <a:rPr lang="en-US" sz="2000" dirty="0">
                <a:solidFill>
                  <a:srgbClr val="F8F8F8"/>
                </a:solidFill>
              </a:rPr>
              <a:t>nor</a:t>
            </a:r>
            <a:r>
              <a:rPr lang="en-US" sz="2000" dirty="0"/>
              <a:t> free,</a:t>
            </a:r>
            <a:r>
              <a:rPr lang="en-US" sz="2000" dirty="0">
                <a:solidFill>
                  <a:srgbClr val="F8F8F8"/>
                </a:solidFill>
              </a:rPr>
              <a:t> but Christ is all and in </a:t>
            </a:r>
            <a:r>
              <a:rPr lang="en-US" sz="2000" dirty="0" smtClean="0">
                <a:solidFill>
                  <a:srgbClr val="F8F8F8"/>
                </a:solidFill>
              </a:rPr>
              <a:t>all</a:t>
            </a:r>
            <a:r>
              <a:rPr lang="en-US" sz="2000" dirty="0">
                <a:solidFill>
                  <a:srgbClr val="F8F8F8"/>
                </a:solidFill>
              </a:rPr>
              <a:t> </a:t>
            </a:r>
            <a:r>
              <a:rPr lang="en-US" sz="2000" dirty="0" smtClean="0">
                <a:solidFill>
                  <a:srgbClr val="F8F8F8"/>
                </a:solidFill>
              </a:rPr>
              <a:t>(Col</a:t>
            </a:r>
            <a:r>
              <a:rPr lang="en-US" sz="2000" dirty="0">
                <a:solidFill>
                  <a:srgbClr val="F8F8F8"/>
                </a:solidFill>
              </a:rPr>
              <a:t>. </a:t>
            </a:r>
            <a:r>
              <a:rPr lang="en-US" sz="2000" dirty="0" smtClean="0">
                <a:solidFill>
                  <a:srgbClr val="F8F8F8"/>
                </a:solidFill>
              </a:rPr>
              <a:t>3:11).</a:t>
            </a:r>
            <a:endParaRPr lang="en-US" sz="2000" dirty="0">
              <a:solidFill>
                <a:srgbClr val="F8F8F8"/>
              </a:solidFill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050" dirty="0">
              <a:solidFill>
                <a:srgbClr val="F8F8F8"/>
              </a:solidFill>
            </a:endParaRP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000" dirty="0" smtClean="0">
                <a:solidFill>
                  <a:srgbClr val="F8F8F8"/>
                </a:solidFill>
              </a:rPr>
              <a:t>There </a:t>
            </a:r>
            <a:r>
              <a:rPr lang="en-US" sz="2000" dirty="0">
                <a:solidFill>
                  <a:srgbClr val="F8F8F8"/>
                </a:solidFill>
              </a:rPr>
              <a:t>is neither </a:t>
            </a:r>
            <a:r>
              <a:rPr lang="en-US" sz="2000" dirty="0"/>
              <a:t>Jew </a:t>
            </a:r>
            <a:r>
              <a:rPr lang="en-US" sz="2000" dirty="0">
                <a:solidFill>
                  <a:srgbClr val="F8F8F8"/>
                </a:solidFill>
              </a:rPr>
              <a:t>nor</a:t>
            </a:r>
            <a:r>
              <a:rPr lang="en-US" sz="2000" dirty="0"/>
              <a:t> Greek, </a:t>
            </a:r>
            <a:r>
              <a:rPr lang="en-US" sz="2000" dirty="0">
                <a:solidFill>
                  <a:srgbClr val="F8F8F8"/>
                </a:solidFill>
              </a:rPr>
              <a:t>there is neither </a:t>
            </a:r>
            <a:r>
              <a:rPr lang="en-US" sz="2000" dirty="0"/>
              <a:t>slave </a:t>
            </a:r>
            <a:r>
              <a:rPr lang="en-US" sz="2000" dirty="0">
                <a:solidFill>
                  <a:srgbClr val="F8F8F8"/>
                </a:solidFill>
              </a:rPr>
              <a:t>nor</a:t>
            </a:r>
            <a:r>
              <a:rPr lang="en-US" sz="2000" dirty="0"/>
              <a:t> free, </a:t>
            </a:r>
            <a:r>
              <a:rPr lang="en-US" sz="2000" dirty="0">
                <a:solidFill>
                  <a:srgbClr val="F8F8F8"/>
                </a:solidFill>
              </a:rPr>
              <a:t>there is neither </a:t>
            </a:r>
            <a:r>
              <a:rPr lang="en-US" sz="2000" dirty="0"/>
              <a:t>male </a:t>
            </a:r>
            <a:r>
              <a:rPr lang="en-US" sz="2000" dirty="0">
                <a:solidFill>
                  <a:srgbClr val="F8F8F8"/>
                </a:solidFill>
              </a:rPr>
              <a:t>nor </a:t>
            </a:r>
            <a:r>
              <a:rPr lang="en-US" sz="2000" dirty="0"/>
              <a:t>female</a:t>
            </a:r>
            <a:r>
              <a:rPr lang="en-US" sz="2000" dirty="0">
                <a:solidFill>
                  <a:srgbClr val="F8F8F8"/>
                </a:solidFill>
              </a:rPr>
              <a:t>; for you are all one in Christ </a:t>
            </a:r>
            <a:r>
              <a:rPr lang="en-US" sz="2000" dirty="0" smtClean="0">
                <a:solidFill>
                  <a:srgbClr val="F8F8F8"/>
                </a:solidFill>
              </a:rPr>
              <a:t>Jesus (Gal</a:t>
            </a:r>
            <a:r>
              <a:rPr lang="en-US" sz="2000" dirty="0">
                <a:solidFill>
                  <a:srgbClr val="F8F8F8"/>
                </a:solidFill>
              </a:rPr>
              <a:t>. </a:t>
            </a:r>
            <a:r>
              <a:rPr lang="en-US" sz="2000" dirty="0" smtClean="0">
                <a:solidFill>
                  <a:srgbClr val="F8F8F8"/>
                </a:solidFill>
              </a:rPr>
              <a:t>3:28).</a:t>
            </a:r>
            <a:endParaRPr lang="en-US" sz="2000" dirty="0">
              <a:solidFill>
                <a:srgbClr val="F8F8F8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730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651" y="3136393"/>
            <a:ext cx="8872626" cy="37216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PBL = a miniature United </a:t>
            </a:r>
            <a:r>
              <a:rPr lang="en-US" dirty="0" smtClean="0">
                <a:solidFill>
                  <a:schemeClr val="bg1"/>
                </a:solidFill>
              </a:rPr>
              <a:t>Nations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Many </a:t>
            </a:r>
            <a:r>
              <a:rPr lang="en-US" dirty="0">
                <a:solidFill>
                  <a:schemeClr val="bg1"/>
                </a:solidFill>
              </a:rPr>
              <a:t>groups at Palm Beach Lakes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Youth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Young </a:t>
            </a:r>
            <a:r>
              <a:rPr lang="en-US" dirty="0">
                <a:solidFill>
                  <a:schemeClr val="bg1"/>
                </a:solidFill>
              </a:rPr>
              <a:t>adults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Couples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Families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Unmarried</a:t>
            </a:r>
          </a:p>
          <a:p>
            <a:r>
              <a:rPr lang="en-US" sz="2600" dirty="0" smtClean="0"/>
              <a:t>We </a:t>
            </a:r>
            <a:r>
              <a:rPr lang="en-US" sz="2600" dirty="0"/>
              <a:t>consciously retain our identity but give up our identity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12651" y="2618509"/>
            <a:ext cx="8782493" cy="60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The Diversity at Palm Beach Lakes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697060" y="4056374"/>
            <a:ext cx="4572000" cy="17620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1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Empty nesters</a:t>
            </a:r>
          </a:p>
          <a:p>
            <a:pPr marL="685800" lvl="1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Elderly </a:t>
            </a:r>
          </a:p>
          <a:p>
            <a:pPr marL="685800" lvl="1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Widows</a:t>
            </a:r>
          </a:p>
          <a:p>
            <a:pPr marL="685800" lvl="1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</a:rPr>
              <a:t>“Gators” and “Seminoles”</a:t>
            </a:r>
          </a:p>
        </p:txBody>
      </p:sp>
    </p:spTree>
    <p:extLst>
      <p:ext uri="{BB962C8B-B14F-4D97-AF65-F5344CB8AC3E}">
        <p14:creationId xmlns:p14="http://schemas.microsoft.com/office/powerpoint/2010/main" val="16348188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845</Words>
  <Application>Microsoft Office PowerPoint</Application>
  <PresentationFormat>On-screen Show (4:3)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Futura Md BT</vt:lpstr>
      <vt:lpstr>Lucida Handwriting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16</cp:revision>
  <cp:lastPrinted>2014-02-16T13:51:39Z</cp:lastPrinted>
  <dcterms:created xsi:type="dcterms:W3CDTF">2014-02-16T12:38:39Z</dcterms:created>
  <dcterms:modified xsi:type="dcterms:W3CDTF">2014-02-16T15:47:54Z</dcterms:modified>
</cp:coreProperties>
</file>