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32B8D"/>
    <a:srgbClr val="0000CC"/>
    <a:srgbClr val="92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70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9EAEA9-AF87-45AA-95CA-99E802B1DD2F}" type="datetimeFigureOut">
              <a:rPr lang="en-US" smtClean="0"/>
              <a:pPr/>
              <a:t>11/24/2013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F21C41-9AEE-4C34-B93E-458F6D23468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074" name="Picture 2" descr="\\pblfpr\users\David\_Graphics\Lesson-Event PPT Graphics\Christ Is My Past, Present &amp; Futur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9EAEA9-AF87-45AA-95CA-99E802B1DD2F}" type="datetimeFigureOut">
              <a:rPr lang="en-US" smtClean="0"/>
              <a:pPr/>
              <a:t>11/24/2013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F21C41-9AEE-4C34-B93E-458F6D2346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9EAEA9-AF87-45AA-95CA-99E802B1DD2F}" type="datetimeFigureOut">
              <a:rPr lang="en-US" smtClean="0"/>
              <a:pPr/>
              <a:t>11/24/2013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F21C41-9AEE-4C34-B93E-458F6D2346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9EAEA9-AF87-45AA-95CA-99E802B1DD2F}" type="datetimeFigureOut">
              <a:rPr lang="en-US" smtClean="0"/>
              <a:pPr/>
              <a:t>11/24/2013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F21C41-9AEE-4C34-B93E-458F6D2346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9EAEA9-AF87-45AA-95CA-99E802B1DD2F}" type="datetimeFigureOut">
              <a:rPr lang="en-US" smtClean="0"/>
              <a:pPr/>
              <a:t>11/24/2013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F21C41-9AEE-4C34-B93E-458F6D2346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400"/>
            </a:lvl2pPr>
            <a:lvl3pPr>
              <a:defRPr sz="22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9EAEA9-AF87-45AA-95CA-99E802B1DD2F}" type="datetimeFigureOut">
              <a:rPr lang="en-US" smtClean="0"/>
              <a:pPr/>
              <a:t>11/24/2013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F21C41-9AEE-4C34-B93E-458F6D2346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pblfpr\users\David\_Graphics\Lesson-Event PPT Graphics\Some Layers of Profitable Bible Study - text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400"/>
            </a:lvl2pPr>
            <a:lvl3pPr>
              <a:defRPr sz="22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9EAEA9-AF87-45AA-95CA-99E802B1DD2F}" type="datetimeFigureOut">
              <a:rPr lang="en-US" smtClean="0"/>
              <a:pPr/>
              <a:t>11/24/2013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F21C41-9AEE-4C34-B93E-458F6D2346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PBLFPR\users\David\_Graphics\old_paper_scroll-normal.jpg"/>
          <p:cNvPicPr>
            <a:picLocks noChangeAspect="1" noChangeArrowheads="1"/>
          </p:cNvPicPr>
          <p:nvPr userDrawn="1"/>
        </p:nvPicPr>
        <p:blipFill>
          <a:blip r:embed="rId2" cstate="print"/>
          <a:srcRect l="6173" t="2603" r="5519" b="2381"/>
          <a:stretch>
            <a:fillRect/>
          </a:stretch>
        </p:blipFill>
        <p:spPr bwMode="auto">
          <a:xfrm>
            <a:off x="0" y="914399"/>
            <a:ext cx="9144000" cy="5959929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"/>
            <a:ext cx="8229600" cy="2590800"/>
          </a:xfrm>
        </p:spPr>
        <p:txBody>
          <a:bodyPr>
            <a:normAutofit/>
          </a:bodyPr>
          <a:lstStyle>
            <a:lvl1pPr>
              <a:defRPr sz="2600" b="1"/>
            </a:lvl1pPr>
            <a:lvl2pPr>
              <a:defRPr sz="2600" b="1"/>
            </a:lvl2pPr>
            <a:lvl3pPr>
              <a:defRPr sz="2600" b="1"/>
            </a:lvl3pPr>
            <a:lvl4pPr>
              <a:defRPr sz="2600" b="1"/>
            </a:lvl4pPr>
            <a:lvl5pPr>
              <a:defRPr sz="2600"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9EAEA9-AF87-45AA-95CA-99E802B1DD2F}" type="datetimeFigureOut">
              <a:rPr lang="en-US" smtClean="0"/>
              <a:pPr/>
              <a:t>11/24/2013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F21C41-9AEE-4C34-B93E-458F6D2346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9EAEA9-AF87-45AA-95CA-99E802B1DD2F}" type="datetimeFigureOut">
              <a:rPr lang="en-US" smtClean="0"/>
              <a:pPr/>
              <a:t>11/24/2013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F21C41-9AEE-4C34-B93E-458F6D2346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9EAEA9-AF87-45AA-95CA-99E802B1DD2F}" type="datetimeFigureOut">
              <a:rPr lang="en-US" smtClean="0"/>
              <a:pPr/>
              <a:t>11/24/2013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F21C41-9AEE-4C34-B93E-458F6D2346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9EAEA9-AF87-45AA-95CA-99E802B1DD2F}" type="datetimeFigureOut">
              <a:rPr lang="en-US" smtClean="0"/>
              <a:pPr/>
              <a:t>11/24/2013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F21C41-9AEE-4C34-B93E-458F6D2346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9EAEA9-AF87-45AA-95CA-99E802B1DD2F}" type="datetimeFigureOut">
              <a:rPr lang="en-US" smtClean="0"/>
              <a:pPr/>
              <a:t>11/24/2013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F21C41-9AEE-4C34-B93E-458F6D2346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9EAEA9-AF87-45AA-95CA-99E802B1DD2F}" type="datetimeFigureOut">
              <a:rPr lang="en-US" smtClean="0"/>
              <a:pPr/>
              <a:t>11/24/2013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F21C41-9AEE-4C34-B93E-458F6D2346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pblfpr\users\David\_Graphics\Lesson-Event PPT Graphics\Christ Is My Past, Present &amp; Future - text.jpg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905000"/>
            <a:ext cx="84582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57400"/>
            <a:ext cx="8686800" cy="3352800"/>
          </a:xfrm>
        </p:spPr>
        <p:txBody>
          <a:bodyPr numCol="2" spcCol="457200">
            <a:normAutofit fontScale="70000" lnSpcReduction="20000"/>
          </a:bodyPr>
          <a:lstStyle/>
          <a:p>
            <a:r>
              <a:rPr lang="en-US" dirty="0" smtClean="0"/>
              <a:t>Read the </a:t>
            </a:r>
            <a:r>
              <a:rPr lang="en-US" dirty="0" smtClean="0"/>
              <a:t>passage</a:t>
            </a:r>
          </a:p>
          <a:p>
            <a:r>
              <a:rPr lang="en-US" dirty="0" smtClean="0"/>
              <a:t>Read </a:t>
            </a:r>
            <a:r>
              <a:rPr lang="en-US" dirty="0" smtClean="0"/>
              <a:t>it </a:t>
            </a:r>
            <a:r>
              <a:rPr lang="en-US" dirty="0" smtClean="0"/>
              <a:t>again</a:t>
            </a:r>
          </a:p>
          <a:p>
            <a:r>
              <a:rPr lang="en-US" dirty="0" smtClean="0"/>
              <a:t>Read </a:t>
            </a:r>
            <a:r>
              <a:rPr lang="en-US" dirty="0" smtClean="0"/>
              <a:t>it out </a:t>
            </a:r>
            <a:r>
              <a:rPr lang="en-US" dirty="0" smtClean="0"/>
              <a:t>loud</a:t>
            </a:r>
          </a:p>
          <a:p>
            <a:r>
              <a:rPr lang="en-US" dirty="0" smtClean="0"/>
              <a:t>Read </a:t>
            </a:r>
            <a:r>
              <a:rPr lang="en-US" dirty="0" smtClean="0"/>
              <a:t>it in 3-4 </a:t>
            </a:r>
            <a:r>
              <a:rPr lang="en-US" dirty="0" smtClean="0"/>
              <a:t>translations</a:t>
            </a:r>
          </a:p>
          <a:p>
            <a:r>
              <a:rPr lang="en-US" dirty="0" smtClean="0"/>
              <a:t>Get </a:t>
            </a:r>
            <a:r>
              <a:rPr lang="en-US" dirty="0" smtClean="0"/>
              <a:t>a “feel” for </a:t>
            </a:r>
            <a:r>
              <a:rPr lang="en-US" dirty="0" smtClean="0"/>
              <a:t>the passage</a:t>
            </a:r>
          </a:p>
          <a:p>
            <a:r>
              <a:rPr lang="en-US" dirty="0" smtClean="0"/>
              <a:t>Identify </a:t>
            </a:r>
            <a:r>
              <a:rPr lang="en-US" dirty="0" smtClean="0"/>
              <a:t>repeated </a:t>
            </a:r>
            <a:r>
              <a:rPr lang="en-US" dirty="0" smtClean="0"/>
              <a:t>words/phrases</a:t>
            </a:r>
          </a:p>
          <a:p>
            <a:r>
              <a:rPr lang="en-US" dirty="0" smtClean="0"/>
              <a:t>Define words</a:t>
            </a:r>
          </a:p>
          <a:p>
            <a:r>
              <a:rPr lang="en-US" dirty="0" smtClean="0"/>
              <a:t>Identify </a:t>
            </a:r>
            <a:r>
              <a:rPr lang="en-US" dirty="0" smtClean="0"/>
              <a:t>verbs (tense, voice, </a:t>
            </a:r>
            <a:r>
              <a:rPr lang="en-US" dirty="0" smtClean="0"/>
              <a:t>mood)</a:t>
            </a:r>
          </a:p>
          <a:p>
            <a:r>
              <a:rPr lang="en-US" dirty="0" smtClean="0"/>
              <a:t>Identify </a:t>
            </a:r>
            <a:r>
              <a:rPr lang="en-US" dirty="0" smtClean="0"/>
              <a:t>nouns (gender, </a:t>
            </a:r>
            <a:r>
              <a:rPr lang="en-US" dirty="0" smtClean="0"/>
              <a:t>#, case)</a:t>
            </a:r>
          </a:p>
          <a:p>
            <a:r>
              <a:rPr lang="en-US" dirty="0" smtClean="0"/>
              <a:t>Identify pronouns</a:t>
            </a:r>
          </a:p>
          <a:p>
            <a:r>
              <a:rPr lang="en-US" dirty="0" smtClean="0"/>
              <a:t>Identify prepositions</a:t>
            </a:r>
          </a:p>
          <a:p>
            <a:r>
              <a:rPr lang="en-US" dirty="0" smtClean="0"/>
              <a:t>Identify conditions</a:t>
            </a:r>
          </a:p>
          <a:p>
            <a:r>
              <a:rPr lang="en-US" dirty="0" smtClean="0"/>
              <a:t>Identify connectives</a:t>
            </a:r>
          </a:p>
          <a:p>
            <a:r>
              <a:rPr lang="en-US" dirty="0" smtClean="0"/>
              <a:t>Identify conjunctions</a:t>
            </a:r>
          </a:p>
          <a:p>
            <a:r>
              <a:rPr lang="en-US" dirty="0" smtClean="0"/>
              <a:t>Identify adverbs</a:t>
            </a:r>
          </a:p>
          <a:p>
            <a:r>
              <a:rPr lang="en-US" dirty="0" smtClean="0"/>
              <a:t>Identify time-markers</a:t>
            </a:r>
          </a:p>
          <a:p>
            <a:r>
              <a:rPr lang="en-US" dirty="0" smtClean="0"/>
              <a:t>Note </a:t>
            </a:r>
            <a:r>
              <a:rPr lang="en-US" dirty="0" smtClean="0"/>
              <a:t>grammatical </a:t>
            </a:r>
            <a:r>
              <a:rPr lang="en-US" dirty="0" smtClean="0"/>
              <a:t>relationships</a:t>
            </a:r>
          </a:p>
          <a:p>
            <a:r>
              <a:rPr lang="en-US" dirty="0" smtClean="0"/>
              <a:t>Note </a:t>
            </a:r>
            <a:r>
              <a:rPr lang="en-US" dirty="0" smtClean="0"/>
              <a:t>word </a:t>
            </a:r>
            <a:r>
              <a:rPr lang="en-US" dirty="0" smtClean="0"/>
              <a:t>order</a:t>
            </a:r>
          </a:p>
          <a:p>
            <a:r>
              <a:rPr lang="en-US" dirty="0" smtClean="0"/>
              <a:t>Note comparisons</a:t>
            </a:r>
          </a:p>
          <a:p>
            <a:r>
              <a:rPr lang="en-US" dirty="0" smtClean="0"/>
              <a:t>Note contrasts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304800" y="5105400"/>
            <a:ext cx="8686800" cy="1905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Note words/phrases used in unusual way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Note how words/phrases are used elsewhere in Scripture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Note the overall Biblical context, the remote context, the immediate context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Note applications for today (for mankind, for the church, for “me”)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Always review and reflect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Repeatedly</a:t>
            </a:r>
            <a:r>
              <a:rPr lang="en-US" b="0" dirty="0" smtClean="0"/>
              <a:t> Colossians 3:1-4 (get a “feel” for it)</a:t>
            </a:r>
          </a:p>
          <a:p>
            <a:r>
              <a:rPr lang="en-US" dirty="0" smtClean="0"/>
              <a:t>Repeated Words/Phrases</a:t>
            </a:r>
          </a:p>
          <a:p>
            <a:pPr lvl="1"/>
            <a:r>
              <a:rPr lang="en-US" dirty="0" smtClean="0"/>
              <a:t>“Christ” + “Him” = 5 times in 4 verses</a:t>
            </a:r>
          </a:p>
          <a:p>
            <a:pPr lvl="2"/>
            <a:r>
              <a:rPr lang="en-US" dirty="0" smtClean="0"/>
              <a:t>57 times in 95 verses (entire book of Colossians)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4321076"/>
            <a:ext cx="8610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Footlight MT Light" pitchFamily="18" charset="0"/>
              </a:rPr>
              <a:t> 1 If then you were raised with Christ, seek those things which are above, where Christ is, sitting at the right hand of God.</a:t>
            </a:r>
          </a:p>
          <a:p>
            <a:r>
              <a:rPr lang="en-US" sz="2400" b="1" dirty="0" smtClean="0">
                <a:latin typeface="Footlight MT Light" pitchFamily="18" charset="0"/>
              </a:rPr>
              <a:t> 2 Set your mind on things above, not on things on the earth.</a:t>
            </a:r>
          </a:p>
          <a:p>
            <a:r>
              <a:rPr lang="en-US" sz="2400" b="1" dirty="0" smtClean="0">
                <a:latin typeface="Footlight MT Light" pitchFamily="18" charset="0"/>
              </a:rPr>
              <a:t> 3 For you died, and your life is hidden with Christ in God.</a:t>
            </a:r>
          </a:p>
          <a:p>
            <a:r>
              <a:rPr lang="en-US" sz="2400" b="1" dirty="0" smtClean="0">
                <a:latin typeface="Footlight MT Light" pitchFamily="18" charset="0"/>
              </a:rPr>
              <a:t> 4 When Christ who is our life appears, then you also will appear with Him in glory.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322064" y="4398264"/>
            <a:ext cx="859536" cy="304800"/>
          </a:xfrm>
          <a:prstGeom prst="roundRect">
            <a:avLst/>
          </a:prstGeom>
          <a:noFill/>
          <a:ln w="57150">
            <a:solidFill>
              <a:srgbClr val="9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084832" y="4764024"/>
            <a:ext cx="859536" cy="304800"/>
          </a:xfrm>
          <a:prstGeom prst="roundRect">
            <a:avLst/>
          </a:prstGeom>
          <a:noFill/>
          <a:ln w="57150">
            <a:solidFill>
              <a:srgbClr val="9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907024" y="5495544"/>
            <a:ext cx="859536" cy="304800"/>
          </a:xfrm>
          <a:prstGeom prst="roundRect">
            <a:avLst/>
          </a:prstGeom>
          <a:noFill/>
          <a:ln w="57150">
            <a:solidFill>
              <a:srgbClr val="9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524000" y="5867400"/>
            <a:ext cx="859536" cy="304800"/>
          </a:xfrm>
          <a:prstGeom prst="roundRect">
            <a:avLst/>
          </a:prstGeom>
          <a:noFill/>
          <a:ln w="57150">
            <a:solidFill>
              <a:srgbClr val="9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990600" y="6227064"/>
            <a:ext cx="630936" cy="304800"/>
          </a:xfrm>
          <a:prstGeom prst="roundRect">
            <a:avLst/>
          </a:prstGeom>
          <a:noFill/>
          <a:ln w="57150">
            <a:solidFill>
              <a:srgbClr val="9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5867400" y="4700016"/>
            <a:ext cx="2819400" cy="0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81000" y="5065776"/>
            <a:ext cx="762000" cy="0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926080" y="5440680"/>
            <a:ext cx="1600200" cy="0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581400" y="5791200"/>
            <a:ext cx="457200" cy="0"/>
          </a:xfrm>
          <a:prstGeom prst="line">
            <a:avLst/>
          </a:prstGeom>
          <a:ln w="38100">
            <a:solidFill>
              <a:srgbClr val="63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776472" y="6163056"/>
            <a:ext cx="457200" cy="0"/>
          </a:xfrm>
          <a:prstGeom prst="line">
            <a:avLst/>
          </a:prstGeom>
          <a:ln w="38100">
            <a:solidFill>
              <a:srgbClr val="63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500"/>
                            </p:stCondLst>
                            <p:childTnLst>
                              <p:par>
                                <p:cTn id="6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Relationships </a:t>
            </a:r>
          </a:p>
          <a:p>
            <a:pPr lvl="1"/>
            <a:r>
              <a:rPr lang="en-US" dirty="0" smtClean="0"/>
              <a:t>Relationship to Christ in the </a:t>
            </a:r>
            <a:r>
              <a:rPr lang="en-US" u="sng" dirty="0" smtClean="0">
                <a:solidFill>
                  <a:srgbClr val="920000"/>
                </a:solidFill>
              </a:rPr>
              <a:t>PAST</a:t>
            </a:r>
          </a:p>
          <a:p>
            <a:pPr lvl="1"/>
            <a:r>
              <a:rPr lang="en-US" dirty="0" smtClean="0"/>
              <a:t>Relationship to Christ in the </a:t>
            </a:r>
            <a:r>
              <a:rPr lang="en-US" u="sng" dirty="0" smtClean="0">
                <a:solidFill>
                  <a:srgbClr val="632B8D"/>
                </a:solidFill>
              </a:rPr>
              <a:t>PRESENT</a:t>
            </a:r>
          </a:p>
          <a:p>
            <a:pPr lvl="1"/>
            <a:r>
              <a:rPr lang="en-US" dirty="0" smtClean="0"/>
              <a:t>Relationship to Christ in the </a:t>
            </a:r>
            <a:r>
              <a:rPr lang="en-US" u="sng" dirty="0" smtClean="0">
                <a:solidFill>
                  <a:srgbClr val="0000CC"/>
                </a:solidFill>
              </a:rPr>
              <a:t>FUTURE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4321076"/>
            <a:ext cx="8610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Footlight MT Light" pitchFamily="18" charset="0"/>
              </a:rPr>
              <a:t> 1 If then you were raised with Christ, seek those things which are above, where Christ is, sitting at the right hand of God.</a:t>
            </a:r>
          </a:p>
          <a:p>
            <a:r>
              <a:rPr lang="en-US" sz="2400" b="1" dirty="0" smtClean="0">
                <a:latin typeface="Footlight MT Light" pitchFamily="18" charset="0"/>
              </a:rPr>
              <a:t> 2 Set your mind on things above, not on things on the earth.</a:t>
            </a:r>
          </a:p>
          <a:p>
            <a:r>
              <a:rPr lang="en-US" sz="2400" b="1" dirty="0" smtClean="0">
                <a:latin typeface="Footlight MT Light" pitchFamily="18" charset="0"/>
              </a:rPr>
              <a:t> 3 For you died, and your life is hidden with Christ in God.</a:t>
            </a:r>
          </a:p>
          <a:p>
            <a:r>
              <a:rPr lang="en-US" sz="2400" b="1" dirty="0" smtClean="0">
                <a:latin typeface="Footlight MT Light" pitchFamily="18" charset="0"/>
              </a:rPr>
              <a:t> 4 When Christ who is our life appears, then you also will appear with Him in glory.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676400" y="5486400"/>
            <a:ext cx="685800" cy="304800"/>
          </a:xfrm>
          <a:prstGeom prst="roundRect">
            <a:avLst/>
          </a:prstGeom>
          <a:noFill/>
          <a:ln w="57150">
            <a:solidFill>
              <a:srgbClr val="9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133600" y="4398264"/>
            <a:ext cx="1545336" cy="304800"/>
          </a:xfrm>
          <a:prstGeom prst="roundRect">
            <a:avLst/>
          </a:prstGeom>
          <a:noFill/>
          <a:ln w="57150">
            <a:solidFill>
              <a:srgbClr val="9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04800" y="3886200"/>
            <a:ext cx="17911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Footlight MT Light" pitchFamily="18" charset="0"/>
              </a:rPr>
              <a:t>were buried </a:t>
            </a:r>
            <a:endParaRPr lang="en-US" sz="1600" dirty="0"/>
          </a:p>
        </p:txBody>
      </p:sp>
      <p:sp>
        <p:nvSpPr>
          <p:cNvPr id="8" name="Rounded Rectangle 7"/>
          <p:cNvSpPr/>
          <p:nvPr/>
        </p:nvSpPr>
        <p:spPr>
          <a:xfrm>
            <a:off x="381000" y="3962400"/>
            <a:ext cx="1600200" cy="304800"/>
          </a:xfrm>
          <a:prstGeom prst="roundRect">
            <a:avLst/>
          </a:prstGeom>
          <a:noFill/>
          <a:ln w="57150">
            <a:solidFill>
              <a:srgbClr val="9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18962761">
            <a:off x="-109114" y="5421075"/>
            <a:ext cx="8515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920000"/>
                </a:solidFill>
                <a:effectLst>
                  <a:outerShdw blurRad="38100" dist="12700" dir="2700000" algn="ctr" rotWithShape="0">
                    <a:schemeClr val="tx1"/>
                  </a:outerShdw>
                </a:effectLst>
                <a:latin typeface="Footlight MT Light" pitchFamily="18" charset="0"/>
              </a:rPr>
              <a:t>(2:20)</a:t>
            </a:r>
            <a:endParaRPr lang="en-US" sz="1600" dirty="0">
              <a:solidFill>
                <a:srgbClr val="920000"/>
              </a:solidFill>
              <a:effectLst>
                <a:outerShdw blurRad="38100" dist="12700" dir="2700000" algn="ctr" rotWithShape="0">
                  <a:schemeClr val="tx1"/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81200" y="3943290"/>
            <a:ext cx="8515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920000"/>
                </a:solidFill>
                <a:effectLst>
                  <a:outerShdw blurRad="38100" dist="12700" dir="2700000" algn="ctr" rotWithShape="0">
                    <a:schemeClr val="tx1"/>
                  </a:outerShdw>
                </a:effectLst>
                <a:latin typeface="Footlight MT Light" pitchFamily="18" charset="0"/>
              </a:rPr>
              <a:t>(2:12)</a:t>
            </a:r>
            <a:endParaRPr lang="en-US" sz="1600" dirty="0">
              <a:solidFill>
                <a:srgbClr val="920000"/>
              </a:solidFill>
              <a:effectLst>
                <a:outerShdw blurRad="38100" dist="12700" dir="2700000" algn="ctr" rotWithShape="0">
                  <a:schemeClr val="tx1"/>
                </a:outerShdw>
              </a:effectLst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038600" y="5486400"/>
            <a:ext cx="1219200" cy="304800"/>
          </a:xfrm>
          <a:prstGeom prst="roundRect">
            <a:avLst/>
          </a:prstGeom>
          <a:noFill/>
          <a:ln w="57150">
            <a:solidFill>
              <a:srgbClr val="632B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286000" y="5845314"/>
            <a:ext cx="678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30188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</a:rPr>
              <a:t>Greek perfect tense (action in past with results still present)</a:t>
            </a:r>
          </a:p>
          <a:p>
            <a:pPr indent="230188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</a:rPr>
              <a:t>“Hidden” suggests security, status, sustenance, satisfaction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7086600" y="5843016"/>
            <a:ext cx="1545336" cy="381000"/>
          </a:xfrm>
          <a:prstGeom prst="roundRect">
            <a:avLst/>
          </a:prstGeom>
          <a:noFill/>
          <a:ln w="571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410200" y="2404872"/>
            <a:ext cx="3429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rgbClr val="920000"/>
                </a:solidFill>
                <a:latin typeface="+mj-lt"/>
              </a:rPr>
              <a:t>(cf. Rom. 6:3-4)</a:t>
            </a:r>
            <a:endParaRPr lang="en-US" sz="2200" dirty="0">
              <a:solidFill>
                <a:srgbClr val="920000"/>
              </a:solidFill>
              <a:latin typeface="+mj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943600" y="2845713"/>
            <a:ext cx="32004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rgbClr val="632B8D"/>
                </a:solidFill>
                <a:latin typeface="+mj-lt"/>
              </a:rPr>
              <a:t>(cf. John 10:27-29)</a:t>
            </a:r>
            <a:endParaRPr lang="en-US" sz="2200" dirty="0">
              <a:solidFill>
                <a:srgbClr val="632B8D"/>
              </a:solidFill>
              <a:latin typeface="+mj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791200" y="3282696"/>
            <a:ext cx="33528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rgbClr val="0000CC"/>
                </a:solidFill>
                <a:latin typeface="+mj-lt"/>
              </a:rPr>
              <a:t>(cf. 1 Jn. 3:2; 1 </a:t>
            </a:r>
            <a:r>
              <a:rPr lang="en-US" sz="2200" b="1" dirty="0" err="1" smtClean="0">
                <a:solidFill>
                  <a:srgbClr val="0000CC"/>
                </a:solidFill>
                <a:latin typeface="+mj-lt"/>
              </a:rPr>
              <a:t>Thes</a:t>
            </a:r>
            <a:r>
              <a:rPr lang="en-US" sz="2200" b="1" dirty="0" smtClean="0">
                <a:solidFill>
                  <a:srgbClr val="0000CC"/>
                </a:solidFill>
                <a:latin typeface="+mj-lt"/>
              </a:rPr>
              <a:t>. 4:17)</a:t>
            </a:r>
            <a:endParaRPr lang="en-US" sz="2200" dirty="0">
              <a:solidFill>
                <a:srgbClr val="0000CC"/>
              </a:solidFill>
              <a:latin typeface="+mj-lt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 animBg="1"/>
      <p:bldP spid="9" grpId="0"/>
      <p:bldP spid="11" grpId="0"/>
      <p:bldP spid="12" grpId="0" animBg="1"/>
      <p:bldP spid="14" grpId="0" animBg="1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Responsibilities</a:t>
            </a:r>
          </a:p>
          <a:p>
            <a:pPr lvl="1"/>
            <a:r>
              <a:rPr lang="en-US" dirty="0" smtClean="0">
                <a:solidFill>
                  <a:srgbClr val="920000"/>
                </a:solidFill>
              </a:rPr>
              <a:t>Seek</a:t>
            </a:r>
            <a:endParaRPr lang="en-US" u="sng" dirty="0" smtClean="0">
              <a:solidFill>
                <a:srgbClr val="920000"/>
              </a:solidFill>
            </a:endParaRPr>
          </a:p>
          <a:p>
            <a:pPr lvl="2"/>
            <a:r>
              <a:rPr lang="en-US" dirty="0" smtClean="0"/>
              <a:t>Greek present imperative (call to long-term, continual action)</a:t>
            </a:r>
          </a:p>
          <a:p>
            <a:pPr lvl="2"/>
            <a:r>
              <a:rPr lang="en-US" dirty="0" err="1" smtClean="0"/>
              <a:t>Emp</a:t>
            </a:r>
            <a:r>
              <a:rPr lang="en-US" dirty="0" smtClean="0"/>
              <a:t>: Steadfast priority, aim, goal, endeavor</a:t>
            </a:r>
          </a:p>
          <a:p>
            <a:pPr lvl="1"/>
            <a:r>
              <a:rPr lang="en-US" dirty="0" smtClean="0">
                <a:solidFill>
                  <a:srgbClr val="0000CC"/>
                </a:solidFill>
              </a:rPr>
              <a:t>Set your mind</a:t>
            </a:r>
          </a:p>
          <a:p>
            <a:pPr lvl="2"/>
            <a:r>
              <a:rPr lang="en-US" dirty="0" smtClean="0"/>
              <a:t>Greek present imperative (call to long-term, continual action)</a:t>
            </a:r>
          </a:p>
          <a:p>
            <a:pPr lvl="2"/>
            <a:r>
              <a:rPr lang="en-US" dirty="0" err="1" smtClean="0"/>
              <a:t>Emp</a:t>
            </a:r>
            <a:r>
              <a:rPr lang="en-US" dirty="0" smtClean="0"/>
              <a:t>: Steadfast mindedness &amp; engaged attention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4878860"/>
            <a:ext cx="861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Footlight MT Light" pitchFamily="18" charset="0"/>
              </a:rPr>
              <a:t> 1 If then you were raised with Christ, seek those things which are above, where Christ is, sitting at the right hand of God.</a:t>
            </a:r>
          </a:p>
          <a:p>
            <a:r>
              <a:rPr lang="en-US" sz="2400" b="1" dirty="0" smtClean="0">
                <a:latin typeface="Footlight MT Light" pitchFamily="18" charset="0"/>
              </a:rPr>
              <a:t> 2 Set your mind on things above, not on things on the earth.</a:t>
            </a:r>
          </a:p>
          <a:p>
            <a:r>
              <a:rPr lang="en-US" sz="2400" b="1" dirty="0" smtClean="0">
                <a:latin typeface="Footlight MT Light" pitchFamily="18" charset="0"/>
              </a:rPr>
              <a:t> 3 For you died, and your life is hidden with Christ in God.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181600" y="4946904"/>
            <a:ext cx="685800" cy="304800"/>
          </a:xfrm>
          <a:prstGeom prst="roundRect">
            <a:avLst/>
          </a:prstGeom>
          <a:noFill/>
          <a:ln w="57150">
            <a:solidFill>
              <a:srgbClr val="9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685800" y="5660136"/>
            <a:ext cx="1828800" cy="381000"/>
          </a:xfrm>
          <a:prstGeom prst="roundRect">
            <a:avLst/>
          </a:prstGeom>
          <a:noFill/>
          <a:ln w="571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Review &amp; Reflect</a:t>
            </a:r>
          </a:p>
          <a:p>
            <a:pPr lvl="1"/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Christ = Our Life!</a:t>
            </a:r>
          </a:p>
          <a:p>
            <a:pPr lvl="1"/>
            <a:r>
              <a:rPr lang="en-US" dirty="0" smtClean="0"/>
              <a:t>Christ = All and in All (3:11)!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4321076"/>
            <a:ext cx="8610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Footlight MT Light" pitchFamily="18" charset="0"/>
              </a:rPr>
              <a:t> 1 If then you were raised with Christ, seek those things which are above, where Christ is, sitting at the right hand of God.</a:t>
            </a:r>
          </a:p>
          <a:p>
            <a:r>
              <a:rPr lang="en-US" sz="2400" b="1" dirty="0" smtClean="0">
                <a:latin typeface="Footlight MT Light" pitchFamily="18" charset="0"/>
              </a:rPr>
              <a:t> 2 Set your mind on things above, not on things on the earth.</a:t>
            </a:r>
          </a:p>
          <a:p>
            <a:r>
              <a:rPr lang="en-US" sz="2400" b="1" dirty="0" smtClean="0">
                <a:latin typeface="Footlight MT Light" pitchFamily="18" charset="0"/>
              </a:rPr>
              <a:t> 3 For you died, and your life is hidden with Christ in God.</a:t>
            </a:r>
          </a:p>
          <a:p>
            <a:r>
              <a:rPr lang="en-US" sz="2400" b="1" dirty="0" smtClean="0">
                <a:latin typeface="Footlight MT Light" pitchFamily="18" charset="0"/>
              </a:rPr>
              <a:t> 4 When Christ who is our life appears, then you also will appear with Him in glory.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4321076"/>
            <a:ext cx="8610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Footlight MT Light" pitchFamily="18" charset="0"/>
              </a:rPr>
              <a:t> 1 If then you were raised with Christ, seek those things which are above, where Christ is, sitting at the right hand of God.</a:t>
            </a:r>
          </a:p>
          <a:p>
            <a:r>
              <a:rPr lang="en-US" sz="2400" b="1" dirty="0" smtClean="0">
                <a:latin typeface="Footlight MT Light" pitchFamily="18" charset="0"/>
              </a:rPr>
              <a:t> 2 Set your mind on things above, not on things on the earth.</a:t>
            </a:r>
          </a:p>
          <a:p>
            <a:r>
              <a:rPr lang="en-US" sz="2400" b="1" dirty="0" smtClean="0">
                <a:latin typeface="Footlight MT Light" pitchFamily="18" charset="0"/>
              </a:rPr>
              <a:t> 3 For you died, and your life is hidden with Christ in God.</a:t>
            </a:r>
          </a:p>
          <a:p>
            <a:r>
              <a:rPr lang="en-US" sz="2400" b="1" dirty="0" smtClean="0">
                <a:latin typeface="Footlight MT Light" pitchFamily="18" charset="0"/>
              </a:rPr>
              <a:t> 4 When Christ who is our life appears, then you also will appear with Him in glory.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322064" y="4398264"/>
            <a:ext cx="859536" cy="304800"/>
          </a:xfrm>
          <a:prstGeom prst="roundRect">
            <a:avLst/>
          </a:prstGeom>
          <a:noFill/>
          <a:ln w="57150">
            <a:solidFill>
              <a:srgbClr val="9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084832" y="4764024"/>
            <a:ext cx="859536" cy="304800"/>
          </a:xfrm>
          <a:prstGeom prst="roundRect">
            <a:avLst/>
          </a:prstGeom>
          <a:noFill/>
          <a:ln w="57150">
            <a:solidFill>
              <a:srgbClr val="9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5907024" y="5495544"/>
            <a:ext cx="859536" cy="304800"/>
          </a:xfrm>
          <a:prstGeom prst="roundRect">
            <a:avLst/>
          </a:prstGeom>
          <a:noFill/>
          <a:ln w="57150">
            <a:solidFill>
              <a:srgbClr val="9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524000" y="5867400"/>
            <a:ext cx="859536" cy="304800"/>
          </a:xfrm>
          <a:prstGeom prst="roundRect">
            <a:avLst/>
          </a:prstGeom>
          <a:noFill/>
          <a:ln w="57150">
            <a:solidFill>
              <a:srgbClr val="9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990600" y="6227064"/>
            <a:ext cx="630936" cy="304800"/>
          </a:xfrm>
          <a:prstGeom prst="roundRect">
            <a:avLst/>
          </a:prstGeom>
          <a:noFill/>
          <a:ln w="57150">
            <a:solidFill>
              <a:srgbClr val="9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3581400" y="5791200"/>
            <a:ext cx="457200" cy="0"/>
          </a:xfrm>
          <a:prstGeom prst="line">
            <a:avLst/>
          </a:prstGeom>
          <a:ln w="38100">
            <a:solidFill>
              <a:srgbClr val="63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776472" y="6163056"/>
            <a:ext cx="457200" cy="0"/>
          </a:xfrm>
          <a:prstGeom prst="line">
            <a:avLst/>
          </a:prstGeom>
          <a:ln w="38100">
            <a:solidFill>
              <a:srgbClr val="63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3657600" y="4398264"/>
            <a:ext cx="630936" cy="304800"/>
          </a:xfrm>
          <a:prstGeom prst="roundRect">
            <a:avLst/>
          </a:prstGeom>
          <a:noFill/>
          <a:ln w="571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5257800" y="5495544"/>
            <a:ext cx="630936" cy="304800"/>
          </a:xfrm>
          <a:prstGeom prst="roundRect">
            <a:avLst/>
          </a:prstGeom>
          <a:noFill/>
          <a:ln w="571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359664" y="6227064"/>
            <a:ext cx="630936" cy="304800"/>
          </a:xfrm>
          <a:prstGeom prst="roundRect">
            <a:avLst/>
          </a:prstGeom>
          <a:noFill/>
          <a:ln w="571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04800" y="3886200"/>
            <a:ext cx="13740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Footlight MT Light" pitchFamily="18" charset="0"/>
              </a:rPr>
              <a:t>d</a:t>
            </a:r>
            <a:r>
              <a:rPr lang="en-US" sz="2400" b="1" dirty="0" smtClean="0">
                <a:solidFill>
                  <a:prstClr val="black"/>
                </a:solidFill>
                <a:latin typeface="Footlight MT Light" pitchFamily="18" charset="0"/>
              </a:rPr>
              <a:t>ied with</a:t>
            </a:r>
            <a:endParaRPr lang="en-US" sz="1600" dirty="0"/>
          </a:p>
        </p:txBody>
      </p:sp>
      <p:sp>
        <p:nvSpPr>
          <p:cNvPr id="20" name="Rounded Rectangle 19"/>
          <p:cNvSpPr/>
          <p:nvPr/>
        </p:nvSpPr>
        <p:spPr>
          <a:xfrm>
            <a:off x="365760" y="3962400"/>
            <a:ext cx="1295400" cy="304800"/>
          </a:xfrm>
          <a:prstGeom prst="roundRect">
            <a:avLst/>
          </a:prstGeom>
          <a:noFill/>
          <a:ln w="571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663085" y="3943290"/>
            <a:ext cx="8515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00CC"/>
                </a:solidFill>
                <a:effectLst>
                  <a:outerShdw blurRad="38100" dist="12700" dir="2700000" algn="ctr" rotWithShape="0">
                    <a:schemeClr val="tx1"/>
                  </a:outerShdw>
                </a:effectLst>
                <a:latin typeface="Footlight MT Light" pitchFamily="18" charset="0"/>
              </a:rPr>
              <a:t>(2:20)</a:t>
            </a:r>
            <a:endParaRPr lang="en-US" sz="1600" dirty="0">
              <a:solidFill>
                <a:srgbClr val="0000CC"/>
              </a:solidFill>
              <a:effectLst>
                <a:outerShdw blurRad="38100" dist="12700" dir="2700000" algn="ctr" rotWithShape="0">
                  <a:schemeClr val="tx1"/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124200" y="3886200"/>
            <a:ext cx="16664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Footlight MT Light" pitchFamily="18" charset="0"/>
              </a:rPr>
              <a:t>buried with</a:t>
            </a:r>
            <a:endParaRPr lang="en-US" sz="1600" dirty="0"/>
          </a:p>
        </p:txBody>
      </p:sp>
      <p:sp>
        <p:nvSpPr>
          <p:cNvPr id="23" name="Rounded Rectangle 22"/>
          <p:cNvSpPr/>
          <p:nvPr/>
        </p:nvSpPr>
        <p:spPr>
          <a:xfrm>
            <a:off x="3185160" y="3962400"/>
            <a:ext cx="1539240" cy="304800"/>
          </a:xfrm>
          <a:prstGeom prst="roundRect">
            <a:avLst/>
          </a:prstGeom>
          <a:noFill/>
          <a:ln w="571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711085" y="3943290"/>
            <a:ext cx="8515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00CC"/>
                </a:solidFill>
                <a:effectLst>
                  <a:outerShdw blurRad="38100" dist="12700" dir="2700000" algn="ctr" rotWithShape="0">
                    <a:schemeClr val="tx1"/>
                  </a:outerShdw>
                </a:effectLst>
                <a:latin typeface="Footlight MT Light" pitchFamily="18" charset="0"/>
              </a:rPr>
              <a:t>(2:12)</a:t>
            </a:r>
            <a:endParaRPr lang="en-US" sz="1600" dirty="0">
              <a:solidFill>
                <a:srgbClr val="0000CC"/>
              </a:solidFill>
              <a:effectLst>
                <a:outerShdw blurRad="38100" dist="12700" dir="2700000" algn="ctr" rotWithShape="0">
                  <a:schemeClr val="tx1"/>
                </a:outerShdw>
              </a:effectLst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255264" y="5833872"/>
            <a:ext cx="1005840" cy="381000"/>
          </a:xfrm>
          <a:prstGeom prst="roundRect">
            <a:avLst/>
          </a:prstGeom>
          <a:noFill/>
          <a:ln w="76200">
            <a:solidFill>
              <a:srgbClr val="632B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2971800" y="6248400"/>
            <a:ext cx="457200" cy="457200"/>
          </a:xfrm>
          <a:prstGeom prst="straightConnector1">
            <a:avLst/>
          </a:prstGeom>
          <a:ln w="57150">
            <a:solidFill>
              <a:srgbClr val="632B8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4191000" y="6245352"/>
            <a:ext cx="457200" cy="457200"/>
          </a:xfrm>
          <a:prstGeom prst="straightConnector1">
            <a:avLst/>
          </a:prstGeom>
          <a:ln w="57150">
            <a:solidFill>
              <a:srgbClr val="632B8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1115568" y="2487168"/>
            <a:ext cx="990600" cy="304800"/>
          </a:xfrm>
          <a:prstGeom prst="roundRect">
            <a:avLst/>
          </a:prstGeom>
          <a:noFill/>
          <a:ln w="57150">
            <a:solidFill>
              <a:srgbClr val="9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Christ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2231136" y="2487168"/>
            <a:ext cx="838200" cy="304800"/>
          </a:xfrm>
          <a:prstGeom prst="roundRect">
            <a:avLst/>
          </a:prstGeom>
          <a:noFill/>
          <a:ln w="571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With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3200400" y="2487168"/>
            <a:ext cx="685800" cy="304800"/>
          </a:xfrm>
          <a:prstGeom prst="roundRect">
            <a:avLst/>
          </a:prstGeom>
          <a:noFill/>
          <a:ln w="57150">
            <a:solidFill>
              <a:srgbClr val="632B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Life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2194560" y="2895600"/>
            <a:ext cx="1234440" cy="381000"/>
          </a:xfrm>
          <a:prstGeom prst="roundRect">
            <a:avLst/>
          </a:prstGeom>
          <a:noFill/>
          <a:ln w="76200">
            <a:solidFill>
              <a:srgbClr val="632B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9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/>
      <p:bldP spid="20" grpId="0" animBg="1"/>
      <p:bldP spid="21" grpId="0"/>
      <p:bldP spid="22" grpId="0"/>
      <p:bldP spid="23" grpId="0" animBg="1"/>
      <p:bldP spid="24" grpId="0"/>
      <p:bldP spid="25" grpId="0" animBg="1"/>
      <p:bldP spid="31" grpId="0" animBg="1"/>
      <p:bldP spid="32" grpId="0" animBg="1"/>
      <p:bldP spid="33" grpId="1" animBg="1"/>
      <p:bldP spid="3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691</Words>
  <Application>Microsoft Office PowerPoint</Application>
  <PresentationFormat>On-screen Show (4:3)</PresentationFormat>
  <Paragraphs>78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</dc:creator>
  <cp:lastModifiedBy>David</cp:lastModifiedBy>
  <cp:revision>12</cp:revision>
  <dcterms:created xsi:type="dcterms:W3CDTF">2013-11-23T20:03:57Z</dcterms:created>
  <dcterms:modified xsi:type="dcterms:W3CDTF">2013-11-24T22:00:38Z</dcterms:modified>
</cp:coreProperties>
</file>