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B131B0-4DBE-4F92-94EF-DCB919DC6837}" type="datetimeFigureOut">
              <a:rPr lang="en-US" smtClean="0"/>
              <a:pPr/>
              <a:t>10/20/2013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5A55C7-A79E-4CA9-80E9-264811858FE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26" name="Picture 2" descr="\\pblfpr\users\David\_Graphics\Lesson-Event PPT Graphics\The Church - A Valuable Treasure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B131B0-4DBE-4F92-94EF-DCB919DC6837}" type="datetimeFigureOut">
              <a:rPr lang="en-US" smtClean="0"/>
              <a:pPr/>
              <a:t>10/20/2013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5A55C7-A79E-4CA9-80E9-264811858F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B131B0-4DBE-4F92-94EF-DCB919DC6837}" type="datetimeFigureOut">
              <a:rPr lang="en-US" smtClean="0"/>
              <a:pPr/>
              <a:t>10/20/2013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5A55C7-A79E-4CA9-80E9-264811858F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B131B0-4DBE-4F92-94EF-DCB919DC6837}" type="datetimeFigureOut">
              <a:rPr lang="en-US" smtClean="0"/>
              <a:pPr/>
              <a:t>10/20/2013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5A55C7-A79E-4CA9-80E9-264811858F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B131B0-4DBE-4F92-94EF-DCB919DC6837}" type="datetimeFigureOut">
              <a:rPr lang="en-US" smtClean="0"/>
              <a:pPr/>
              <a:t>10/20/2013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5A55C7-A79E-4CA9-80E9-264811858F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B131B0-4DBE-4F92-94EF-DCB919DC6837}" type="datetimeFigureOut">
              <a:rPr lang="en-US" smtClean="0"/>
              <a:pPr/>
              <a:t>10/20/2013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5A55C7-A79E-4CA9-80E9-264811858F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B131B0-4DBE-4F92-94EF-DCB919DC6837}" type="datetimeFigureOut">
              <a:rPr lang="en-US" smtClean="0"/>
              <a:pPr/>
              <a:t>10/20/2013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5A55C7-A79E-4CA9-80E9-264811858F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B131B0-4DBE-4F92-94EF-DCB919DC6837}" type="datetimeFigureOut">
              <a:rPr lang="en-US" smtClean="0"/>
              <a:pPr/>
              <a:t>10/20/2013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5A55C7-A79E-4CA9-80E9-264811858F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B131B0-4DBE-4F92-94EF-DCB919DC6837}" type="datetimeFigureOut">
              <a:rPr lang="en-US" smtClean="0"/>
              <a:pPr/>
              <a:t>10/20/2013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5A55C7-A79E-4CA9-80E9-264811858F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B131B0-4DBE-4F92-94EF-DCB919DC6837}" type="datetimeFigureOut">
              <a:rPr lang="en-US" smtClean="0"/>
              <a:pPr/>
              <a:t>10/20/2013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5A55C7-A79E-4CA9-80E9-264811858F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B131B0-4DBE-4F92-94EF-DCB919DC6837}" type="datetimeFigureOut">
              <a:rPr lang="en-US" smtClean="0"/>
              <a:pPr/>
              <a:t>10/20/2013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5A55C7-A79E-4CA9-80E9-264811858F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\\pblfpr\users\David\_Graphics\Lesson-Event PPT Graphics\The Church - A Valuable Treasure - text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762000"/>
            <a:ext cx="8458200" cy="5715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b="1" kern="1200">
          <a:solidFill>
            <a:srgbClr val="FFFF66"/>
          </a:solidFill>
          <a:effectLst>
            <a:outerShdw blurRad="508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1pPr>
      <a:lvl2pPr marL="581025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1" kern="1200">
          <a:solidFill>
            <a:schemeClr val="bg1"/>
          </a:solidFill>
          <a:effectLst>
            <a:outerShdw blurRad="508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2pPr>
      <a:lvl3pPr marL="860425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chemeClr val="accent6">
              <a:lumMod val="60000"/>
              <a:lumOff val="40000"/>
            </a:schemeClr>
          </a:solidFill>
          <a:effectLst>
            <a:outerShdw blurRad="508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b="1" kern="1200">
          <a:solidFill>
            <a:schemeClr val="bg1"/>
          </a:solidFill>
          <a:effectLst>
            <a:outerShdw blurRad="508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b="1" kern="1200">
          <a:solidFill>
            <a:schemeClr val="bg1"/>
          </a:solidFill>
          <a:effectLst>
            <a:outerShdw blurRad="508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762000"/>
            <a:ext cx="8610600" cy="5715000"/>
          </a:xfrm>
        </p:spPr>
        <p:txBody>
          <a:bodyPr/>
          <a:lstStyle/>
          <a:p>
            <a:r>
              <a:rPr lang="en-US" sz="3200" dirty="0" smtClean="0"/>
              <a:t>The Value of the Church </a:t>
            </a:r>
            <a:r>
              <a:rPr lang="en-US" sz="3200" u="sng" dirty="0" smtClean="0"/>
              <a:t>TO JESUS</a:t>
            </a:r>
            <a:r>
              <a:rPr lang="en-US" sz="3200" dirty="0" smtClean="0"/>
              <a:t> </a:t>
            </a:r>
            <a:r>
              <a:rPr lang="en-US" sz="2600" b="0" dirty="0" smtClean="0"/>
              <a:t>(as evidenced by):</a:t>
            </a:r>
            <a:endParaRPr lang="en-US" sz="2600" dirty="0" smtClean="0"/>
          </a:p>
          <a:p>
            <a:pPr lvl="1"/>
            <a:r>
              <a:rPr lang="en-US" dirty="0" smtClean="0"/>
              <a:t>The Price of the Church</a:t>
            </a:r>
            <a:r>
              <a:rPr lang="en-US" b="0" dirty="0" smtClean="0"/>
              <a:t> </a:t>
            </a:r>
            <a:r>
              <a:rPr lang="en-US" sz="2400" b="0" dirty="0" smtClean="0"/>
              <a:t>(Highest Price Ever Paid!)</a:t>
            </a:r>
            <a:endParaRPr lang="en-US" dirty="0" smtClean="0"/>
          </a:p>
          <a:p>
            <a:pPr lvl="2"/>
            <a:r>
              <a:rPr lang="en-US" dirty="0" smtClean="0"/>
              <a:t>It cost Jesus His life (Eph. 5:25)</a:t>
            </a:r>
          </a:p>
          <a:p>
            <a:pPr lvl="2"/>
            <a:r>
              <a:rPr lang="en-US" dirty="0" smtClean="0"/>
              <a:t>It cost Jesus His blood (Acts 20:28)</a:t>
            </a:r>
          </a:p>
          <a:p>
            <a:pPr lvl="2"/>
            <a:r>
              <a:rPr lang="en-US" dirty="0" smtClean="0"/>
              <a:t>To value the church = To value Christ Himself (+/-)</a:t>
            </a:r>
          </a:p>
          <a:p>
            <a:pPr lvl="1"/>
            <a:r>
              <a:rPr lang="en-US" dirty="0" smtClean="0"/>
              <a:t>The People of the Church </a:t>
            </a:r>
            <a:r>
              <a:rPr lang="en-US" sz="2400" b="0" dirty="0" smtClean="0"/>
              <a:t>(Greatest People on Earth!)</a:t>
            </a:r>
            <a:endParaRPr lang="en-US" dirty="0" smtClean="0"/>
          </a:p>
          <a:p>
            <a:pPr lvl="2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All the people in the church have been saved (Eph. 5:23)</a:t>
            </a:r>
          </a:p>
          <a:p>
            <a:pPr lvl="2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All the saved people are in the church (Acts 2:47, 37-41)</a:t>
            </a:r>
          </a:p>
          <a:p>
            <a:pPr lvl="2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Only the saved church is enrolled in heaven (Heb. 12:23)</a:t>
            </a:r>
          </a:p>
          <a:p>
            <a:pPr lvl="2"/>
            <a:r>
              <a:rPr lang="en-US" dirty="0" smtClean="0"/>
              <a:t>To value the church = To value Christ’s salvation (+/-)</a:t>
            </a:r>
            <a:endParaRPr lang="en-US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762000"/>
            <a:ext cx="8610600" cy="5715000"/>
          </a:xfrm>
        </p:spPr>
        <p:txBody>
          <a:bodyPr/>
          <a:lstStyle/>
          <a:p>
            <a:r>
              <a:rPr lang="en-US" sz="3200" dirty="0" smtClean="0"/>
              <a:t>The Value of the Church </a:t>
            </a:r>
            <a:r>
              <a:rPr lang="en-US" sz="3200" u="sng" dirty="0" smtClean="0"/>
              <a:t>TO JESUS</a:t>
            </a:r>
            <a:r>
              <a:rPr lang="en-US" sz="3200" dirty="0" smtClean="0"/>
              <a:t> </a:t>
            </a:r>
            <a:r>
              <a:rPr lang="en-US" sz="2600" b="0" dirty="0" smtClean="0"/>
              <a:t>(as evidenced by):</a:t>
            </a:r>
            <a:endParaRPr lang="en-US" sz="2600" dirty="0" smtClean="0"/>
          </a:p>
          <a:p>
            <a:pPr lvl="1"/>
            <a:r>
              <a:rPr lang="en-US" dirty="0" smtClean="0"/>
              <a:t>The Price of the Church</a:t>
            </a:r>
            <a:r>
              <a:rPr lang="en-US" b="0" dirty="0" smtClean="0"/>
              <a:t> </a:t>
            </a:r>
            <a:r>
              <a:rPr lang="en-US" sz="2400" b="0" dirty="0" smtClean="0"/>
              <a:t>(Highest Price Ever Paid!)</a:t>
            </a:r>
            <a:endParaRPr lang="en-US" dirty="0" smtClean="0"/>
          </a:p>
          <a:p>
            <a:pPr lvl="1"/>
            <a:r>
              <a:rPr lang="en-US" dirty="0" smtClean="0"/>
              <a:t>The People of the Church </a:t>
            </a:r>
            <a:r>
              <a:rPr lang="en-US" sz="2400" b="0" dirty="0" smtClean="0"/>
              <a:t>(Greatest People on Earth!)</a:t>
            </a:r>
            <a:endParaRPr lang="en-US" dirty="0" smtClean="0"/>
          </a:p>
          <a:p>
            <a:pPr lvl="1"/>
            <a:r>
              <a:rPr lang="en-US" dirty="0" smtClean="0"/>
              <a:t>The Purpose of the Church </a:t>
            </a:r>
            <a:r>
              <a:rPr lang="en-US" sz="2400" b="0" dirty="0" smtClean="0"/>
              <a:t>(Highest Work on Earth!)</a:t>
            </a:r>
          </a:p>
          <a:p>
            <a:pPr lvl="2"/>
            <a:r>
              <a:rPr lang="en-US" dirty="0" smtClean="0"/>
              <a:t>To make known the wisdom of God (Eph. 3:10-11)</a:t>
            </a:r>
          </a:p>
          <a:p>
            <a:pPr lvl="2"/>
            <a:r>
              <a:rPr lang="en-US" dirty="0" smtClean="0"/>
              <a:t>To present every man perfect in Christ (Col. 1:27-28)</a:t>
            </a:r>
          </a:p>
          <a:p>
            <a:pPr lvl="2"/>
            <a:r>
              <a:rPr lang="en-US" dirty="0" smtClean="0"/>
              <a:t>To value the church = To value Christ’s purpose (+/-)</a:t>
            </a:r>
          </a:p>
          <a:p>
            <a:pPr lvl="1"/>
            <a:r>
              <a:rPr lang="en-US" dirty="0" smtClean="0"/>
              <a:t>The Peculiarity of the Church </a:t>
            </a:r>
            <a:r>
              <a:rPr lang="en-US" sz="2400" b="0" dirty="0" smtClean="0"/>
              <a:t>(The Only One on Earth!)</a:t>
            </a:r>
          </a:p>
          <a:p>
            <a:pPr lvl="2"/>
            <a:r>
              <a:rPr lang="en-US" dirty="0" smtClean="0"/>
              <a:t>It is unique among all the religions of the world (Mt. 16:18)!</a:t>
            </a:r>
          </a:p>
          <a:p>
            <a:pPr lvl="2"/>
            <a:r>
              <a:rPr lang="en-US" dirty="0" smtClean="0"/>
              <a:t>The church that belongs to Christ is the only one (Eph. 4:4)!</a:t>
            </a:r>
          </a:p>
          <a:p>
            <a:pPr lvl="2"/>
            <a:r>
              <a:rPr lang="en-US" dirty="0" smtClean="0"/>
              <a:t>To value the church = To value Christ’s church (+/-)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762000"/>
            <a:ext cx="8610600" cy="5715000"/>
          </a:xfrm>
        </p:spPr>
        <p:txBody>
          <a:bodyPr/>
          <a:lstStyle/>
          <a:p>
            <a:r>
              <a:rPr lang="en-US" sz="3200" dirty="0" smtClean="0"/>
              <a:t>The Value of the Church </a:t>
            </a:r>
            <a:r>
              <a:rPr lang="en-US" sz="3200" u="sng" dirty="0" smtClean="0"/>
              <a:t>TO YOU</a:t>
            </a:r>
            <a:r>
              <a:rPr lang="en-US" sz="3200" dirty="0" smtClean="0"/>
              <a:t> </a:t>
            </a:r>
            <a:r>
              <a:rPr lang="en-US" sz="2600" b="0" dirty="0" smtClean="0"/>
              <a:t>(as evidenced by):</a:t>
            </a:r>
            <a:endParaRPr lang="en-US" sz="2600" dirty="0" smtClean="0"/>
          </a:p>
          <a:p>
            <a:pPr lvl="1"/>
            <a:r>
              <a:rPr lang="en-US" dirty="0" smtClean="0"/>
              <a:t>The Joy-Filled Sacrifice of My All (Matt. 13:44-46)</a:t>
            </a:r>
          </a:p>
          <a:p>
            <a:pPr lvl="2"/>
            <a:r>
              <a:rPr lang="en-US" dirty="0" smtClean="0"/>
              <a:t>JOY + SACRIFICE + ALL = GREAT REWARD!</a:t>
            </a:r>
          </a:p>
          <a:p>
            <a:pPr lvl="1"/>
            <a:r>
              <a:rPr lang="en-US" dirty="0" smtClean="0"/>
              <a:t>The Joy-Filled Sacrifice of My Allegiances</a:t>
            </a:r>
          </a:p>
          <a:p>
            <a:pPr lvl="2"/>
            <a:r>
              <a:rPr lang="en-US" dirty="0" smtClean="0"/>
              <a:t>Sacrificing my religion for the church </a:t>
            </a:r>
            <a:r>
              <a:rPr lang="en-US" sz="2300" dirty="0" smtClean="0"/>
              <a:t>(Gal. 1:11-15; Ph. 3:7-8)</a:t>
            </a:r>
          </a:p>
          <a:p>
            <a:pPr lvl="1"/>
            <a:r>
              <a:rPr lang="en-US" dirty="0" smtClean="0"/>
              <a:t>The Joy-Filled Sacrifice of My Ambitions</a:t>
            </a:r>
          </a:p>
          <a:p>
            <a:pPr lvl="2"/>
            <a:r>
              <a:rPr lang="en-US" dirty="0" smtClean="0"/>
              <a:t>Sacrificing my revolve-around-me for the church (Gal. 2:20)</a:t>
            </a:r>
          </a:p>
          <a:p>
            <a:pPr lvl="1"/>
            <a:r>
              <a:rPr lang="en-US" dirty="0" smtClean="0"/>
              <a:t>The Joy-Filled Sacrifice of My Associations</a:t>
            </a:r>
          </a:p>
          <a:p>
            <a:pPr lvl="2"/>
            <a:r>
              <a:rPr lang="en-US" dirty="0" smtClean="0"/>
              <a:t>Sacrificing my relationships for the church (Matt. 10:34-39)</a:t>
            </a:r>
          </a:p>
          <a:p>
            <a:pPr lvl="1"/>
            <a:r>
              <a:rPr lang="en-US" dirty="0" smtClean="0"/>
              <a:t>The Joy-Filled Sacrifice of My Assets</a:t>
            </a:r>
          </a:p>
          <a:p>
            <a:pPr lvl="2"/>
            <a:r>
              <a:rPr lang="en-US" dirty="0" smtClean="0"/>
              <a:t>Sacrificing my resources for the church (Mt. 6:33; </a:t>
            </a:r>
            <a:r>
              <a:rPr lang="en-US" dirty="0" err="1" smtClean="0"/>
              <a:t>Lk</a:t>
            </a:r>
            <a:r>
              <a:rPr lang="en-US" dirty="0" smtClean="0"/>
              <a:t>. 9:62)</a:t>
            </a:r>
          </a:p>
          <a:p>
            <a:pPr lvl="1"/>
            <a:endParaRPr lang="en-US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762000"/>
            <a:ext cx="8610600" cy="5715000"/>
          </a:xfrm>
        </p:spPr>
        <p:txBody>
          <a:bodyPr>
            <a:normAutofit/>
          </a:bodyPr>
          <a:lstStyle/>
          <a:p>
            <a:pPr algn="ctr">
              <a:spcAft>
                <a:spcPts val="300"/>
              </a:spcAft>
              <a:buNone/>
            </a:pPr>
            <a:r>
              <a:rPr lang="en-US" sz="3100" u="sng" dirty="0" smtClean="0"/>
              <a:t>Show Jesus the Church’s Eternal Value to You Today</a:t>
            </a:r>
          </a:p>
          <a:p>
            <a:pPr lvl="1">
              <a:spcAft>
                <a:spcPts val="300"/>
              </a:spcAft>
            </a:pPr>
            <a:r>
              <a:rPr lang="en-US" dirty="0" smtClean="0"/>
              <a:t>Believe on the Lord &amp; seek Him today </a:t>
            </a:r>
            <a:r>
              <a:rPr lang="en-US" sz="2600" dirty="0" smtClean="0">
                <a:solidFill>
                  <a:srgbClr val="FFFF66"/>
                </a:solidFill>
              </a:rPr>
              <a:t>– Hebrews 11:6</a:t>
            </a:r>
          </a:p>
          <a:p>
            <a:pPr lvl="1">
              <a:spcAft>
                <a:spcPts val="300"/>
              </a:spcAft>
            </a:pPr>
            <a:r>
              <a:rPr lang="en-US" dirty="0" smtClean="0"/>
              <a:t>Turn away from sin &amp; toward Him today </a:t>
            </a:r>
            <a:r>
              <a:rPr lang="en-US" sz="2600" dirty="0" smtClean="0">
                <a:solidFill>
                  <a:srgbClr val="FFFF66"/>
                </a:solidFill>
              </a:rPr>
              <a:t>– Acts 3:19</a:t>
            </a:r>
          </a:p>
          <a:p>
            <a:pPr lvl="1">
              <a:spcAft>
                <a:spcPts val="300"/>
              </a:spcAft>
            </a:pPr>
            <a:r>
              <a:rPr lang="en-US" dirty="0" smtClean="0"/>
              <a:t>Make known your faith in Him today </a:t>
            </a:r>
            <a:r>
              <a:rPr lang="en-US" sz="2600" dirty="0" smtClean="0">
                <a:solidFill>
                  <a:srgbClr val="FFFF66"/>
                </a:solidFill>
              </a:rPr>
              <a:t>– Matthew 10:32</a:t>
            </a:r>
          </a:p>
          <a:p>
            <a:pPr lvl="1">
              <a:spcAft>
                <a:spcPts val="300"/>
              </a:spcAft>
            </a:pPr>
            <a:r>
              <a:rPr lang="en-US" dirty="0" smtClean="0"/>
              <a:t>Be immersed into Him today </a:t>
            </a:r>
            <a:r>
              <a:rPr lang="en-US" sz="2600" dirty="0" smtClean="0">
                <a:solidFill>
                  <a:srgbClr val="FFFF66"/>
                </a:solidFill>
              </a:rPr>
              <a:t>– </a:t>
            </a:r>
            <a:r>
              <a:rPr lang="en-US" sz="2600" dirty="0" smtClean="0">
                <a:solidFill>
                  <a:srgbClr val="FFFF66"/>
                </a:solidFill>
              </a:rPr>
              <a:t>1 Corinthians 12:13</a:t>
            </a:r>
            <a:endParaRPr lang="en-US" sz="2600" dirty="0" smtClean="0">
              <a:solidFill>
                <a:srgbClr val="FFFF66"/>
              </a:solidFill>
            </a:endParaRPr>
          </a:p>
          <a:p>
            <a:pPr lvl="2">
              <a:spcAft>
                <a:spcPts val="300"/>
              </a:spcAft>
            </a:pPr>
            <a:r>
              <a:rPr lang="en-US" dirty="0" smtClean="0"/>
              <a:t>The Lord will wash away your sins – Acts 22:16</a:t>
            </a:r>
          </a:p>
          <a:p>
            <a:pPr lvl="2">
              <a:spcAft>
                <a:spcPts val="300"/>
              </a:spcAft>
            </a:pPr>
            <a:r>
              <a:rPr lang="en-US" dirty="0" smtClean="0"/>
              <a:t>The Lord will add you to His treasure, the church – Acts 2:47</a:t>
            </a:r>
          </a:p>
          <a:p>
            <a:pPr lvl="2">
              <a:spcAft>
                <a:spcPts val="300"/>
              </a:spcAft>
            </a:pPr>
            <a:r>
              <a:rPr lang="en-US" dirty="0" smtClean="0"/>
              <a:t>The Lord will enroll you in the Book of Life – Hebrews 12:23</a:t>
            </a:r>
          </a:p>
          <a:p>
            <a:pPr lvl="1">
              <a:spcAft>
                <a:spcPts val="300"/>
              </a:spcAft>
            </a:pPr>
            <a:r>
              <a:rPr lang="en-US" dirty="0" smtClean="0"/>
              <a:t>Seek first His church everyday </a:t>
            </a:r>
            <a:r>
              <a:rPr lang="en-US" sz="2600" dirty="0" smtClean="0">
                <a:solidFill>
                  <a:srgbClr val="FFFF66"/>
                </a:solidFill>
              </a:rPr>
              <a:t>– Matthew 6:33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448</Words>
  <Application>Microsoft Office PowerPoint</Application>
  <PresentationFormat>On-screen Show (4:3)</PresentationFormat>
  <Paragraphs>41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David</cp:lastModifiedBy>
  <cp:revision>9</cp:revision>
  <dcterms:created xsi:type="dcterms:W3CDTF">2013-10-18T18:36:39Z</dcterms:created>
  <dcterms:modified xsi:type="dcterms:W3CDTF">2013-10-20T12:52:59Z</dcterms:modified>
</cp:coreProperties>
</file>