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8" r:id="rId7"/>
    <p:sldId id="26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263850"/>
    <a:srgbClr val="CCFFFF"/>
    <a:srgbClr val="FCDB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4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\\PBLFPR\users\David\_Graphics\Lesson-Event PPT Graphics\Laborers Together with God - PPT Title - Syn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Laborers Together with God - PPT text - Syn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588"/>
            <a:ext cx="9147175" cy="68595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562600"/>
          </a:xfrm>
        </p:spPr>
        <p:txBody>
          <a:bodyPr/>
          <a:lstStyle>
            <a:lvl1pPr>
              <a:defRPr sz="3200" b="1">
                <a:solidFill>
                  <a:srgbClr val="66FF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rgbClr val="FFFF99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sz="24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sz="24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2FF8-B1A2-48F7-991E-B64619DC4C6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B580-D720-4946-81AC-A86EEA73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943600" y="4343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100" dirty="0" smtClean="0">
                <a:solidFill>
                  <a:schemeClr val="bg1"/>
                </a:solidFill>
                <a:latin typeface="Berlin Sans FB" pitchFamily="34" charset="0"/>
              </a:rPr>
              <a:t>PHILIPPIANS</a:t>
            </a:r>
          </a:p>
          <a:p>
            <a:pPr algn="r">
              <a:lnSpc>
                <a:spcPct val="80000"/>
              </a:lnSpc>
            </a:pPr>
            <a:r>
              <a:rPr lang="en-US" sz="4400" dirty="0" smtClean="0">
                <a:solidFill>
                  <a:schemeClr val="bg1"/>
                </a:solidFill>
                <a:latin typeface="Berlin Sans FB" pitchFamily="34" charset="0"/>
              </a:rPr>
              <a:t>4:2-3</a:t>
            </a:r>
            <a:endParaRPr lang="en-US" sz="44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/>
              <a:t>Starts with the Right Mindset</a:t>
            </a:r>
            <a:r>
              <a:rPr lang="en-US" dirty="0" smtClean="0"/>
              <a:t> (4:2)</a:t>
            </a:r>
            <a:endParaRPr lang="en-US" sz="4800" dirty="0" smtClean="0"/>
          </a:p>
          <a:p>
            <a:pPr lvl="1"/>
            <a:r>
              <a:rPr lang="en-US" dirty="0" smtClean="0"/>
              <a:t>“Be of the same mind”</a:t>
            </a:r>
            <a:endParaRPr lang="en-US" sz="4400" dirty="0" smtClean="0"/>
          </a:p>
          <a:p>
            <a:pPr lvl="2"/>
            <a:r>
              <a:rPr lang="en-US" dirty="0" smtClean="0"/>
              <a:t>Live in harmony, agreement, complete unity (Amos 3:3)</a:t>
            </a:r>
            <a:endParaRPr lang="en-US" sz="4000" dirty="0" smtClean="0"/>
          </a:p>
          <a:p>
            <a:pPr lvl="1"/>
            <a:r>
              <a:rPr lang="en-US" dirty="0" smtClean="0"/>
              <a:t>“Be of the same mind…</a:t>
            </a:r>
            <a:r>
              <a:rPr lang="en-US" u="sng" dirty="0" smtClean="0"/>
              <a:t>IN THE LORD</a:t>
            </a:r>
            <a:r>
              <a:rPr lang="en-US" dirty="0" smtClean="0"/>
              <a:t>”</a:t>
            </a:r>
            <a:endParaRPr lang="en-US" sz="4400" dirty="0" smtClean="0"/>
          </a:p>
          <a:p>
            <a:pPr lvl="2"/>
            <a:r>
              <a:rPr lang="en-US" dirty="0" smtClean="0"/>
              <a:t>Must all possess the “one mind” (2:2) </a:t>
            </a:r>
          </a:p>
          <a:p>
            <a:pPr lvl="2"/>
            <a:r>
              <a:rPr lang="en-US" dirty="0" smtClean="0"/>
              <a:t>Must all possess “humility of mind” (2:3)</a:t>
            </a:r>
            <a:endParaRPr lang="en-US" sz="4000" dirty="0" smtClean="0"/>
          </a:p>
          <a:p>
            <a:pPr lvl="2"/>
            <a:r>
              <a:rPr lang="en-US" dirty="0" smtClean="0"/>
              <a:t>Must all possess “the mind of Christ” (2:5)</a:t>
            </a:r>
            <a:endParaRPr lang="en-US" sz="4000" dirty="0" smtClean="0"/>
          </a:p>
          <a:p>
            <a:pPr lvl="1"/>
            <a:r>
              <a:rPr lang="en-US" dirty="0" smtClean="0"/>
              <a:t>Getting IN SYNC…starts when we realize and accept:</a:t>
            </a:r>
            <a:endParaRPr lang="en-US" sz="4400" dirty="0" smtClean="0"/>
          </a:p>
          <a:p>
            <a:pPr lvl="2"/>
            <a:r>
              <a:rPr lang="en-US" dirty="0" smtClean="0"/>
              <a:t>The Mindset is all about THE LORD!  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/>
              <a:t>Strides with the Right Mission</a:t>
            </a:r>
            <a:r>
              <a:rPr lang="en-US" dirty="0" smtClean="0"/>
              <a:t> (4:3)</a:t>
            </a:r>
            <a:endParaRPr lang="en-US" sz="4800" dirty="0" smtClean="0"/>
          </a:p>
          <a:p>
            <a:pPr lvl="1"/>
            <a:r>
              <a:rPr lang="en-US" dirty="0" smtClean="0"/>
              <a:t>“Labor together”</a:t>
            </a:r>
            <a:endParaRPr lang="en-US" sz="4400" dirty="0" smtClean="0"/>
          </a:p>
          <a:p>
            <a:pPr lvl="2"/>
            <a:r>
              <a:rPr lang="en-US" dirty="0" smtClean="0"/>
              <a:t>Greek word </a:t>
            </a:r>
            <a:r>
              <a:rPr lang="en-US" i="1" dirty="0" smtClean="0"/>
              <a:t>sun-</a:t>
            </a:r>
            <a:r>
              <a:rPr lang="en-US" i="1" dirty="0" err="1" smtClean="0"/>
              <a:t>athleo</a:t>
            </a:r>
            <a:r>
              <a:rPr lang="en-US" i="1" dirty="0" smtClean="0"/>
              <a:t> </a:t>
            </a:r>
            <a:r>
              <a:rPr lang="en-US" dirty="0" smtClean="0"/>
              <a:t>= “to strive/contend together”</a:t>
            </a:r>
            <a:endParaRPr lang="en-US" sz="4000" dirty="0" smtClean="0"/>
          </a:p>
          <a:p>
            <a:pPr lvl="2"/>
            <a:r>
              <a:rPr lang="en-US" dirty="0" smtClean="0"/>
              <a:t>“Side-by-side” (cf. 1:27) like athletes</a:t>
            </a:r>
            <a:endParaRPr lang="en-US" sz="4000" dirty="0" smtClean="0"/>
          </a:p>
          <a:p>
            <a:pPr lvl="1"/>
            <a:r>
              <a:rPr lang="en-US" dirty="0" smtClean="0"/>
              <a:t>“Labor together…</a:t>
            </a:r>
            <a:r>
              <a:rPr lang="en-US" u="sng" dirty="0" smtClean="0"/>
              <a:t>IN THE GOSPEL</a:t>
            </a:r>
            <a:r>
              <a:rPr lang="en-US" dirty="0" smtClean="0"/>
              <a:t>”</a:t>
            </a:r>
            <a:endParaRPr lang="en-US" sz="4400" dirty="0" smtClean="0"/>
          </a:p>
          <a:p>
            <a:pPr lvl="2"/>
            <a:r>
              <a:rPr lang="en-US" dirty="0" smtClean="0"/>
              <a:t>Must all share common mission/cause of the gospel (1:27)</a:t>
            </a:r>
            <a:endParaRPr lang="en-US" sz="4000" dirty="0" smtClean="0"/>
          </a:p>
          <a:p>
            <a:pPr lvl="2"/>
            <a:r>
              <a:rPr lang="en-US" dirty="0" smtClean="0"/>
              <a:t>Then all share common ground, message, doctrine &amp; practice</a:t>
            </a:r>
            <a:endParaRPr lang="en-US" sz="4000" dirty="0" smtClean="0"/>
          </a:p>
          <a:p>
            <a:pPr lvl="1"/>
            <a:r>
              <a:rPr lang="en-US" dirty="0" smtClean="0"/>
              <a:t>Getting IN SYNC…strides when we realize and accept:</a:t>
            </a:r>
            <a:endParaRPr lang="en-US" sz="4400" dirty="0" smtClean="0"/>
          </a:p>
          <a:p>
            <a:pPr lvl="2"/>
            <a:r>
              <a:rPr lang="en-US" dirty="0" smtClean="0"/>
              <a:t>The Mission is all about THE GOSPEL! 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/>
              <a:t>Succeeds with the Right Motivation</a:t>
            </a:r>
            <a:r>
              <a:rPr lang="en-US" dirty="0" smtClean="0"/>
              <a:t> (4:3)</a:t>
            </a:r>
            <a:endParaRPr lang="en-US" sz="4800" dirty="0" smtClean="0"/>
          </a:p>
          <a:p>
            <a:pPr lvl="1"/>
            <a:r>
              <a:rPr lang="en-US" dirty="0" smtClean="0"/>
              <a:t>“Whose names are”</a:t>
            </a:r>
            <a:endParaRPr lang="en-US" sz="4400" dirty="0" smtClean="0"/>
          </a:p>
          <a:p>
            <a:pPr lvl="2"/>
            <a:r>
              <a:rPr lang="en-US" dirty="0" smtClean="0"/>
              <a:t>To man:  Specific names, Nicknames, Generic names</a:t>
            </a:r>
            <a:endParaRPr lang="en-US" sz="4000" dirty="0" smtClean="0"/>
          </a:p>
          <a:p>
            <a:pPr lvl="2"/>
            <a:r>
              <a:rPr lang="en-US" dirty="0" smtClean="0"/>
              <a:t>To God:  </a:t>
            </a:r>
            <a:r>
              <a:rPr lang="en-US" sz="2350" dirty="0" smtClean="0"/>
              <a:t>Each individual is an individual…with individual name</a:t>
            </a:r>
          </a:p>
          <a:p>
            <a:pPr lvl="1"/>
            <a:r>
              <a:rPr lang="en-US" dirty="0" smtClean="0"/>
              <a:t>“Whose names are…</a:t>
            </a:r>
            <a:r>
              <a:rPr lang="en-US" u="sng" dirty="0" smtClean="0"/>
              <a:t>IN THE BOOK</a:t>
            </a:r>
            <a:r>
              <a:rPr lang="en-US" dirty="0" smtClean="0"/>
              <a:t> of life”</a:t>
            </a:r>
            <a:endParaRPr lang="en-US" sz="4400" dirty="0" smtClean="0"/>
          </a:p>
          <a:p>
            <a:pPr lvl="2"/>
            <a:r>
              <a:rPr lang="en-US" dirty="0" smtClean="0"/>
              <a:t>Reflects genealogical record (1 Jn. 3:1-2; Ro. 8:14-17; </a:t>
            </a:r>
            <a:r>
              <a:rPr lang="en-US" dirty="0" err="1" smtClean="0"/>
              <a:t>Ga</a:t>
            </a:r>
            <a:r>
              <a:rPr lang="en-US" dirty="0" smtClean="0"/>
              <a:t> 3:26)</a:t>
            </a:r>
            <a:endParaRPr lang="en-US" sz="4000" dirty="0" smtClean="0"/>
          </a:p>
          <a:p>
            <a:pPr lvl="2"/>
            <a:r>
              <a:rPr lang="en-US" dirty="0" smtClean="0"/>
              <a:t>Reflects citizenship enrollment now (Phil. 3:20-21; </a:t>
            </a:r>
            <a:r>
              <a:rPr lang="en-US" dirty="0" err="1" smtClean="0"/>
              <a:t>Lk</a:t>
            </a:r>
            <a:r>
              <a:rPr lang="en-US" dirty="0" smtClean="0"/>
              <a:t>. 10:20)</a:t>
            </a:r>
            <a:endParaRPr lang="en-US" sz="4000" dirty="0" smtClean="0"/>
          </a:p>
          <a:p>
            <a:pPr lvl="2"/>
            <a:r>
              <a:rPr lang="en-US" dirty="0" smtClean="0"/>
              <a:t>Reflects eternal reward based individually (Rev. 21:27)</a:t>
            </a:r>
            <a:endParaRPr lang="en-US" sz="4000" dirty="0" smtClean="0"/>
          </a:p>
          <a:p>
            <a:pPr lvl="1"/>
            <a:r>
              <a:rPr lang="en-US" dirty="0" smtClean="0"/>
              <a:t>Getting IN SYNC…succeeds when we realize and accept:</a:t>
            </a:r>
            <a:endParaRPr lang="en-US" sz="4400" dirty="0" smtClean="0"/>
          </a:p>
          <a:p>
            <a:pPr lvl="2"/>
            <a:r>
              <a:rPr lang="en-US" dirty="0" smtClean="0"/>
              <a:t>The Motivation is all about THE BOOK!  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Brief History of “Laborers Together with God”</a:t>
            </a:r>
            <a:endParaRPr lang="en-US" sz="4800" dirty="0" smtClean="0"/>
          </a:p>
          <a:p>
            <a:pPr lvl="1"/>
            <a:r>
              <a:rPr lang="en-US" sz="2400" dirty="0" smtClean="0"/>
              <a:t>July 2011 – elders started evaluating our works</a:t>
            </a:r>
          </a:p>
          <a:p>
            <a:pPr lvl="1"/>
            <a:r>
              <a:rPr lang="en-US" sz="2400" dirty="0" smtClean="0"/>
              <a:t>May 2012 – elders met with deacons &amp; presented LTWG</a:t>
            </a:r>
          </a:p>
          <a:p>
            <a:pPr lvl="1"/>
            <a:r>
              <a:rPr lang="en-US" sz="2400" dirty="0" smtClean="0"/>
              <a:t>Aug 2012 – 7 deacons appointed to increase laboring potential</a:t>
            </a:r>
          </a:p>
          <a:p>
            <a:pPr lvl="1"/>
            <a:r>
              <a:rPr lang="en-US" sz="2400" dirty="0" smtClean="0"/>
              <a:t>Oct 2012 – deacons submitted new works &amp; </a:t>
            </a:r>
            <a:r>
              <a:rPr lang="en-US" sz="2400" dirty="0" err="1" smtClean="0"/>
              <a:t>opp</a:t>
            </a:r>
            <a:r>
              <a:rPr lang="en-US" sz="2400" dirty="0" smtClean="0"/>
              <a:t> to serve</a:t>
            </a:r>
          </a:p>
          <a:p>
            <a:pPr lvl="1"/>
            <a:r>
              <a:rPr lang="en-US" sz="2400" dirty="0" smtClean="0"/>
              <a:t>Feb 2013 – members presented with 329 opportunities to serve</a:t>
            </a:r>
          </a:p>
          <a:p>
            <a:pPr lvl="1"/>
            <a:r>
              <a:rPr lang="en-US" sz="2400" dirty="0" smtClean="0"/>
              <a:t>April-May 2013 – elders &amp; deacons finalized works for all </a:t>
            </a:r>
            <a:r>
              <a:rPr lang="en-US" sz="2400" dirty="0" err="1" smtClean="0"/>
              <a:t>mbrs</a:t>
            </a:r>
            <a:endParaRPr lang="en-US" sz="2400" dirty="0" smtClean="0"/>
          </a:p>
          <a:p>
            <a:pPr lvl="1"/>
            <a:r>
              <a:rPr lang="en-US" sz="2400" dirty="0" smtClean="0"/>
              <a:t>May 26, 2013 – members presented with assignments (IN SYNC)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Let’s Get “IN SYNC” as Laborers Together</a:t>
            </a:r>
            <a:endParaRPr lang="en-US" sz="4800" dirty="0" smtClean="0"/>
          </a:p>
          <a:p>
            <a:pPr lvl="1"/>
            <a:r>
              <a:rPr lang="en-US" sz="2400" dirty="0" smtClean="0"/>
              <a:t>The elders have written a letter to each member of PBL</a:t>
            </a:r>
          </a:p>
          <a:p>
            <a:pPr lvl="1"/>
            <a:r>
              <a:rPr lang="en-US" sz="2400" dirty="0" smtClean="0"/>
              <a:t>Options for PBL members who did not turn in an “Opportunities to Serve” Booklet in February</a:t>
            </a:r>
          </a:p>
          <a:p>
            <a:pPr lvl="1"/>
            <a:r>
              <a:rPr lang="en-US" sz="2400" dirty="0" smtClean="0"/>
              <a:t>Instructions for PBL members who did turn in an “Opportunities to Serve” Booklet in February</a:t>
            </a:r>
          </a:p>
          <a:p>
            <a:pPr lvl="1"/>
            <a:r>
              <a:rPr lang="en-US" sz="2400" dirty="0" smtClean="0"/>
              <a:t>Reminder:  This effort will only matter &amp; only succeed if we are</a:t>
            </a:r>
            <a:br>
              <a:rPr lang="en-US" sz="2400" dirty="0" smtClean="0"/>
            </a:br>
            <a:r>
              <a:rPr lang="en-US" sz="2400" dirty="0" smtClean="0"/>
              <a:t>IN SYNC – IN THE LORD, IN THE GOSPEL, IN THE BOOK!</a:t>
            </a:r>
          </a:p>
          <a:p>
            <a:pPr lvl="1"/>
            <a:r>
              <a:rPr lang="en-US" sz="2400" dirty="0" smtClean="0"/>
              <a:t>What an awesome privilege to LABOR TOGETHER WITH GOD!</a:t>
            </a:r>
          </a:p>
          <a:p>
            <a:pPr lvl="1"/>
            <a:r>
              <a:rPr lang="en-US" sz="2400" dirty="0" smtClean="0"/>
              <a:t>One last thing that we can all do:  PRAY!</a:t>
            </a:r>
            <a:endParaRPr lang="en-US" sz="2400" dirty="0"/>
          </a:p>
        </p:txBody>
      </p:sp>
      <p:pic>
        <p:nvPicPr>
          <p:cNvPr id="1026" name="Picture 2" descr="\\pblfpr\users\David\_Files\Church\Church Organization\Restructuring at PBL\Laborers Together with God\Distribution to Membership\Options for Non-Particip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840884"/>
          </a:xfrm>
          <a:prstGeom prst="rect">
            <a:avLst/>
          </a:prstGeom>
          <a:noFill/>
        </p:spPr>
      </p:pic>
      <p:pic>
        <p:nvPicPr>
          <p:cNvPr id="1028" name="Picture 4" descr="\\pblfpr\users\David\_Files\Church\Church Organization\Restructuring at PBL\Laborers Together with God\Distribution to Membership\Assigned Works - Sample of the List - Your N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3400"/>
            <a:ext cx="9144000" cy="1183341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219200" y="3048000"/>
            <a:ext cx="6096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\\pblfpr\users\David\_Files\Church\Church Organization\Restructuring at PBL\Laborers Together with God\Distribution to Membership\Instructions for Assign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8285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37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3178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Laborers Together with God - PPT text - Sync invi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7175" cy="68595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900" dirty="0" smtClean="0"/>
              <a:t>The work of God is to believe in Christ </a:t>
            </a:r>
            <a:r>
              <a:rPr lang="en-US" sz="2900" dirty="0" smtClean="0">
                <a:solidFill>
                  <a:srgbClr val="FFFF99"/>
                </a:solidFill>
              </a:rPr>
              <a:t>– John 6:29</a:t>
            </a:r>
          </a:p>
          <a:p>
            <a:pPr>
              <a:spcBef>
                <a:spcPts val="1200"/>
              </a:spcBef>
            </a:pPr>
            <a:r>
              <a:rPr lang="en-US" sz="2900" dirty="0" smtClean="0"/>
              <a:t>Repent of your sins </a:t>
            </a:r>
            <a:r>
              <a:rPr lang="en-US" sz="2900" dirty="0" smtClean="0">
                <a:solidFill>
                  <a:srgbClr val="FFFF99"/>
                </a:solidFill>
              </a:rPr>
              <a:t>– Acts 3:19</a:t>
            </a:r>
            <a:endParaRPr lang="en-US" sz="2900" dirty="0" smtClean="0"/>
          </a:p>
          <a:p>
            <a:pPr>
              <a:spcBef>
                <a:spcPts val="1200"/>
              </a:spcBef>
            </a:pPr>
            <a:r>
              <a:rPr lang="en-US" sz="2900" dirty="0" smtClean="0"/>
              <a:t>Confess your faith in Jesus </a:t>
            </a:r>
            <a:r>
              <a:rPr lang="en-US" sz="2900" dirty="0" smtClean="0">
                <a:solidFill>
                  <a:srgbClr val="FFFF99"/>
                </a:solidFill>
              </a:rPr>
              <a:t>– Matthew 10:32</a:t>
            </a:r>
            <a:endParaRPr lang="en-US" sz="2900" dirty="0" smtClean="0"/>
          </a:p>
          <a:p>
            <a:pPr>
              <a:spcBef>
                <a:spcPts val="1200"/>
              </a:spcBef>
            </a:pPr>
            <a:r>
              <a:rPr lang="en-US" sz="2900" dirty="0" smtClean="0"/>
              <a:t>Be buried with Christ in baptism </a:t>
            </a:r>
            <a:r>
              <a:rPr lang="en-US" sz="2900" dirty="0" smtClean="0">
                <a:solidFill>
                  <a:srgbClr val="FFFF99"/>
                </a:solidFill>
              </a:rPr>
              <a:t>– Colossians 2:12</a:t>
            </a:r>
            <a:endParaRPr lang="en-US" sz="2900" dirty="0" smtClean="0"/>
          </a:p>
          <a:p>
            <a:pPr lvl="1">
              <a:spcBef>
                <a:spcPts val="1200"/>
              </a:spcBef>
            </a:pPr>
            <a:r>
              <a:rPr lang="en-US" sz="2900" dirty="0" smtClean="0"/>
              <a:t>God will wash away your sins – Acts 22:16</a:t>
            </a:r>
          </a:p>
          <a:p>
            <a:pPr lvl="1">
              <a:spcBef>
                <a:spcPts val="1200"/>
              </a:spcBef>
            </a:pPr>
            <a:r>
              <a:rPr lang="en-US" sz="2900" dirty="0" smtClean="0"/>
              <a:t>God will add you to His church – Acts 2:47</a:t>
            </a:r>
          </a:p>
          <a:p>
            <a:pPr lvl="1">
              <a:spcBef>
                <a:spcPts val="1200"/>
              </a:spcBef>
            </a:pPr>
            <a:r>
              <a:rPr lang="en-US" sz="2900" dirty="0" smtClean="0"/>
              <a:t>God will write your name in heaven – Hebrews 12:23</a:t>
            </a:r>
          </a:p>
          <a:p>
            <a:pPr>
              <a:spcBef>
                <a:spcPts val="1200"/>
              </a:spcBef>
            </a:pPr>
            <a:r>
              <a:rPr lang="en-US" sz="2900" dirty="0" smtClean="0"/>
              <a:t>Labor with God faithfully </a:t>
            </a:r>
            <a:r>
              <a:rPr lang="en-US" sz="2900" dirty="0" smtClean="0">
                <a:solidFill>
                  <a:srgbClr val="FFFF99"/>
                </a:solidFill>
              </a:rPr>
              <a:t>– Philippians 4:3; 1 John 1:7</a:t>
            </a:r>
            <a:endParaRPr lang="en-US" sz="29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489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40</cp:revision>
  <dcterms:created xsi:type="dcterms:W3CDTF">2012-05-18T12:47:24Z</dcterms:created>
  <dcterms:modified xsi:type="dcterms:W3CDTF">2013-05-26T12:37:42Z</dcterms:modified>
</cp:coreProperties>
</file>