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48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pblfpr\users\David\_Graphics\Lesson-Event PPT Graphics\The Riches of Christianity\The Riches of Reconciliation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62B6CD-0276-4C68-AE07-ADB80F0CC746}" type="datetimeFigureOut">
              <a:rPr lang="en-US" smtClean="0"/>
              <a:pPr/>
              <a:t>5/12/2013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23A310-4329-49CD-899E-E5BEF7E3A7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62B6CD-0276-4C68-AE07-ADB80F0CC746}" type="datetimeFigureOut">
              <a:rPr lang="en-US" smtClean="0"/>
              <a:pPr/>
              <a:t>5/12/2013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23A310-4329-49CD-899E-E5BEF7E3A7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62B6CD-0276-4C68-AE07-ADB80F0CC746}" type="datetimeFigureOut">
              <a:rPr lang="en-US" smtClean="0"/>
              <a:pPr/>
              <a:t>5/12/2013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23A310-4329-49CD-899E-E5BEF7E3A7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62B6CD-0276-4C68-AE07-ADB80F0CC746}" type="datetimeFigureOut">
              <a:rPr lang="en-US" smtClean="0"/>
              <a:pPr/>
              <a:t>5/12/2013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23A310-4329-49CD-899E-E5BEF7E3A7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62B6CD-0276-4C68-AE07-ADB80F0CC746}" type="datetimeFigureOut">
              <a:rPr lang="en-US" smtClean="0"/>
              <a:pPr/>
              <a:t>5/12/2013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23A310-4329-49CD-899E-E5BEF7E3A7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62B6CD-0276-4C68-AE07-ADB80F0CC746}" type="datetimeFigureOut">
              <a:rPr lang="en-US" smtClean="0"/>
              <a:pPr/>
              <a:t>5/12/2013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23A310-4329-49CD-899E-E5BEF7E3A7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62B6CD-0276-4C68-AE07-ADB80F0CC746}" type="datetimeFigureOut">
              <a:rPr lang="en-US" smtClean="0"/>
              <a:pPr/>
              <a:t>5/12/2013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23A310-4329-49CD-899E-E5BEF7E3A7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62B6CD-0276-4C68-AE07-ADB80F0CC746}" type="datetimeFigureOut">
              <a:rPr lang="en-US" smtClean="0"/>
              <a:pPr/>
              <a:t>5/12/2013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23A310-4329-49CD-899E-E5BEF7E3A7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62B6CD-0276-4C68-AE07-ADB80F0CC746}" type="datetimeFigureOut">
              <a:rPr lang="en-US" smtClean="0"/>
              <a:pPr/>
              <a:t>5/12/2013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23A310-4329-49CD-899E-E5BEF7E3A7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62B6CD-0276-4C68-AE07-ADB80F0CC746}" type="datetimeFigureOut">
              <a:rPr lang="en-US" smtClean="0"/>
              <a:pPr/>
              <a:t>5/12/2013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23A310-4329-49CD-899E-E5BEF7E3A7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62B6CD-0276-4C68-AE07-ADB80F0CC746}" type="datetimeFigureOut">
              <a:rPr lang="en-US" smtClean="0"/>
              <a:pPr/>
              <a:t>5/12/2013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23A310-4329-49CD-899E-E5BEF7E3A7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\\pblfpr\users\David\_Graphics\Lesson-Event PPT Graphics\The Riches of Christianity\The Riches of Reconciliation - text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762000"/>
            <a:ext cx="8458200" cy="5943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1" kern="1200">
          <a:ln>
            <a:noFill/>
          </a:ln>
          <a:solidFill>
            <a:srgbClr val="FFFF00"/>
          </a:solidFill>
          <a:effectLst>
            <a:outerShdw blurRad="508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1" kern="1200">
          <a:ln>
            <a:noFill/>
          </a:ln>
          <a:solidFill>
            <a:schemeClr val="bg1"/>
          </a:solidFill>
          <a:effectLst>
            <a:outerShdw blurRad="508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ln>
            <a:noFill/>
          </a:ln>
          <a:solidFill>
            <a:srgbClr val="66FFFF"/>
          </a:solidFill>
          <a:effectLst>
            <a:outerShdw blurRad="508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1" kern="1200">
          <a:ln>
            <a:noFill/>
          </a:ln>
          <a:solidFill>
            <a:schemeClr val="bg1"/>
          </a:solidFill>
          <a:effectLst>
            <a:outerShdw blurRad="508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1" kern="1200">
          <a:ln>
            <a:noFill/>
          </a:ln>
          <a:solidFill>
            <a:schemeClr val="bg1"/>
          </a:solidFill>
          <a:effectLst>
            <a:outerShdw blurRad="508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53200" y="60198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Ephesians </a:t>
            </a:r>
            <a:r>
              <a:rPr lang="en-US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2:4-18</a:t>
            </a:r>
            <a:endParaRPr lang="en-US" sz="2400" b="1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Man’s Self-Inflicted Deplorable State of Depravity</a:t>
            </a:r>
            <a:endParaRPr lang="en-US" sz="4800" dirty="0" smtClean="0"/>
          </a:p>
          <a:p>
            <a:pPr lvl="1"/>
            <a:r>
              <a:rPr lang="en-US" dirty="0" smtClean="0"/>
              <a:t>Man’s Deplorable Condition</a:t>
            </a:r>
            <a:endParaRPr lang="en-US" sz="4400" dirty="0" smtClean="0"/>
          </a:p>
          <a:p>
            <a:pPr lvl="2"/>
            <a:r>
              <a:rPr lang="en-US" dirty="0" smtClean="0"/>
              <a:t>Dead (spiritually) in trespasses (2:5)</a:t>
            </a:r>
            <a:endParaRPr lang="en-US" sz="4000" dirty="0" smtClean="0"/>
          </a:p>
          <a:p>
            <a:pPr lvl="3"/>
            <a:r>
              <a:rPr lang="en-US" dirty="0" smtClean="0"/>
              <a:t>Alienated and estranged from God &amp; His promises (2:12)</a:t>
            </a:r>
            <a:endParaRPr lang="en-US" sz="3600" dirty="0" smtClean="0"/>
          </a:p>
          <a:p>
            <a:pPr lvl="3"/>
            <a:r>
              <a:rPr lang="en-US" dirty="0" smtClean="0"/>
              <a:t>Without </a:t>
            </a:r>
            <a:r>
              <a:rPr lang="en-US" dirty="0" smtClean="0"/>
              <a:t>Christ </a:t>
            </a:r>
            <a:r>
              <a:rPr lang="en-US" dirty="0" smtClean="0"/>
              <a:t>(2:12)</a:t>
            </a:r>
            <a:endParaRPr lang="en-US" sz="3600" dirty="0" smtClean="0"/>
          </a:p>
          <a:p>
            <a:pPr lvl="3"/>
            <a:r>
              <a:rPr lang="en-US" dirty="0" smtClean="0"/>
              <a:t>Without </a:t>
            </a:r>
            <a:r>
              <a:rPr lang="en-US" dirty="0" smtClean="0"/>
              <a:t>God </a:t>
            </a:r>
            <a:r>
              <a:rPr lang="en-US" dirty="0" smtClean="0"/>
              <a:t>(2:12)</a:t>
            </a:r>
            <a:endParaRPr lang="en-US" sz="3600" dirty="0" smtClean="0"/>
          </a:p>
          <a:p>
            <a:pPr lvl="3"/>
            <a:r>
              <a:rPr lang="en-US" dirty="0" smtClean="0"/>
              <a:t>In the world (2:12)</a:t>
            </a:r>
            <a:endParaRPr lang="en-US" sz="3600" dirty="0" smtClean="0"/>
          </a:p>
          <a:p>
            <a:pPr lvl="3"/>
            <a:r>
              <a:rPr lang="en-US" dirty="0" smtClean="0"/>
              <a:t>Far off (2:13)</a:t>
            </a:r>
            <a:endParaRPr lang="en-US" sz="3600" dirty="0" smtClean="0"/>
          </a:p>
          <a:p>
            <a:pPr lvl="2"/>
            <a:r>
              <a:rPr lang="en-US" dirty="0" smtClean="0"/>
              <a:t>Having no hope (2:12)</a:t>
            </a:r>
            <a:endParaRPr lang="en-US" sz="4000" dirty="0" smtClean="0"/>
          </a:p>
          <a:p>
            <a:pPr lvl="2"/>
            <a:r>
              <a:rPr lang="en-US" dirty="0" smtClean="0"/>
              <a:t>Enemies of God (2:16)</a:t>
            </a:r>
            <a:endParaRPr lang="en-US" sz="40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Man’s Self-Inflicted Deplorable State of Depravity</a:t>
            </a:r>
            <a:endParaRPr lang="en-US" sz="4800" dirty="0" smtClean="0"/>
          </a:p>
          <a:p>
            <a:pPr lvl="1"/>
            <a:r>
              <a:rPr lang="en-US" dirty="0" smtClean="0"/>
              <a:t>Man’s Deplorable </a:t>
            </a:r>
            <a:r>
              <a:rPr lang="en-US" dirty="0" smtClean="0"/>
              <a:t>Condition</a:t>
            </a:r>
          </a:p>
          <a:p>
            <a:pPr lvl="1"/>
            <a:r>
              <a:rPr lang="en-US" dirty="0" smtClean="0"/>
              <a:t>Man’s Direct Culpability </a:t>
            </a:r>
            <a:endParaRPr lang="en-US" sz="4400" dirty="0" smtClean="0"/>
          </a:p>
          <a:p>
            <a:pPr lvl="2"/>
            <a:r>
              <a:rPr lang="en-US" dirty="0" smtClean="0"/>
              <a:t>Man is wholly responsible &amp; to blame for this alienated </a:t>
            </a:r>
            <a:r>
              <a:rPr lang="en-US" dirty="0" smtClean="0"/>
              <a:t>condition/separation (Isa</a:t>
            </a:r>
            <a:r>
              <a:rPr lang="en-US" dirty="0" smtClean="0"/>
              <a:t>. </a:t>
            </a:r>
            <a:r>
              <a:rPr lang="en-US" dirty="0" smtClean="0"/>
              <a:t>59:1-2; Col</a:t>
            </a:r>
            <a:r>
              <a:rPr lang="en-US" dirty="0" smtClean="0"/>
              <a:t>. 1:21</a:t>
            </a:r>
            <a:r>
              <a:rPr lang="en-US" dirty="0" smtClean="0"/>
              <a:t>)!</a:t>
            </a:r>
            <a:endParaRPr lang="en-US" sz="3600" dirty="0" smtClean="0"/>
          </a:p>
          <a:p>
            <a:pPr lvl="2"/>
            <a:r>
              <a:rPr lang="en-US" dirty="0" smtClean="0"/>
              <a:t>God is in no way responsible for the separation!</a:t>
            </a:r>
            <a:endParaRPr lang="en-US" sz="4000" dirty="0" smtClean="0"/>
          </a:p>
          <a:p>
            <a:pPr lvl="1"/>
            <a:r>
              <a:rPr lang="en-US" dirty="0" smtClean="0"/>
              <a:t>Man’s Deepest </a:t>
            </a:r>
            <a:r>
              <a:rPr lang="en-US" dirty="0" smtClean="0"/>
              <a:t>Cry</a:t>
            </a:r>
            <a:endParaRPr lang="en-US" sz="4400" dirty="0" smtClean="0"/>
          </a:p>
          <a:p>
            <a:pPr lvl="2"/>
            <a:r>
              <a:rPr lang="en-US" dirty="0" smtClean="0"/>
              <a:t>Reconciliation</a:t>
            </a:r>
            <a:r>
              <a:rPr lang="en-US" dirty="0" smtClean="0"/>
              <a:t>!</a:t>
            </a:r>
            <a:endParaRPr lang="en-US" sz="4000" dirty="0" smtClean="0"/>
          </a:p>
          <a:p>
            <a:pPr lvl="3"/>
            <a:r>
              <a:rPr lang="en-US" dirty="0" smtClean="0"/>
              <a:t>Means </a:t>
            </a:r>
            <a:r>
              <a:rPr lang="en-US" dirty="0" smtClean="0"/>
              <a:t>“to </a:t>
            </a:r>
            <a:r>
              <a:rPr lang="en-US" dirty="0" smtClean="0"/>
              <a:t>change down, change thoroughly, to </a:t>
            </a:r>
            <a:r>
              <a:rPr lang="en-US" dirty="0" smtClean="0"/>
              <a:t>exchange”</a:t>
            </a:r>
            <a:endParaRPr lang="en-US" sz="3600" dirty="0" smtClean="0"/>
          </a:p>
          <a:p>
            <a:pPr lvl="3"/>
            <a:r>
              <a:rPr lang="en-US" dirty="0" smtClean="0"/>
              <a:t>A change in personal </a:t>
            </a:r>
            <a:r>
              <a:rPr lang="en-US" dirty="0" smtClean="0"/>
              <a:t>relationship </a:t>
            </a:r>
            <a:r>
              <a:rPr lang="en-US" dirty="0" smtClean="0"/>
              <a:t>between </a:t>
            </a:r>
            <a:r>
              <a:rPr lang="en-US" dirty="0" smtClean="0"/>
              <a:t>estranged parties</a:t>
            </a:r>
            <a:endParaRPr lang="en-US" sz="3600" dirty="0" smtClean="0"/>
          </a:p>
          <a:p>
            <a:pPr lvl="3"/>
            <a:r>
              <a:rPr lang="en-US" dirty="0" smtClean="0"/>
              <a:t>The </a:t>
            </a:r>
            <a:r>
              <a:rPr lang="en-US" dirty="0" smtClean="0"/>
              <a:t>essence of reconciliation (a </a:t>
            </a:r>
            <a:r>
              <a:rPr lang="en-US" dirty="0" smtClean="0"/>
              <a:t>change </a:t>
            </a:r>
            <a:r>
              <a:rPr lang="en-US" dirty="0" smtClean="0"/>
              <a:t>from death to life):</a:t>
            </a:r>
            <a:endParaRPr lang="en-US" sz="3600" dirty="0" smtClean="0"/>
          </a:p>
          <a:p>
            <a:pPr lvl="4"/>
            <a:r>
              <a:rPr lang="en-US" dirty="0" smtClean="0"/>
              <a:t>The ending of enmity &amp; estrangement with </a:t>
            </a:r>
            <a:r>
              <a:rPr lang="en-US" dirty="0" smtClean="0"/>
              <a:t>God</a:t>
            </a:r>
            <a:endParaRPr lang="en-US" sz="3600" dirty="0" smtClean="0"/>
          </a:p>
          <a:p>
            <a:pPr lvl="4"/>
            <a:r>
              <a:rPr lang="en-US" dirty="0" smtClean="0"/>
              <a:t>The establishing (again) of a personal </a:t>
            </a:r>
            <a:r>
              <a:rPr lang="en-US" dirty="0" smtClean="0"/>
              <a:t>relationship w/ God</a:t>
            </a:r>
            <a:endParaRPr lang="en-US" sz="36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sz="3200" dirty="0" smtClean="0"/>
              <a:t>Man’s God-Gifted Rich State of Reconciliation</a:t>
            </a:r>
            <a:endParaRPr lang="en-US" sz="4800" dirty="0" smtClean="0"/>
          </a:p>
          <a:p>
            <a:pPr lvl="1"/>
            <a:r>
              <a:rPr lang="en-US" dirty="0" smtClean="0"/>
              <a:t>God’s Rich Offer</a:t>
            </a:r>
            <a:endParaRPr lang="en-US" sz="4400" dirty="0" smtClean="0"/>
          </a:p>
          <a:p>
            <a:pPr lvl="2"/>
            <a:r>
              <a:rPr lang="en-US" dirty="0" smtClean="0"/>
              <a:t>He loves us (2:4) and graciously wants to save us (2:5)</a:t>
            </a:r>
            <a:endParaRPr lang="en-US" sz="4000" dirty="0" smtClean="0"/>
          </a:p>
          <a:p>
            <a:pPr lvl="2"/>
            <a:r>
              <a:rPr lang="en-US" dirty="0" smtClean="0"/>
              <a:t>Save us IN CHRIST JESUS (2:13)</a:t>
            </a:r>
            <a:endParaRPr lang="en-US" sz="4000" dirty="0" smtClean="0"/>
          </a:p>
          <a:p>
            <a:pPr lvl="3"/>
            <a:r>
              <a:rPr lang="en-US" sz="2200" dirty="0" smtClean="0"/>
              <a:t>Make us alive together with Christ (2:5)</a:t>
            </a:r>
          </a:p>
          <a:p>
            <a:pPr lvl="3"/>
            <a:r>
              <a:rPr lang="en-US" sz="2200" dirty="0" smtClean="0"/>
              <a:t>Raise us up together with Christ (2:6)</a:t>
            </a:r>
          </a:p>
          <a:p>
            <a:pPr lvl="3"/>
            <a:r>
              <a:rPr lang="en-US" sz="2200" dirty="0" smtClean="0"/>
              <a:t>Make us sit together in Christ Jesus (2:6)</a:t>
            </a:r>
          </a:p>
          <a:p>
            <a:pPr lvl="3"/>
            <a:r>
              <a:rPr lang="en-US" sz="2200" dirty="0" smtClean="0"/>
              <a:t>Show exceeding riches of His grace </a:t>
            </a:r>
            <a:r>
              <a:rPr lang="en-US" sz="2200" dirty="0" smtClean="0"/>
              <a:t>in </a:t>
            </a:r>
            <a:r>
              <a:rPr lang="en-US" sz="2200" dirty="0" smtClean="0"/>
              <a:t>Christ (2:7)</a:t>
            </a:r>
          </a:p>
          <a:p>
            <a:pPr lvl="3"/>
            <a:r>
              <a:rPr lang="en-US" sz="2200" dirty="0" smtClean="0"/>
              <a:t>Make us a new man in Himself (2:15)</a:t>
            </a:r>
          </a:p>
          <a:p>
            <a:pPr lvl="2"/>
            <a:r>
              <a:rPr lang="en-US" dirty="0" smtClean="0"/>
              <a:t>Bring us near (2:13)</a:t>
            </a:r>
            <a:endParaRPr lang="en-US" sz="4000" dirty="0" smtClean="0"/>
          </a:p>
          <a:p>
            <a:pPr lvl="2"/>
            <a:r>
              <a:rPr lang="en-US" dirty="0" smtClean="0"/>
              <a:t>Be our peace (2:14), make peace (2:15), offer </a:t>
            </a:r>
            <a:r>
              <a:rPr lang="en-US" dirty="0" smtClean="0"/>
              <a:t>peace </a:t>
            </a:r>
            <a:r>
              <a:rPr lang="en-US" dirty="0" smtClean="0"/>
              <a:t>(2:17)</a:t>
            </a:r>
            <a:endParaRPr lang="en-US" sz="4000" dirty="0" smtClean="0"/>
          </a:p>
          <a:p>
            <a:pPr lvl="2"/>
            <a:r>
              <a:rPr lang="en-US" dirty="0" smtClean="0"/>
              <a:t>Make us one in the one body (2:16)</a:t>
            </a:r>
            <a:endParaRPr lang="en-US" sz="4000" dirty="0" smtClean="0"/>
          </a:p>
          <a:p>
            <a:pPr lvl="2"/>
            <a:r>
              <a:rPr lang="en-US" dirty="0" smtClean="0"/>
              <a:t>Put to death the enmity between us and God (2:16)</a:t>
            </a:r>
            <a:endParaRPr lang="en-US" sz="4000" dirty="0" smtClean="0"/>
          </a:p>
          <a:p>
            <a:pPr lvl="2"/>
            <a:r>
              <a:rPr lang="en-US" dirty="0" smtClean="0"/>
              <a:t>Grant access (personal relationship) to the Father (2:18)</a:t>
            </a:r>
            <a:endParaRPr lang="en-US" sz="4000" dirty="0" smtClean="0"/>
          </a:p>
          <a:p>
            <a:pPr lvl="2"/>
            <a:r>
              <a:rPr lang="en-US" dirty="0" smtClean="0"/>
              <a:t>Make us fellow citizens in the kingdom (2:19)</a:t>
            </a:r>
            <a:endParaRPr lang="en-US" sz="40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500"/>
                            </p:stCondLst>
                            <p:childTnLst>
                              <p:par>
                                <p:cTn id="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458200" cy="4724400"/>
          </a:xfrm>
        </p:spPr>
        <p:txBody>
          <a:bodyPr>
            <a:normAutofit fontScale="92500" lnSpcReduction="20000"/>
          </a:bodyPr>
          <a:lstStyle/>
          <a:p>
            <a:pPr lvl="0">
              <a:lnSpc>
                <a:spcPct val="110000"/>
              </a:lnSpc>
            </a:pPr>
            <a:r>
              <a:rPr lang="en-US" sz="3200" dirty="0" smtClean="0"/>
              <a:t>Man’s God-Gifted Rich State of Reconciliation</a:t>
            </a:r>
            <a:endParaRPr lang="en-US" sz="4800" dirty="0" smtClean="0"/>
          </a:p>
          <a:p>
            <a:pPr lvl="1">
              <a:lnSpc>
                <a:spcPct val="110000"/>
              </a:lnSpc>
            </a:pPr>
            <a:r>
              <a:rPr lang="en-US" dirty="0" smtClean="0"/>
              <a:t>God’s Rich Offer</a:t>
            </a:r>
            <a:endParaRPr lang="en-US" sz="4400" dirty="0" smtClean="0"/>
          </a:p>
          <a:p>
            <a:pPr lvl="1">
              <a:lnSpc>
                <a:spcPct val="110000"/>
              </a:lnSpc>
            </a:pPr>
            <a:r>
              <a:rPr lang="en-US" dirty="0" smtClean="0"/>
              <a:t>God’s Rich Work</a:t>
            </a:r>
            <a:endParaRPr lang="en-US" sz="4400" dirty="0" smtClean="0"/>
          </a:p>
          <a:p>
            <a:pPr lvl="2">
              <a:lnSpc>
                <a:spcPct val="110000"/>
              </a:lnSpc>
            </a:pPr>
            <a:r>
              <a:rPr lang="en-US" dirty="0" smtClean="0"/>
              <a:t>God is not the one who needs to be reconciled to man, but man needs reconciliation to </a:t>
            </a:r>
            <a:r>
              <a:rPr lang="en-US" dirty="0" smtClean="0"/>
              <a:t>God</a:t>
            </a:r>
            <a:endParaRPr lang="en-US" sz="4000" dirty="0" smtClean="0"/>
          </a:p>
          <a:p>
            <a:pPr lvl="2">
              <a:lnSpc>
                <a:spcPct val="110000"/>
              </a:lnSpc>
            </a:pPr>
            <a:r>
              <a:rPr lang="en-US" dirty="0" smtClean="0"/>
              <a:t>God was the only One who could effect reconciliation</a:t>
            </a:r>
            <a:endParaRPr lang="en-US" sz="4000" dirty="0" smtClean="0"/>
          </a:p>
          <a:p>
            <a:pPr lvl="3">
              <a:lnSpc>
                <a:spcPct val="110000"/>
              </a:lnSpc>
            </a:pPr>
            <a:r>
              <a:rPr lang="en-US" dirty="0" smtClean="0"/>
              <a:t>God had done nothing to cause the </a:t>
            </a:r>
            <a:r>
              <a:rPr lang="en-US" dirty="0" smtClean="0"/>
              <a:t>separation</a:t>
            </a:r>
            <a:endParaRPr lang="en-US" sz="3600" dirty="0" smtClean="0"/>
          </a:p>
          <a:p>
            <a:pPr lvl="3">
              <a:lnSpc>
                <a:spcPct val="110000"/>
              </a:lnSpc>
            </a:pPr>
            <a:r>
              <a:rPr lang="en-US" dirty="0" smtClean="0"/>
              <a:t>Man </a:t>
            </a:r>
            <a:r>
              <a:rPr lang="en-US" dirty="0" smtClean="0"/>
              <a:t>could do nothing to effect </a:t>
            </a:r>
            <a:r>
              <a:rPr lang="en-US" dirty="0" smtClean="0"/>
              <a:t>reconciliation</a:t>
            </a:r>
            <a:endParaRPr lang="en-US" sz="3600" dirty="0" smtClean="0"/>
          </a:p>
          <a:p>
            <a:pPr lvl="2">
              <a:lnSpc>
                <a:spcPct val="110000"/>
              </a:lnSpc>
            </a:pPr>
            <a:r>
              <a:rPr lang="en-US" dirty="0" smtClean="0"/>
              <a:t>God is the </a:t>
            </a:r>
            <a:r>
              <a:rPr lang="en-US" dirty="0" smtClean="0"/>
              <a:t>One </a:t>
            </a:r>
            <a:r>
              <a:rPr lang="en-US" dirty="0" smtClean="0"/>
              <a:t>doing the </a:t>
            </a:r>
            <a:r>
              <a:rPr lang="en-US" dirty="0" smtClean="0"/>
              <a:t>work, </a:t>
            </a:r>
            <a:r>
              <a:rPr lang="en-US" dirty="0" smtClean="0"/>
              <a:t>while we were:</a:t>
            </a:r>
            <a:endParaRPr lang="en-US" sz="4000" dirty="0" smtClean="0"/>
          </a:p>
          <a:p>
            <a:pPr lvl="3">
              <a:lnSpc>
                <a:spcPct val="110000"/>
              </a:lnSpc>
            </a:pPr>
            <a:r>
              <a:rPr lang="en-US" dirty="0" smtClean="0"/>
              <a:t>…Dead in trespasses, alienated and separated from Him</a:t>
            </a:r>
            <a:endParaRPr lang="en-US" sz="3600" dirty="0" smtClean="0"/>
          </a:p>
          <a:p>
            <a:pPr lvl="3">
              <a:lnSpc>
                <a:spcPct val="110000"/>
              </a:lnSpc>
            </a:pPr>
            <a:r>
              <a:rPr lang="en-US" dirty="0" smtClean="0"/>
              <a:t>…Powerless to do anything ourselves (for ourselves)</a:t>
            </a:r>
            <a:endParaRPr lang="en-US" sz="3600" dirty="0" smtClean="0"/>
          </a:p>
          <a:p>
            <a:pPr lvl="3">
              <a:lnSpc>
                <a:spcPct val="110000"/>
              </a:lnSpc>
            </a:pPr>
            <a:r>
              <a:rPr lang="en-US" dirty="0" smtClean="0"/>
              <a:t>…Under God’s wrath</a:t>
            </a:r>
            <a:endParaRPr lang="en-US" sz="3600" dirty="0" smtClean="0"/>
          </a:p>
          <a:p>
            <a:pPr lvl="3">
              <a:lnSpc>
                <a:spcPct val="110000"/>
              </a:lnSpc>
            </a:pPr>
            <a:r>
              <a:rPr lang="en-US" dirty="0" smtClean="0"/>
              <a:t>…Helpless (Rom. 5:6), sinners (5:8), enemies of God (5:10)</a:t>
            </a:r>
            <a:endParaRPr lang="en-US" sz="36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79" end="1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charRg st="79" end="16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69" end="2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charRg st="169" end="2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22" end="2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charRg st="222" end="26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67" end="3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charRg st="267" end="3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313" end="3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charRg st="313" end="35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359" end="4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charRg st="359" end="4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13" end="4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charRg st="413" end="46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65" end="4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charRg st="465" end="48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84" end="5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charRg st="484" end="5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610600" cy="6096000"/>
          </a:xfrm>
        </p:spPr>
        <p:txBody>
          <a:bodyPr>
            <a:normAutofit fontScale="92500"/>
          </a:bodyPr>
          <a:lstStyle/>
          <a:p>
            <a:pPr lvl="0">
              <a:lnSpc>
                <a:spcPct val="90000"/>
              </a:lnSpc>
            </a:pPr>
            <a:r>
              <a:rPr lang="en-US" sz="3200" dirty="0" smtClean="0"/>
              <a:t>Man’s God-Gifted Rich State of Reconciliation</a:t>
            </a:r>
            <a:endParaRPr lang="en-US" sz="4800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God’s Rich Offer</a:t>
            </a:r>
            <a:endParaRPr lang="en-US" sz="4400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God’s Rich Work</a:t>
            </a:r>
            <a:endParaRPr lang="en-US" sz="4400" dirty="0" smtClean="0"/>
          </a:p>
          <a:p>
            <a:pPr lvl="1"/>
            <a:r>
              <a:rPr lang="en-US" dirty="0" smtClean="0"/>
              <a:t>God’s Rich Love (2:4)</a:t>
            </a:r>
            <a:endParaRPr lang="en-US" sz="4400" dirty="0" smtClean="0"/>
          </a:p>
          <a:p>
            <a:pPr lvl="2"/>
            <a:r>
              <a:rPr lang="en-US" dirty="0" smtClean="0"/>
              <a:t>God’s great love prompted </a:t>
            </a:r>
            <a:r>
              <a:rPr lang="en-US" dirty="0" smtClean="0"/>
              <a:t>His rich grace/mercy </a:t>
            </a:r>
            <a:r>
              <a:rPr lang="en-US" dirty="0" smtClean="0"/>
              <a:t>to overflow</a:t>
            </a:r>
            <a:endParaRPr lang="en-US" sz="4000" dirty="0" smtClean="0"/>
          </a:p>
          <a:p>
            <a:pPr lvl="2"/>
            <a:r>
              <a:rPr lang="en-US" dirty="0" smtClean="0"/>
              <a:t>God needed someone </a:t>
            </a:r>
            <a:r>
              <a:rPr lang="en-US" dirty="0" smtClean="0"/>
              <a:t>to reconcile His </a:t>
            </a:r>
            <a:r>
              <a:rPr lang="en-US" dirty="0" smtClean="0"/>
              <a:t>enemies </a:t>
            </a:r>
            <a:r>
              <a:rPr lang="en-US" dirty="0" smtClean="0"/>
              <a:t>back to </a:t>
            </a:r>
            <a:r>
              <a:rPr lang="en-US" dirty="0" smtClean="0"/>
              <a:t>Him</a:t>
            </a:r>
            <a:endParaRPr lang="en-US" sz="3600" dirty="0" smtClean="0"/>
          </a:p>
          <a:p>
            <a:pPr lvl="2"/>
            <a:r>
              <a:rPr lang="en-US" dirty="0" smtClean="0"/>
              <a:t>Man’s reconciliation to God is only made possible:</a:t>
            </a:r>
            <a:endParaRPr lang="en-US" sz="4000" dirty="0" smtClean="0"/>
          </a:p>
          <a:p>
            <a:pPr lvl="3"/>
            <a:r>
              <a:rPr lang="en-US" sz="2200" dirty="0" smtClean="0"/>
              <a:t>Through Christ (vehicle</a:t>
            </a:r>
            <a:r>
              <a:rPr lang="en-US" sz="2200" dirty="0" smtClean="0"/>
              <a:t>) – 2:13-16</a:t>
            </a:r>
            <a:r>
              <a:rPr lang="en-US" sz="2200" dirty="0" smtClean="0"/>
              <a:t>, 18; 2 Cor. </a:t>
            </a:r>
            <a:r>
              <a:rPr lang="en-US" sz="2200" dirty="0" smtClean="0"/>
              <a:t>5:18-19</a:t>
            </a:r>
            <a:endParaRPr lang="en-US" sz="2200" dirty="0" smtClean="0"/>
          </a:p>
          <a:p>
            <a:pPr lvl="3"/>
            <a:r>
              <a:rPr lang="en-US" sz="2200" dirty="0" smtClean="0"/>
              <a:t>Through the Death of Christ (</a:t>
            </a:r>
            <a:r>
              <a:rPr lang="en-US" sz="2200" dirty="0" smtClean="0"/>
              <a:t>vicarious)</a:t>
            </a:r>
            <a:r>
              <a:rPr lang="en-US" sz="2200" dirty="0" smtClean="0"/>
              <a:t> – </a:t>
            </a:r>
            <a:r>
              <a:rPr lang="en-US" sz="2200" dirty="0" smtClean="0"/>
              <a:t>2:13</a:t>
            </a:r>
            <a:r>
              <a:rPr lang="en-US" sz="2200" dirty="0" smtClean="0"/>
              <a:t>, 16; Rom. </a:t>
            </a:r>
            <a:r>
              <a:rPr lang="en-US" sz="2200" dirty="0" smtClean="0"/>
              <a:t>5:10</a:t>
            </a:r>
            <a:endParaRPr lang="en-US" sz="2200" dirty="0" smtClean="0"/>
          </a:p>
          <a:p>
            <a:pPr lvl="3"/>
            <a:r>
              <a:rPr lang="en-US" sz="2200" dirty="0" smtClean="0"/>
              <a:t>Through the Blood of Christ (</a:t>
            </a:r>
            <a:r>
              <a:rPr lang="en-US" sz="2200" dirty="0" smtClean="0"/>
              <a:t>violent)</a:t>
            </a:r>
            <a:r>
              <a:rPr lang="en-US" sz="2200" dirty="0" smtClean="0"/>
              <a:t> – </a:t>
            </a:r>
            <a:r>
              <a:rPr lang="en-US" sz="2200" dirty="0" smtClean="0"/>
              <a:t>2:13</a:t>
            </a:r>
            <a:r>
              <a:rPr lang="en-US" sz="2200" dirty="0" smtClean="0"/>
              <a:t>; </a:t>
            </a:r>
            <a:r>
              <a:rPr lang="en-US" sz="2200" dirty="0" smtClean="0"/>
              <a:t>Rom. </a:t>
            </a:r>
            <a:r>
              <a:rPr lang="en-US" sz="2200" dirty="0" smtClean="0"/>
              <a:t>5:9, </a:t>
            </a:r>
            <a:r>
              <a:rPr lang="en-US" sz="2200" dirty="0" smtClean="0"/>
              <a:t>11</a:t>
            </a:r>
            <a:endParaRPr lang="en-US" sz="2200" dirty="0" smtClean="0"/>
          </a:p>
          <a:p>
            <a:pPr lvl="3"/>
            <a:r>
              <a:rPr lang="en-US" sz="2200" dirty="0" smtClean="0"/>
              <a:t>Through the Cross of Christ (</a:t>
            </a:r>
            <a:r>
              <a:rPr lang="en-US" sz="2200" dirty="0" smtClean="0"/>
              <a:t>vicious)</a:t>
            </a:r>
            <a:r>
              <a:rPr lang="en-US" sz="2200" dirty="0" smtClean="0"/>
              <a:t> – </a:t>
            </a:r>
            <a:r>
              <a:rPr lang="en-US" sz="2200" dirty="0" smtClean="0"/>
              <a:t>2:16</a:t>
            </a:r>
            <a:r>
              <a:rPr lang="en-US" sz="2200" dirty="0" smtClean="0"/>
              <a:t>; Rom. </a:t>
            </a:r>
            <a:r>
              <a:rPr lang="en-US" sz="2200" dirty="0" smtClean="0"/>
              <a:t>5:6-10</a:t>
            </a:r>
            <a:endParaRPr lang="en-US" sz="2200" dirty="0" smtClean="0"/>
          </a:p>
          <a:p>
            <a:pPr lvl="3"/>
            <a:r>
              <a:rPr lang="en-US" sz="2200" dirty="0" smtClean="0"/>
              <a:t>Into the Church of Christ (</a:t>
            </a:r>
            <a:r>
              <a:rPr lang="en-US" sz="2200" dirty="0" smtClean="0"/>
              <a:t>victorious) </a:t>
            </a:r>
            <a:r>
              <a:rPr lang="en-US" sz="2200" dirty="0" smtClean="0"/>
              <a:t>– </a:t>
            </a:r>
            <a:r>
              <a:rPr lang="en-US" sz="2200" dirty="0" smtClean="0"/>
              <a:t>2:16</a:t>
            </a:r>
            <a:r>
              <a:rPr lang="en-US" sz="2200" dirty="0" smtClean="0"/>
              <a:t>; Col. </a:t>
            </a:r>
            <a:r>
              <a:rPr lang="en-US" sz="2200" dirty="0" smtClean="0"/>
              <a:t>1:24</a:t>
            </a:r>
            <a:endParaRPr lang="en-US" sz="2200" dirty="0" smtClean="0"/>
          </a:p>
          <a:p>
            <a:pPr lvl="2"/>
            <a:r>
              <a:rPr lang="en-US" dirty="0" smtClean="0"/>
              <a:t>Man must accept God’s reconciliation on God’s terms:</a:t>
            </a:r>
          </a:p>
          <a:p>
            <a:pPr lvl="3"/>
            <a:r>
              <a:rPr lang="en-US" sz="2200" dirty="0" smtClean="0"/>
              <a:t>A penitent believer must be baptized (Rom. 5:6-11; 6:1-18)</a:t>
            </a:r>
          </a:p>
          <a:p>
            <a:pPr lvl="3"/>
            <a:r>
              <a:rPr lang="en-US" sz="2200" dirty="0" smtClean="0"/>
              <a:t>Once reconciled, we must remain in faithful union (2 Cor. 5:20)</a:t>
            </a:r>
            <a:endParaRPr lang="en-US" sz="22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01" end="1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charRg st="101" end="16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60" end="2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charRg st="160" end="2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16" end="2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charRg st="216" end="26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67" end="3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charRg st="267" end="3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322" end="3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charRg st="322" end="38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384" end="4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charRg st="384" end="4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43" end="5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charRg st="443" end="50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501" end="5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charRg st="501" end="5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558" end="6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charRg st="558" end="6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611" end="6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charRg st="611" end="6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670" end="7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charRg st="670" end="7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610600" cy="58674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sz="3500" dirty="0" smtClean="0">
                <a:latin typeface="Lucida Calligraphy" pitchFamily="66" charset="0"/>
              </a:rPr>
              <a:t>I’m</a:t>
            </a:r>
            <a:r>
              <a:rPr lang="en-US" sz="3500" dirty="0" smtClean="0"/>
              <a:t> </a:t>
            </a:r>
            <a:r>
              <a:rPr lang="en-US" sz="3900" spc="50" dirty="0" smtClean="0">
                <a:latin typeface="Benguiat Bk BT" pitchFamily="18" charset="0"/>
              </a:rPr>
              <a:t>Rich in </a:t>
            </a:r>
            <a:r>
              <a:rPr lang="en-US" sz="3900" spc="50" dirty="0" smtClean="0">
                <a:latin typeface="Benguiat Bk BT" pitchFamily="18" charset="0"/>
              </a:rPr>
              <a:t>Peace</a:t>
            </a:r>
            <a:endParaRPr lang="en-US" sz="3500" spc="50" dirty="0" smtClean="0">
              <a:latin typeface="Benguiat Bk BT" pitchFamily="18" charset="0"/>
            </a:endParaRPr>
          </a:p>
          <a:p>
            <a:pPr algn="ctr">
              <a:buNone/>
            </a:pPr>
            <a:r>
              <a:rPr lang="en-US" sz="3500" dirty="0" smtClean="0">
                <a:latin typeface="Lucida Calligraphy" pitchFamily="66" charset="0"/>
              </a:rPr>
              <a:t>Because I’m a </a:t>
            </a:r>
            <a:r>
              <a:rPr lang="en-US" sz="4300" cap="small" dirty="0" smtClean="0">
                <a:latin typeface="Benguiat Bk BT" pitchFamily="18" charset="0"/>
              </a:rPr>
              <a:t>Friend</a:t>
            </a:r>
            <a:r>
              <a:rPr lang="en-US" sz="3900" dirty="0" smtClean="0">
                <a:latin typeface="Benguiat Bk BT" pitchFamily="18" charset="0"/>
              </a:rPr>
              <a:t>!</a:t>
            </a:r>
            <a:endParaRPr lang="en-US" sz="3500" dirty="0" smtClean="0">
              <a:latin typeface="Benguiat Bk BT" pitchFamily="18" charset="0"/>
            </a:endParaRPr>
          </a:p>
          <a:p>
            <a:pPr lvl="0" algn="ctr">
              <a:buNone/>
            </a:pPr>
            <a:endParaRPr lang="en-US" sz="2600" dirty="0" smtClean="0"/>
          </a:p>
          <a:p>
            <a:pPr lvl="0" algn="ctr">
              <a:buNone/>
            </a:pPr>
            <a:r>
              <a:rPr lang="en-US" sz="4300" dirty="0" smtClean="0">
                <a:solidFill>
                  <a:schemeClr val="bg1"/>
                </a:solidFill>
              </a:rPr>
              <a:t>So What?  Now What</a:t>
            </a:r>
            <a:r>
              <a:rPr lang="en-US" sz="4300" dirty="0" smtClean="0">
                <a:solidFill>
                  <a:schemeClr val="bg1"/>
                </a:solidFill>
              </a:rPr>
              <a:t>?</a:t>
            </a:r>
            <a:endParaRPr lang="en-US" sz="3200" dirty="0" smtClean="0"/>
          </a:p>
          <a:p>
            <a:pPr lvl="0"/>
            <a:r>
              <a:rPr lang="en-US" dirty="0" smtClean="0"/>
              <a:t>We have “the </a:t>
            </a:r>
            <a:r>
              <a:rPr lang="en-US" dirty="0" smtClean="0"/>
              <a:t>ministry of reconciliation” </a:t>
            </a:r>
            <a:r>
              <a:rPr lang="en-US" sz="2600" dirty="0" smtClean="0"/>
              <a:t>(2 Cor. </a:t>
            </a:r>
            <a:r>
              <a:rPr lang="en-US" sz="2600" dirty="0" smtClean="0"/>
              <a:t>5:18-20)</a:t>
            </a:r>
            <a:endParaRPr lang="en-US" sz="4400" dirty="0" smtClean="0"/>
          </a:p>
          <a:p>
            <a:pPr lvl="1"/>
            <a:r>
              <a:rPr lang="en-US" dirty="0" smtClean="0"/>
              <a:t>Our ministry:	</a:t>
            </a:r>
            <a:endParaRPr lang="en-US" dirty="0" smtClean="0"/>
          </a:p>
          <a:p>
            <a:pPr lvl="2"/>
            <a:r>
              <a:rPr lang="en-US" dirty="0" smtClean="0"/>
              <a:t>“</a:t>
            </a:r>
            <a:r>
              <a:rPr lang="en-US" dirty="0" smtClean="0"/>
              <a:t>The ministry of reconciliation” is evangelism (5:18)</a:t>
            </a:r>
            <a:endParaRPr lang="en-US" sz="4000" dirty="0" smtClean="0"/>
          </a:p>
          <a:p>
            <a:pPr lvl="1"/>
            <a:r>
              <a:rPr lang="en-US" dirty="0" smtClean="0"/>
              <a:t>Our message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“</a:t>
            </a:r>
            <a:r>
              <a:rPr lang="en-US" dirty="0" smtClean="0"/>
              <a:t>The word of reconciliation” is the gospel (5:19)</a:t>
            </a:r>
            <a:endParaRPr lang="en-US" sz="4000" dirty="0" smtClean="0"/>
          </a:p>
          <a:p>
            <a:pPr lvl="1"/>
            <a:r>
              <a:rPr lang="en-US" dirty="0" smtClean="0"/>
              <a:t>Our mantra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“</a:t>
            </a:r>
            <a:r>
              <a:rPr lang="en-US" dirty="0" smtClean="0"/>
              <a:t>Be reconciled to God” is the invitation (5:20</a:t>
            </a:r>
            <a:r>
              <a:rPr lang="en-US" dirty="0" smtClean="0"/>
              <a:t>)</a:t>
            </a:r>
            <a:endParaRPr lang="en-US" sz="40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607</Words>
  <Application>Microsoft Office PowerPoint</Application>
  <PresentationFormat>On-screen Show (4:3)</PresentationFormat>
  <Paragraphs>76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7</cp:revision>
  <dcterms:created xsi:type="dcterms:W3CDTF">2013-04-27T16:25:15Z</dcterms:created>
  <dcterms:modified xsi:type="dcterms:W3CDTF">2013-05-12T20:18:57Z</dcterms:modified>
</cp:coreProperties>
</file>