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FFFF"/>
    <a:srgbClr val="CCFFFF"/>
    <a:srgbClr val="FCDBC0"/>
    <a:srgbClr val="2638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54" y="-8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002FF8-B1A2-48F7-991E-B64619DC4C69}" type="datetimeFigureOut">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02FF8-B1A2-48F7-991E-B64619DC4C69}" type="datetimeFigureOut">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002FF8-B1A2-48F7-991E-B64619DC4C69}" type="datetimeFigureOut">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descr="\\PBLFPR\users\David\_Graphics\Lesson-Event PPT Graphics\Laborers Together with God - PPT text2.jpg"/>
          <p:cNvPicPr>
            <a:picLocks noChangeAspect="1" noChangeArrowheads="1"/>
          </p:cNvPicPr>
          <p:nvPr userDrawn="1"/>
        </p:nvPicPr>
        <p:blipFill>
          <a:blip r:embed="rId2" cstate="print"/>
          <a:srcRect/>
          <a:stretch>
            <a:fillRect/>
          </a:stretch>
        </p:blipFill>
        <p:spPr bwMode="auto">
          <a:xfrm>
            <a:off x="-3175" y="-1588"/>
            <a:ext cx="9147175" cy="6859588"/>
          </a:xfrm>
          <a:prstGeom prst="rect">
            <a:avLst/>
          </a:prstGeom>
          <a:noFill/>
        </p:spPr>
      </p:pic>
      <p:sp>
        <p:nvSpPr>
          <p:cNvPr id="2" name="Title 1"/>
          <p:cNvSpPr>
            <a:spLocks noGrp="1"/>
          </p:cNvSpPr>
          <p:nvPr>
            <p:ph type="title"/>
          </p:nvPr>
        </p:nvSpPr>
        <p:spPr>
          <a:xfrm>
            <a:off x="76200" y="76200"/>
            <a:ext cx="6324600" cy="1219200"/>
          </a:xfrm>
        </p:spPr>
        <p:txBody>
          <a:bodyPr/>
          <a:lstStyle>
            <a:lvl1pPr>
              <a:defRPr b="0">
                <a:ln w="19050">
                  <a:noFill/>
                </a:ln>
                <a:solidFill>
                  <a:srgbClr val="66FFFF"/>
                </a:solidFill>
                <a:effectLst>
                  <a:outerShdw blurRad="50800" dist="50800" dir="2700000" algn="ctr" rotWithShape="0">
                    <a:schemeClr val="tx1"/>
                  </a:outerShdw>
                </a:effectLst>
                <a:latin typeface="Berlin Sans FB"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0" y="1371600"/>
            <a:ext cx="9067800" cy="5486400"/>
          </a:xfrm>
        </p:spPr>
        <p:txBody>
          <a:bodyPr/>
          <a:lstStyle>
            <a:lvl1pPr>
              <a:defRPr sz="2800" b="1">
                <a:solidFill>
                  <a:schemeClr val="bg1"/>
                </a:solidFill>
                <a:effectLst>
                  <a:outerShdw blurRad="25400" dist="50800" dir="2700000" algn="ctr" rotWithShape="0">
                    <a:schemeClr val="tx1"/>
                  </a:outerShdw>
                </a:effectLst>
              </a:defRPr>
            </a:lvl1pPr>
            <a:lvl2pPr>
              <a:defRPr b="1">
                <a:solidFill>
                  <a:srgbClr val="FFFF99"/>
                </a:solidFill>
                <a:effectLst>
                  <a:outerShdw blurRad="25400" dist="50800" dir="2700000" algn="ctr" rotWithShape="0">
                    <a:schemeClr val="tx1"/>
                  </a:outerShdw>
                </a:effectLst>
              </a:defRPr>
            </a:lvl2pPr>
            <a:lvl3pPr>
              <a:defRPr b="1">
                <a:solidFill>
                  <a:schemeClr val="bg1"/>
                </a:solidFill>
                <a:effectLst>
                  <a:outerShdw blurRad="25400" dist="50800" dir="2700000" algn="ctr" rotWithShape="0">
                    <a:schemeClr val="tx1"/>
                  </a:outerShdw>
                </a:effectLst>
              </a:defRPr>
            </a:lvl3pPr>
            <a:lvl4pPr>
              <a:defRPr sz="2400" b="1">
                <a:solidFill>
                  <a:schemeClr val="bg1"/>
                </a:solidFill>
                <a:effectLst>
                  <a:outerShdw blurRad="25400" dist="50800" dir="2700000" algn="ctr" rotWithShape="0">
                    <a:schemeClr val="tx1"/>
                  </a:outerShdw>
                </a:effectLst>
              </a:defRPr>
            </a:lvl4pPr>
            <a:lvl5pPr>
              <a:defRPr sz="2400" b="1">
                <a:solidFill>
                  <a:schemeClr val="bg1"/>
                </a:solidFill>
                <a:effectLst>
                  <a:outerShdw blurRad="25400" dist="50800" dir="2700000" algn="ctr" rotWithShape="0">
                    <a:schemeClr val="tx1"/>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anim calcmode="lin" valueType="num">
                                      <p:cBhvr>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2">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3">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4">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 lvl="5">
            <p:tnLst>
              <p:par>
                <p:cTn presetID="42"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anim calcmode="lin" valueType="num">
                      <p:cBhvr>
                        <p:cTn dur="500" fill="hold"/>
                        <p:tgtEl>
                          <p:spTgt spid="3"/>
                        </p:tgtEl>
                        <p:attrNameLst>
                          <p:attrName>ppt_x</p:attrName>
                        </p:attrNameLst>
                      </p:cBhvr>
                      <p:tavLst>
                        <p:tav tm="0">
                          <p:val>
                            <p:strVal val="#ppt_x"/>
                          </p:val>
                        </p:tav>
                        <p:tav tm="100000">
                          <p:val>
                            <p:strVal val="#ppt_x"/>
                          </p:val>
                        </p:tav>
                      </p:tavLst>
                    </p:anim>
                    <p:anim calcmode="lin" valueType="num">
                      <p:cBhvr>
                        <p:cTn dur="500" fill="hold"/>
                        <p:tgtEl>
                          <p:spTgt spid="3"/>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002FF8-B1A2-48F7-991E-B64619DC4C69}" type="datetimeFigureOut">
              <a:rPr lang="en-US" smtClean="0"/>
              <a:pPr/>
              <a:t>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002FF8-B1A2-48F7-991E-B64619DC4C69}" type="datetimeFigureOut">
              <a:rPr lang="en-US" smtClean="0"/>
              <a:pPr/>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002FF8-B1A2-48F7-991E-B64619DC4C69}" type="datetimeFigureOut">
              <a:rPr lang="en-US" smtClean="0"/>
              <a:pPr/>
              <a:t>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002FF8-B1A2-48F7-991E-B64619DC4C69}" type="datetimeFigureOut">
              <a:rPr lang="en-US" smtClean="0"/>
              <a:pPr/>
              <a:t>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02FF8-B1A2-48F7-991E-B64619DC4C69}" type="datetimeFigureOut">
              <a:rPr lang="en-US" smtClean="0"/>
              <a:pPr/>
              <a:t>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02FF8-B1A2-48F7-991E-B64619DC4C69}" type="datetimeFigureOut">
              <a:rPr lang="en-US" smtClean="0"/>
              <a:pPr/>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002FF8-B1A2-48F7-991E-B64619DC4C69}" type="datetimeFigureOut">
              <a:rPr lang="en-US" smtClean="0"/>
              <a:pPr/>
              <a:t>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8EB580-D720-4946-81AC-A86EEA73D1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02FF8-B1A2-48F7-991E-B64619DC4C69}" type="datetimeFigureOut">
              <a:rPr lang="en-US" smtClean="0"/>
              <a:pPr/>
              <a:t>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EB580-D720-4946-81AC-A86EEA73D1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pic>
        <p:nvPicPr>
          <p:cNvPr id="6" name="Picture 3" descr="\\PBLFPR\users\David\_Graphics\Lesson-Event PPT Graphics\Laborers Together with God - PPT title 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extBox 6"/>
          <p:cNvSpPr txBox="1"/>
          <p:nvPr/>
        </p:nvSpPr>
        <p:spPr>
          <a:xfrm>
            <a:off x="5943600" y="6136213"/>
            <a:ext cx="3200400" cy="569387"/>
          </a:xfrm>
          <a:prstGeom prst="rect">
            <a:avLst/>
          </a:prstGeom>
          <a:noFill/>
        </p:spPr>
        <p:txBody>
          <a:bodyPr wrap="square" rtlCol="0">
            <a:spAutoFit/>
          </a:bodyPr>
          <a:lstStyle/>
          <a:p>
            <a:pPr algn="r"/>
            <a:r>
              <a:rPr lang="en-US" sz="3100" dirty="0" smtClean="0">
                <a:solidFill>
                  <a:schemeClr val="bg1"/>
                </a:solidFill>
                <a:latin typeface="Berlin Sans FB" pitchFamily="34" charset="0"/>
              </a:rPr>
              <a:t>1 Corinthians 3:5-9</a:t>
            </a:r>
            <a:endParaRPr lang="en-US" sz="3100" dirty="0">
              <a:solidFill>
                <a:schemeClr val="bg1"/>
              </a:solidFill>
              <a:latin typeface="Berlin Sans FB"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pic>
        <p:nvPicPr>
          <p:cNvPr id="3074" name="Picture 2"/>
          <p:cNvPicPr>
            <a:picLocks noChangeAspect="1" noChangeArrowheads="1"/>
          </p:cNvPicPr>
          <p:nvPr/>
        </p:nvPicPr>
        <p:blipFill>
          <a:blip r:embed="rId2" cstate="print"/>
          <a:srcRect l="27500" t="19333" r="21667" b="32000"/>
          <a:stretch>
            <a:fillRect/>
          </a:stretch>
        </p:blipFill>
        <p:spPr bwMode="auto">
          <a:xfrm>
            <a:off x="152400" y="1447800"/>
            <a:ext cx="8914356" cy="5334000"/>
          </a:xfrm>
          <a:prstGeom prst="rect">
            <a:avLst/>
          </a:prstGeom>
          <a:ln>
            <a:noFill/>
          </a:ln>
          <a:effectLst>
            <a:outerShdw blurRad="190500" algn="tl" rotWithShape="0">
              <a:srgbClr val="000000">
                <a:alpha val="70000"/>
              </a:srgbClr>
            </a:outerShdw>
          </a:effectLst>
        </p:spPr>
      </p:pic>
      <p:sp>
        <p:nvSpPr>
          <p:cNvPr id="6" name="Rectangle 5"/>
          <p:cNvSpPr/>
          <p:nvPr/>
        </p:nvSpPr>
        <p:spPr>
          <a:xfrm>
            <a:off x="1168901" y="4563070"/>
            <a:ext cx="7360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1549901" y="4572000"/>
            <a:ext cx="7360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Rectangle 8"/>
          <p:cNvSpPr/>
          <p:nvPr/>
        </p:nvSpPr>
        <p:spPr>
          <a:xfrm>
            <a:off x="1554480" y="5248870"/>
            <a:ext cx="736099"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sym typeface="Wingdings"/>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2000"/>
                                        <p:tgtEl>
                                          <p:spTgt spid="7"/>
                                        </p:tgtEl>
                                      </p:cBhvr>
                                    </p:animEffect>
                                  </p:childTnLst>
                                </p:cTn>
                              </p:par>
                              <p:par>
                                <p:cTn id="13" presetID="22" presetClass="exit" presetSubtype="8" fill="hold" grpId="1" nodeType="withEffect">
                                  <p:stCondLst>
                                    <p:cond delay="0"/>
                                  </p:stCondLst>
                                  <p:iterate type="lt">
                                    <p:tmPct val="0"/>
                                  </p:iterate>
                                  <p:childTnLst>
                                    <p:animEffect transition="out" filter="wipe(left)">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9144000" cy="5486400"/>
          </a:xfrm>
        </p:spPr>
        <p:txBody>
          <a:bodyPr>
            <a:normAutofit lnSpcReduction="10000"/>
          </a:bodyPr>
          <a:lstStyle/>
          <a:p>
            <a:pPr>
              <a:lnSpc>
                <a:spcPct val="110000"/>
              </a:lnSpc>
            </a:pPr>
            <a:r>
              <a:rPr lang="en-US" dirty="0" smtClean="0"/>
              <a:t>What you need to do:</a:t>
            </a:r>
          </a:p>
          <a:p>
            <a:pPr lvl="1"/>
            <a:r>
              <a:rPr lang="en-US" dirty="0" smtClean="0"/>
              <a:t>Identify those opportunities you have a </a:t>
            </a:r>
            <a:r>
              <a:rPr lang="en-US" u="sng" dirty="0" smtClean="0"/>
              <a:t>STRONG DESIRE</a:t>
            </a:r>
            <a:r>
              <a:rPr lang="en-US" dirty="0" smtClean="0"/>
              <a:t> to take on and “make happen” in 2013-2014.  Which opportunities to serve are you </a:t>
            </a:r>
            <a:r>
              <a:rPr lang="en-US" u="sng" dirty="0" smtClean="0"/>
              <a:t>ZEALOUS</a:t>
            </a:r>
            <a:r>
              <a:rPr lang="en-US" dirty="0" smtClean="0"/>
              <a:t> to take and do?</a:t>
            </a:r>
          </a:p>
          <a:p>
            <a:pPr lvl="2"/>
            <a:r>
              <a:rPr lang="en-US" dirty="0" smtClean="0"/>
              <a:t>Check the box in the </a:t>
            </a:r>
            <a:r>
              <a:rPr lang="en-US" u="sng" dirty="0" smtClean="0"/>
              <a:t>Z column</a:t>
            </a:r>
            <a:r>
              <a:rPr lang="en-US" dirty="0" smtClean="0"/>
              <a:t> for “</a:t>
            </a:r>
            <a:r>
              <a:rPr lang="en-US" u="sng" dirty="0" smtClean="0"/>
              <a:t>Z</a:t>
            </a:r>
            <a:r>
              <a:rPr lang="en-US" dirty="0" smtClean="0"/>
              <a:t>ealous.”</a:t>
            </a:r>
          </a:p>
          <a:p>
            <a:pPr lvl="2"/>
            <a:r>
              <a:rPr lang="en-US" i="1" dirty="0" smtClean="0"/>
              <a:t>Important Note:  </a:t>
            </a:r>
            <a:r>
              <a:rPr lang="en-US" i="1" u="sng" dirty="0" smtClean="0"/>
              <a:t>Limit 5</a:t>
            </a:r>
            <a:r>
              <a:rPr lang="en-US" i="1" dirty="0" smtClean="0"/>
              <a:t> checks in the Z column. </a:t>
            </a:r>
            <a:endParaRPr lang="en-US" sz="1200" dirty="0" smtClean="0"/>
          </a:p>
          <a:p>
            <a:pPr lvl="1"/>
            <a:r>
              <a:rPr lang="en-US" dirty="0" smtClean="0"/>
              <a:t>Identify those opportunities you are WILLING (if asked) to take on and “make happen” in 2013-2014.  Which opportunities to serve may not have your strongest zeal, but you would be </a:t>
            </a:r>
            <a:r>
              <a:rPr lang="en-US" u="sng" dirty="0" smtClean="0"/>
              <a:t>WILLING</a:t>
            </a:r>
            <a:r>
              <a:rPr lang="en-US" dirty="0" smtClean="0"/>
              <a:t> to take and do? </a:t>
            </a:r>
          </a:p>
          <a:p>
            <a:pPr lvl="2"/>
            <a:r>
              <a:rPr lang="en-US" dirty="0" smtClean="0"/>
              <a:t>Check the box in the </a:t>
            </a:r>
            <a:r>
              <a:rPr lang="en-US" u="sng" dirty="0" smtClean="0"/>
              <a:t>W column</a:t>
            </a:r>
            <a:r>
              <a:rPr lang="en-US" dirty="0" smtClean="0"/>
              <a:t> for “</a:t>
            </a:r>
            <a:r>
              <a:rPr lang="en-US" u="sng" dirty="0" smtClean="0"/>
              <a:t>W</a:t>
            </a:r>
            <a:r>
              <a:rPr lang="en-US" dirty="0" smtClean="0"/>
              <a:t>illing.”</a:t>
            </a:r>
          </a:p>
          <a:p>
            <a:pPr lvl="2"/>
            <a:r>
              <a:rPr lang="en-US" i="1" dirty="0" smtClean="0"/>
              <a:t>Important Note:  There is </a:t>
            </a:r>
            <a:r>
              <a:rPr lang="en-US" i="1" u="sng" dirty="0" smtClean="0"/>
              <a:t>no limit</a:t>
            </a:r>
            <a:r>
              <a:rPr lang="en-US" i="1" dirty="0" smtClean="0"/>
              <a:t> to checks in the W column.</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anim calcmode="lin" valueType="num">
                                      <p:cBhvr>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anim calcmode="lin" valueType="num">
                                      <p:cBhvr>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anim calcmode="lin" valueType="num">
                                      <p:cBhvr>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anim calcmode="lin" valueType="num">
                                      <p:cBhvr>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What you need to do:</a:t>
            </a:r>
          </a:p>
          <a:p>
            <a:pPr lvl="1"/>
            <a:r>
              <a:rPr lang="en-US" dirty="0" smtClean="0"/>
              <a:t>If, perhaps, there is an area in which you would really like to serve but it is not listed in this booklet, write it out on Page 47 and the elders will take it into </a:t>
            </a:r>
            <a:r>
              <a:rPr lang="en-US" dirty="0" smtClean="0"/>
              <a:t>consideration</a:t>
            </a:r>
            <a:r>
              <a:rPr lang="en-US" dirty="0" smtClean="0"/>
              <a:t>.</a:t>
            </a:r>
            <a:endParaRPr lang="en-US" sz="1800" dirty="0" smtClean="0"/>
          </a:p>
          <a:p>
            <a:pPr lvl="1"/>
            <a:r>
              <a:rPr lang="en-US" dirty="0" smtClean="0"/>
              <a:t>If you want to know more about a particular opportunity, go and talk to the person assigned to that task for more information</a:t>
            </a:r>
            <a:r>
              <a:rPr lang="en-US" dirty="0" smtClean="0"/>
              <a:t>.</a:t>
            </a:r>
            <a:endParaRPr lang="en-US" dirty="0" smtClean="0"/>
          </a:p>
          <a:p>
            <a:pPr lvl="1"/>
            <a:r>
              <a:rPr lang="en-US" dirty="0" smtClean="0"/>
              <a:t>Once </a:t>
            </a:r>
            <a:r>
              <a:rPr lang="en-US" dirty="0" smtClean="0"/>
              <a:t>you’ve completed the booklet, please deposit it in the box in the lobby by </a:t>
            </a:r>
            <a:r>
              <a:rPr lang="en-US" u="sng" dirty="0" smtClean="0"/>
              <a:t>Sunday, February 24</a:t>
            </a:r>
            <a:r>
              <a:rPr lang="en-US" dirty="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9144000" cy="5486400"/>
          </a:xfrm>
        </p:spPr>
        <p:txBody>
          <a:bodyPr>
            <a:normAutofit/>
          </a:bodyPr>
          <a:lstStyle/>
          <a:p>
            <a:r>
              <a:rPr lang="en-US" sz="3200" dirty="0" smtClean="0"/>
              <a:t>Let’s all grow more fully to be:</a:t>
            </a:r>
          </a:p>
          <a:p>
            <a:pPr lvl="1"/>
            <a:r>
              <a:rPr lang="en-US" sz="3100" dirty="0" smtClean="0"/>
              <a:t>Laborers!</a:t>
            </a:r>
          </a:p>
          <a:p>
            <a:pPr lvl="1"/>
            <a:r>
              <a:rPr lang="en-US" sz="3100" dirty="0" smtClean="0"/>
              <a:t>Laborers Together!</a:t>
            </a:r>
          </a:p>
          <a:p>
            <a:pPr lvl="1"/>
            <a:r>
              <a:rPr lang="en-US" sz="3100" dirty="0" smtClean="0"/>
              <a:t>Laborers Together with God!</a:t>
            </a:r>
          </a:p>
          <a:p>
            <a:pPr lvl="1"/>
            <a:r>
              <a:rPr lang="en-US" sz="3100" dirty="0" smtClean="0"/>
              <a:t>Laborers Together with God at Palm Beach Lakes!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6477000" cy="1219200"/>
          </a:xfrm>
        </p:spPr>
        <p:txBody>
          <a:bodyPr>
            <a:normAutofit fontScale="90000"/>
          </a:bodyPr>
          <a:lstStyle/>
          <a:p>
            <a:r>
              <a:rPr lang="en-US" dirty="0" smtClean="0"/>
              <a:t>Become a Laborer </a:t>
            </a:r>
            <a:r>
              <a:rPr lang="en-US" dirty="0" smtClean="0"/>
              <a:t>Together with God </a:t>
            </a:r>
            <a:r>
              <a:rPr lang="en-US" dirty="0" smtClean="0"/>
              <a:t>Today!</a:t>
            </a:r>
            <a:endParaRPr lang="en-US" dirty="0" smtClean="0"/>
          </a:p>
        </p:txBody>
      </p:sp>
      <p:sp>
        <p:nvSpPr>
          <p:cNvPr id="3" name="Content Placeholder 2"/>
          <p:cNvSpPr>
            <a:spLocks noGrp="1"/>
          </p:cNvSpPr>
          <p:nvPr>
            <p:ph idx="1"/>
          </p:nvPr>
        </p:nvSpPr>
        <p:spPr>
          <a:xfrm>
            <a:off x="0" y="1371600"/>
            <a:ext cx="9144000" cy="5486400"/>
          </a:xfrm>
        </p:spPr>
        <p:txBody>
          <a:bodyPr>
            <a:normAutofit/>
          </a:bodyPr>
          <a:lstStyle/>
          <a:p>
            <a:r>
              <a:rPr lang="en-US" sz="3200" dirty="0" smtClean="0"/>
              <a:t>Believe Jesus is God’s Son </a:t>
            </a:r>
            <a:r>
              <a:rPr lang="en-US" sz="3200" dirty="0" smtClean="0">
                <a:solidFill>
                  <a:srgbClr val="FFFF99"/>
                </a:solidFill>
              </a:rPr>
              <a:t>– Mark 16:16</a:t>
            </a:r>
          </a:p>
          <a:p>
            <a:r>
              <a:rPr lang="en-US" sz="3200" dirty="0" smtClean="0"/>
              <a:t>Repent of your sins </a:t>
            </a:r>
            <a:r>
              <a:rPr lang="en-US" sz="3200" dirty="0" smtClean="0">
                <a:solidFill>
                  <a:srgbClr val="FFFF99"/>
                </a:solidFill>
              </a:rPr>
              <a:t>– </a:t>
            </a:r>
            <a:r>
              <a:rPr lang="en-US" sz="3200" dirty="0" smtClean="0">
                <a:solidFill>
                  <a:srgbClr val="FFFF99"/>
                </a:solidFill>
              </a:rPr>
              <a:t>2 Peter 3:9</a:t>
            </a:r>
            <a:endParaRPr lang="en-US" sz="3200" dirty="0" smtClean="0"/>
          </a:p>
          <a:p>
            <a:r>
              <a:rPr lang="en-US" sz="3200" dirty="0" smtClean="0"/>
              <a:t>Confess your faith in Jesus </a:t>
            </a:r>
            <a:r>
              <a:rPr lang="en-US" sz="3200" dirty="0" smtClean="0">
                <a:solidFill>
                  <a:srgbClr val="FFFF99"/>
                </a:solidFill>
              </a:rPr>
              <a:t>– </a:t>
            </a:r>
            <a:r>
              <a:rPr lang="en-US" sz="3200" dirty="0" smtClean="0">
                <a:solidFill>
                  <a:srgbClr val="FFFF99"/>
                </a:solidFill>
              </a:rPr>
              <a:t>Romans 10:9-10</a:t>
            </a:r>
            <a:endParaRPr lang="en-US" sz="3200" dirty="0" smtClean="0"/>
          </a:p>
          <a:p>
            <a:r>
              <a:rPr lang="en-US" sz="3200" dirty="0" smtClean="0"/>
              <a:t>Be immersed into Christ </a:t>
            </a:r>
            <a:r>
              <a:rPr lang="en-US" sz="3200" dirty="0" smtClean="0">
                <a:solidFill>
                  <a:srgbClr val="FFFF99"/>
                </a:solidFill>
              </a:rPr>
              <a:t>– </a:t>
            </a:r>
            <a:r>
              <a:rPr lang="en-US" sz="3200" dirty="0" smtClean="0">
                <a:solidFill>
                  <a:srgbClr val="FFFF99"/>
                </a:solidFill>
              </a:rPr>
              <a:t>Acts 2:38</a:t>
            </a:r>
            <a:endParaRPr lang="en-US" sz="3200" dirty="0" smtClean="0"/>
          </a:p>
          <a:p>
            <a:pPr lvl="1"/>
            <a:r>
              <a:rPr lang="en-US" sz="2900" dirty="0" smtClean="0"/>
              <a:t>God will wash away your sins – Acts 22:16</a:t>
            </a:r>
          </a:p>
          <a:p>
            <a:pPr lvl="1"/>
            <a:r>
              <a:rPr lang="en-US" sz="2900" dirty="0" smtClean="0"/>
              <a:t>God will add you to His church – Acts 2:47</a:t>
            </a:r>
          </a:p>
          <a:p>
            <a:pPr lvl="1"/>
            <a:r>
              <a:rPr lang="en-US" sz="2900" dirty="0" smtClean="0"/>
              <a:t>God will write your name in heaven – Hebrews </a:t>
            </a:r>
            <a:r>
              <a:rPr lang="en-US" sz="2900" dirty="0" smtClean="0"/>
              <a:t>12:23</a:t>
            </a:r>
          </a:p>
          <a:p>
            <a:r>
              <a:rPr lang="en-US" sz="3100" dirty="0" smtClean="0"/>
              <a:t>Labor with God faithfully </a:t>
            </a:r>
            <a:r>
              <a:rPr lang="en-US" sz="3100" dirty="0" smtClean="0">
                <a:solidFill>
                  <a:srgbClr val="FFFF99"/>
                </a:solidFill>
              </a:rPr>
              <a:t>– 1 Corinthians 15:58</a:t>
            </a:r>
            <a:endParaRPr lang="en-US" sz="3100" dirty="0" smtClean="0">
              <a:solidFill>
                <a:srgbClr val="FFFF99"/>
              </a:solidFill>
            </a:endParaRPr>
          </a:p>
          <a:p>
            <a:endParaRPr lang="en-US" sz="31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anim calcmode="lin" valueType="num">
                                      <p:cBhvr>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anim calcmode="lin" valueType="num">
                                      <p:cBhvr>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42" presetClass="entr" presetSubtype="0" fill="hold" grpId="0" nodeType="after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1500"/>
                            </p:stCondLst>
                            <p:childTnLst>
                              <p:par>
                                <p:cTn id="44" presetID="42"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anim calcmode="lin" valueType="num">
                                      <p:cBhvr>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Effect transition="in" filter="fade">
                                      <p:cBhvr>
                                        <p:cTn id="53" dur="500"/>
                                        <p:tgtEl>
                                          <p:spTgt spid="3">
                                            <p:txEl>
                                              <p:pRg st="7" end="7"/>
                                            </p:txEl>
                                          </p:spTgt>
                                        </p:tgtEl>
                                      </p:cBhvr>
                                    </p:animEffect>
                                    <p:anim calcmode="lin" valueType="num">
                                      <p:cBhvr>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solidFill>
                  <a:srgbClr val="66FFFF"/>
                </a:solidFill>
              </a:rPr>
              <a:t>We Are</a:t>
            </a:r>
            <a:br>
              <a:rPr lang="en-US" dirty="0" smtClean="0">
                <a:solidFill>
                  <a:srgbClr val="66FFFF"/>
                </a:solidFill>
              </a:rPr>
            </a:br>
            <a:r>
              <a:rPr lang="en-US" dirty="0" smtClean="0"/>
              <a:t>Laborers!</a:t>
            </a:r>
            <a:endParaRPr lang="en-US" dirty="0">
              <a:solidFill>
                <a:srgbClr val="66FFFF"/>
              </a:solidFill>
            </a:endParaRPr>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The work of the Lord is the greatest work in the world</a:t>
            </a:r>
            <a:endParaRPr lang="en-US" sz="4400" dirty="0" smtClean="0"/>
          </a:p>
          <a:p>
            <a:pPr lvl="1"/>
            <a:r>
              <a:rPr lang="en-US" dirty="0" smtClean="0"/>
              <a:t>It deals with the Wonderful = Jesus (Isa. 9:6; John 3:16)</a:t>
            </a:r>
            <a:endParaRPr lang="en-US" sz="4400" dirty="0" smtClean="0"/>
          </a:p>
          <a:p>
            <a:pPr lvl="1"/>
            <a:r>
              <a:rPr lang="en-US" dirty="0" smtClean="0"/>
              <a:t>It deals with the eternal = heaven (2 Cor. 4:17-5:4)</a:t>
            </a:r>
            <a:endParaRPr lang="en-US" sz="4400" dirty="0" smtClean="0"/>
          </a:p>
          <a:p>
            <a:pPr lvl="1"/>
            <a:r>
              <a:rPr lang="en-US" dirty="0" smtClean="0"/>
              <a:t>It deals with the spiritual = souls (Matt. 16:26; 10:28)</a:t>
            </a:r>
            <a:endParaRPr lang="en-US" sz="4400" dirty="0" smtClean="0"/>
          </a:p>
          <a:p>
            <a:pPr lvl="1"/>
            <a:r>
              <a:rPr lang="en-US" dirty="0" smtClean="0"/>
              <a:t>It deals with eternal salvation of souls (Jas. 1:21; 5:20)</a:t>
            </a:r>
            <a:endParaRPr lang="en-US" sz="4400" dirty="0" smtClean="0"/>
          </a:p>
          <a:p>
            <a:r>
              <a:rPr lang="en-US" dirty="0" smtClean="0"/>
              <a:t>The work of the Lord demands hard work by hard workers</a:t>
            </a:r>
            <a:endParaRPr lang="en-US" sz="4400" dirty="0" smtClean="0"/>
          </a:p>
          <a:p>
            <a:pPr lvl="1"/>
            <a:r>
              <a:rPr lang="en-US" dirty="0" smtClean="0"/>
              <a:t>The Lord saved us in Christ to work (Eph. 2:10)</a:t>
            </a:r>
            <a:endParaRPr lang="en-US" sz="4400" dirty="0" smtClean="0"/>
          </a:p>
          <a:p>
            <a:pPr lvl="1"/>
            <a:r>
              <a:rPr lang="en-US" spc="-10" dirty="0" smtClean="0"/>
              <a:t>The Lord requires us to work to stay saved (Jas. 2:14-26)</a:t>
            </a:r>
            <a:endParaRPr lang="en-US" sz="4400" spc="-10" dirty="0" smtClean="0"/>
          </a:p>
          <a:p>
            <a:pPr lvl="1"/>
            <a:r>
              <a:rPr lang="en-US" dirty="0" smtClean="0"/>
              <a:t>The Lord expects us to abound in His work (1 Co. 15:58)</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anim calcmode="lin" valueType="num">
                                      <p:cBhvr>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42" presetClass="entr" presetSubtype="0" fill="hold" grpId="0" nodeType="after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500"/>
                                        <p:tgtEl>
                                          <p:spTgt spid="3">
                                            <p:txEl>
                                              <p:pRg st="6" end="6"/>
                                            </p:txEl>
                                          </p:spTgt>
                                        </p:tgtEl>
                                      </p:cBhvr>
                                    </p:animEffect>
                                    <p:anim calcmode="lin" valueType="num">
                                      <p:cBhvr>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1000"/>
                            </p:stCondLst>
                            <p:childTnLst>
                              <p:par>
                                <p:cTn id="48" presetID="42" presetClass="entr" presetSubtype="0"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fade">
                                      <p:cBhvr>
                                        <p:cTn id="50" dur="500"/>
                                        <p:tgtEl>
                                          <p:spTgt spid="3">
                                            <p:txEl>
                                              <p:pRg st="7" end="7"/>
                                            </p:txEl>
                                          </p:spTgt>
                                        </p:tgtEl>
                                      </p:cBhvr>
                                    </p:animEffect>
                                    <p:anim calcmode="lin" valueType="num">
                                      <p:cBhvr>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1500"/>
                            </p:stCondLst>
                            <p:childTnLst>
                              <p:par>
                                <p:cTn id="54" presetID="42" presetClass="entr" presetSubtype="0" fill="hold" grpId="0"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500"/>
                                        <p:tgtEl>
                                          <p:spTgt spid="3">
                                            <p:txEl>
                                              <p:pRg st="8" end="8"/>
                                            </p:txEl>
                                          </p:spTgt>
                                        </p:tgtEl>
                                      </p:cBhvr>
                                    </p:animEffect>
                                    <p:anim calcmode="lin" valueType="num">
                                      <p:cBhvr>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solidFill>
                  <a:srgbClr val="66FFFF"/>
                </a:solidFill>
              </a:rPr>
              <a:t>We Are</a:t>
            </a:r>
            <a:br>
              <a:rPr lang="en-US" dirty="0" smtClean="0">
                <a:solidFill>
                  <a:srgbClr val="66FFFF"/>
                </a:solidFill>
              </a:rPr>
            </a:br>
            <a:r>
              <a:rPr lang="en-US" dirty="0" smtClean="0"/>
              <a:t>Laborers Together!</a:t>
            </a:r>
            <a:endParaRPr lang="en-US" dirty="0">
              <a:solidFill>
                <a:srgbClr val="66FFFF"/>
              </a:solidFill>
            </a:endParaRPr>
          </a:p>
        </p:txBody>
      </p:sp>
      <p:sp>
        <p:nvSpPr>
          <p:cNvPr id="3" name="Content Placeholder 2"/>
          <p:cNvSpPr>
            <a:spLocks noGrp="1"/>
          </p:cNvSpPr>
          <p:nvPr>
            <p:ph idx="1"/>
          </p:nvPr>
        </p:nvSpPr>
        <p:spPr>
          <a:xfrm>
            <a:off x="0" y="1371600"/>
            <a:ext cx="9144000" cy="5486400"/>
          </a:xfrm>
        </p:spPr>
        <p:txBody>
          <a:bodyPr>
            <a:normAutofit fontScale="92500"/>
          </a:bodyPr>
          <a:lstStyle/>
          <a:p>
            <a:r>
              <a:rPr lang="en-US" dirty="0" smtClean="0"/>
              <a:t>The work of the Lord brings Christians together (Phil. 1:27)</a:t>
            </a:r>
            <a:endParaRPr lang="en-US" sz="4400" dirty="0" smtClean="0"/>
          </a:p>
          <a:p>
            <a:pPr lvl="1"/>
            <a:r>
              <a:rPr lang="en-US" dirty="0" smtClean="0"/>
              <a:t>One plants, another waters (1 Cor. 3:6-7)</a:t>
            </a:r>
            <a:endParaRPr lang="en-US" sz="4400" dirty="0" smtClean="0"/>
          </a:p>
          <a:p>
            <a:pPr lvl="1"/>
            <a:r>
              <a:rPr lang="en-US" dirty="0" smtClean="0"/>
              <a:t>All Christians are responsible to be laborers (1 Cor. 15:58)</a:t>
            </a:r>
            <a:endParaRPr lang="en-US" sz="4400" dirty="0" smtClean="0"/>
          </a:p>
          <a:p>
            <a:r>
              <a:rPr lang="en-US" dirty="0" smtClean="0"/>
              <a:t>The work of the Lord is easier done together (1 Cor. 12:12-27)</a:t>
            </a:r>
            <a:endParaRPr lang="en-US" sz="4400" dirty="0" smtClean="0"/>
          </a:p>
          <a:p>
            <a:pPr lvl="1"/>
            <a:r>
              <a:rPr lang="en-US" dirty="0" smtClean="0"/>
              <a:t>“The effective working by which every part does its share” (Eph. 4:16)</a:t>
            </a:r>
            <a:endParaRPr lang="en-US" sz="4400" dirty="0" smtClean="0"/>
          </a:p>
          <a:p>
            <a:r>
              <a:rPr lang="en-US" dirty="0" smtClean="0"/>
              <a:t>The work of the Lord fosters:</a:t>
            </a:r>
          </a:p>
          <a:p>
            <a:pPr lvl="1"/>
            <a:r>
              <a:rPr lang="en-US" dirty="0" smtClean="0"/>
              <a:t>Unity (1 Cor. 1:10)</a:t>
            </a:r>
          </a:p>
          <a:p>
            <a:pPr lvl="1"/>
            <a:r>
              <a:rPr lang="en-US" dirty="0" smtClean="0"/>
              <a:t>Love (1 Pet. 3:8-9)</a:t>
            </a:r>
          </a:p>
          <a:p>
            <a:pPr lvl="1"/>
            <a:r>
              <a:rPr lang="en-US" dirty="0" smtClean="0"/>
              <a:t>Fruit (John 15:1-8)</a:t>
            </a:r>
            <a:endParaRPr lang="en-US" sz="4400"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anim calcmode="lin" valueType="num">
                                      <p:cBhvr>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500"/>
                                        <p:tgtEl>
                                          <p:spTgt spid="3">
                                            <p:txEl>
                                              <p:pRg st="5" end="5"/>
                                            </p:txEl>
                                          </p:spTgt>
                                        </p:tgtEl>
                                      </p:cBhvr>
                                    </p:animEffect>
                                    <p:anim calcmode="lin" valueType="num">
                                      <p:cBhvr>
                                        <p:cTn id="4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
                            </p:stCondLst>
                            <p:childTnLst>
                              <p:par>
                                <p:cTn id="43" presetID="42" presetClass="entr" presetSubtype="0" fill="hold" grpId="0" nodeType="after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anim calcmode="lin" valueType="num">
                                      <p:cBhvr>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500"/>
                                        <p:tgtEl>
                                          <p:spTgt spid="3">
                                            <p:txEl>
                                              <p:pRg st="7" end="7"/>
                                            </p:txEl>
                                          </p:spTgt>
                                        </p:tgtEl>
                                      </p:cBhvr>
                                    </p:animEffect>
                                    <p:anim calcmode="lin" valueType="num">
                                      <p:cBhvr>
                                        <p:cTn id="5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54" fill="hold">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fade">
                                      <p:cBhvr>
                                        <p:cTn id="57" dur="500"/>
                                        <p:tgtEl>
                                          <p:spTgt spid="3">
                                            <p:txEl>
                                              <p:pRg st="8" end="8"/>
                                            </p:txEl>
                                          </p:spTgt>
                                        </p:tgtEl>
                                      </p:cBhvr>
                                    </p:animEffect>
                                    <p:anim calcmode="lin" valueType="num">
                                      <p:cBhvr>
                                        <p:cTn id="5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9"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solidFill>
                  <a:srgbClr val="66FFFF"/>
                </a:solidFill>
              </a:rPr>
              <a:t>We Are</a:t>
            </a:r>
            <a:br>
              <a:rPr lang="en-US" dirty="0" smtClean="0">
                <a:solidFill>
                  <a:srgbClr val="66FFFF"/>
                </a:solidFill>
              </a:rPr>
            </a:br>
            <a:r>
              <a:rPr lang="en-US" dirty="0" smtClean="0"/>
              <a:t>Laborers Together with God!</a:t>
            </a:r>
            <a:endParaRPr lang="en-US" dirty="0">
              <a:solidFill>
                <a:srgbClr val="66FFFF"/>
              </a:solidFill>
            </a:endParaRPr>
          </a:p>
        </p:txBody>
      </p:sp>
      <p:sp>
        <p:nvSpPr>
          <p:cNvPr id="3" name="Content Placeholder 2"/>
          <p:cNvSpPr>
            <a:spLocks noGrp="1"/>
          </p:cNvSpPr>
          <p:nvPr>
            <p:ph idx="1"/>
          </p:nvPr>
        </p:nvSpPr>
        <p:spPr>
          <a:xfrm>
            <a:off x="0" y="1371600"/>
            <a:ext cx="8991600" cy="5486400"/>
          </a:xfrm>
        </p:spPr>
        <p:txBody>
          <a:bodyPr>
            <a:normAutofit/>
          </a:bodyPr>
          <a:lstStyle/>
          <a:p>
            <a:r>
              <a:rPr lang="en-US" dirty="0" smtClean="0"/>
              <a:t>The work of the Lord is NOT my work! (1 Cor. 3:5, 7, 23)</a:t>
            </a:r>
            <a:endParaRPr lang="en-US" sz="4400" dirty="0" smtClean="0"/>
          </a:p>
          <a:p>
            <a:pPr lvl="1"/>
            <a:r>
              <a:rPr lang="en-US" dirty="0" smtClean="0"/>
              <a:t>It is the Lord’s work! </a:t>
            </a:r>
            <a:endParaRPr lang="en-US" sz="4400" dirty="0" smtClean="0"/>
          </a:p>
          <a:p>
            <a:r>
              <a:rPr lang="en-US" dirty="0" smtClean="0"/>
              <a:t>The work of the Lord affords me an exclusive opportunity and beautiful relationship: to labor together WITH God! (2 Cor. 6:1)</a:t>
            </a:r>
            <a:endParaRPr lang="en-US" sz="4400" dirty="0" smtClean="0"/>
          </a:p>
          <a:p>
            <a:pPr lvl="1"/>
            <a:r>
              <a:rPr lang="en-US" dirty="0" smtClean="0"/>
              <a:t>When I labor in the work of the Lord:</a:t>
            </a:r>
            <a:endParaRPr lang="en-US" sz="4400" dirty="0" smtClean="0"/>
          </a:p>
          <a:p>
            <a:pPr lvl="2"/>
            <a:r>
              <a:rPr lang="en-US" dirty="0" smtClean="0"/>
              <a:t>“It is God who works in [me]…mightily…what is well pleasing in His sight” (Phil. 2:13; Col. 1:29; Heb. 13:21)</a:t>
            </a:r>
          </a:p>
          <a:p>
            <a:pPr lvl="1"/>
            <a:r>
              <a:rPr lang="en-US" dirty="0" smtClean="0"/>
              <a:t> I get to work WITH God while He works IN me!</a:t>
            </a:r>
            <a:endParaRPr lang="en-US" sz="4800" dirty="0" smtClean="0"/>
          </a:p>
          <a:p>
            <a:pPr lvl="2"/>
            <a:r>
              <a:rPr lang="en-US" dirty="0" smtClean="0"/>
              <a:t>I belong to God!</a:t>
            </a:r>
            <a:endParaRPr lang="en-US" sz="4000" dirty="0" smtClean="0"/>
          </a:p>
          <a:p>
            <a:pPr lvl="2"/>
            <a:r>
              <a:rPr lang="en-US" dirty="0" smtClean="0"/>
              <a:t>My work belongs to God!</a:t>
            </a:r>
            <a:endParaRPr lang="en-US" sz="40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anim calcmode="lin" valueType="num">
                                      <p:cBhvr>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anim calcmode="lin" valueType="num">
                                      <p:cBhvr>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500"/>
                                        <p:tgtEl>
                                          <p:spTgt spid="3">
                                            <p:txEl>
                                              <p:pRg st="5" end="5"/>
                                            </p:txEl>
                                          </p:spTgt>
                                        </p:tgtEl>
                                      </p:cBhvr>
                                    </p:animEffect>
                                    <p:anim calcmode="lin" valueType="num">
                                      <p:cBhvr>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42" presetClass="entr" presetSubtype="0"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Effect transition="in" filter="fade">
                                      <p:cBhvr>
                                        <p:cTn id="46" dur="500"/>
                                        <p:tgtEl>
                                          <p:spTgt spid="3">
                                            <p:txEl>
                                              <p:pRg st="6" end="6"/>
                                            </p:txEl>
                                          </p:spTgt>
                                        </p:tgtEl>
                                      </p:cBhvr>
                                    </p:animEffect>
                                    <p:anim calcmode="lin" valueType="num">
                                      <p:cBhvr>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1000"/>
                            </p:stCondLst>
                            <p:childTnLst>
                              <p:par>
                                <p:cTn id="50" presetID="42" presetClass="entr" presetSubtype="0"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fade">
                                      <p:cBhvr>
                                        <p:cTn id="52" dur="500"/>
                                        <p:tgtEl>
                                          <p:spTgt spid="3">
                                            <p:txEl>
                                              <p:pRg st="7" end="7"/>
                                            </p:txEl>
                                          </p:spTgt>
                                        </p:tgtEl>
                                      </p:cBhvr>
                                    </p:animEffect>
                                    <p:anim calcmode="lin" valueType="num">
                                      <p:cBhvr>
                                        <p:cTn id="5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Faithful Laborers Enjoy Special Blessings</a:t>
            </a:r>
          </a:p>
        </p:txBody>
      </p:sp>
      <p:sp>
        <p:nvSpPr>
          <p:cNvPr id="3" name="Content Placeholder 2"/>
          <p:cNvSpPr>
            <a:spLocks noGrp="1"/>
          </p:cNvSpPr>
          <p:nvPr>
            <p:ph idx="1"/>
          </p:nvPr>
        </p:nvSpPr>
        <p:spPr>
          <a:xfrm>
            <a:off x="0" y="1371600"/>
            <a:ext cx="8991600" cy="5486400"/>
          </a:xfrm>
        </p:spPr>
        <p:txBody>
          <a:bodyPr>
            <a:normAutofit/>
          </a:bodyPr>
          <a:lstStyle/>
          <a:p>
            <a:r>
              <a:rPr lang="en-US" dirty="0" smtClean="0"/>
              <a:t>“Fellowship with God” (1 John 1:6)</a:t>
            </a:r>
            <a:endParaRPr lang="en-US" sz="4400" dirty="0" smtClean="0"/>
          </a:p>
          <a:p>
            <a:r>
              <a:rPr lang="en-US" dirty="0" smtClean="0"/>
              <a:t>“Favor with God” (Luke 2:52)</a:t>
            </a:r>
            <a:endParaRPr lang="en-US" sz="4400" dirty="0" smtClean="0"/>
          </a:p>
          <a:p>
            <a:r>
              <a:rPr lang="en-US" dirty="0" smtClean="0"/>
              <a:t>Heavenly “home with God” (2 Cor. 5:8)</a:t>
            </a:r>
            <a:endParaRPr lang="en-US" sz="4400" dirty="0" smtClean="0"/>
          </a:p>
          <a:p>
            <a:pPr lvl="1"/>
            <a:r>
              <a:rPr lang="en-US" dirty="0" smtClean="0"/>
              <a:t>“Your labor is not in vain in the Lord” (1 Cor. 15:58)</a:t>
            </a:r>
            <a:endParaRPr lang="en-US" sz="4400" dirty="0" smtClean="0"/>
          </a:p>
          <a:p>
            <a:pPr lvl="1"/>
            <a:r>
              <a:rPr lang="en-US" dirty="0" smtClean="0"/>
              <a:t>“Each one will receive his own reward according to his own labor” (1 Cor. 3:8)</a:t>
            </a:r>
            <a:endParaRPr lang="en-US" sz="4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anim calcmode="lin" valueType="num">
                                      <p:cBhvr>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anim calcmode="lin" valueType="num">
                                      <p:cBhvr>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500"/>
                            </p:stCondLst>
                            <p:childTnLst>
                              <p:par>
                                <p:cTn id="25" presetID="42" presetClass="entr" presetSubtype="0"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anim calcmode="lin" valueType="num">
                                      <p:cBhvr>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anim calcmode="lin" valueType="num">
                                      <p:cBhvr>
                                        <p:cTn id="3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8991600" cy="5486400"/>
          </a:xfrm>
        </p:spPr>
        <p:txBody>
          <a:bodyPr>
            <a:normAutofit/>
          </a:bodyPr>
          <a:lstStyle/>
          <a:p>
            <a:r>
              <a:rPr lang="en-US" dirty="0" smtClean="0"/>
              <a:t>The elders, deacons &amp; preachers have been working for over a year-and-a-half on:</a:t>
            </a:r>
          </a:p>
          <a:p>
            <a:pPr lvl="1"/>
            <a:r>
              <a:rPr lang="en-US" dirty="0" smtClean="0"/>
              <a:t>Restructuring how they work together</a:t>
            </a:r>
          </a:p>
          <a:p>
            <a:pPr lvl="1"/>
            <a:r>
              <a:rPr lang="en-US" dirty="0" smtClean="0"/>
              <a:t>Identifying new works for the church</a:t>
            </a:r>
          </a:p>
          <a:p>
            <a:pPr lvl="1"/>
            <a:r>
              <a:rPr lang="en-US" dirty="0" smtClean="0"/>
              <a:t>Identifying new deacon assignments</a:t>
            </a:r>
          </a:p>
          <a:p>
            <a:pPr lvl="1"/>
            <a:r>
              <a:rPr lang="en-US" dirty="0" smtClean="0"/>
              <a:t>Creating opportunities to serve for every PBL member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The works of the church are divided into these Major Categories:</a:t>
            </a:r>
          </a:p>
          <a:p>
            <a:pPr lvl="1"/>
            <a:r>
              <a:rPr lang="en-US" dirty="0" smtClean="0"/>
              <a:t>Spreading the Gospel		</a:t>
            </a:r>
            <a:r>
              <a:rPr lang="en-US" b="0" dirty="0" smtClean="0"/>
              <a:t>(Evangelism)</a:t>
            </a:r>
            <a:endParaRPr lang="en-US" dirty="0" smtClean="0"/>
          </a:p>
          <a:p>
            <a:pPr lvl="1"/>
            <a:r>
              <a:rPr lang="en-US" dirty="0" smtClean="0"/>
              <a:t>Loving One Another		</a:t>
            </a:r>
            <a:r>
              <a:rPr lang="en-US" b="0" dirty="0" smtClean="0"/>
              <a:t>(Edification)</a:t>
            </a:r>
            <a:endParaRPr lang="en-US" dirty="0" smtClean="0"/>
          </a:p>
          <a:p>
            <a:pPr lvl="1"/>
            <a:r>
              <a:rPr lang="en-US" dirty="0" smtClean="0"/>
              <a:t>Equipping Adults &amp; Youth		</a:t>
            </a:r>
            <a:r>
              <a:rPr lang="en-US" b="0" dirty="0" smtClean="0"/>
              <a:t>(Education)</a:t>
            </a:r>
            <a:endParaRPr lang="en-US" dirty="0" smtClean="0"/>
          </a:p>
          <a:p>
            <a:pPr lvl="1"/>
            <a:r>
              <a:rPr lang="en-US" dirty="0" smtClean="0"/>
              <a:t>Doing Good Unto All Men		</a:t>
            </a:r>
            <a:r>
              <a:rPr lang="en-US" b="0" dirty="0" smtClean="0"/>
              <a:t>(Benevolence)</a:t>
            </a:r>
            <a:endParaRPr lang="en-US" dirty="0" smtClean="0"/>
          </a:p>
          <a:p>
            <a:pPr lvl="1"/>
            <a:r>
              <a:rPr lang="en-US" dirty="0" smtClean="0"/>
              <a:t>Worship Decently &amp; Orderly	</a:t>
            </a:r>
            <a:r>
              <a:rPr lang="en-US" b="0" dirty="0" smtClean="0"/>
              <a:t>(Worship)</a:t>
            </a:r>
            <a:endParaRPr lang="en-US" dirty="0" smtClean="0"/>
          </a:p>
          <a:p>
            <a:pPr lvl="1"/>
            <a:r>
              <a:rPr lang="en-US" dirty="0" smtClean="0"/>
              <a:t>Stewards of Possessions		</a:t>
            </a:r>
            <a:r>
              <a:rPr lang="en-US" b="0" dirty="0" smtClean="0"/>
              <a:t>(Property Maintenance)</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anim calcmode="lin" valueType="num">
                                      <p:cBhvr>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anim calcmode="lin" valueType="num">
                                      <p:cBhvr>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anim calcmode="lin" valueType="num">
                                      <p:cBhvr>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anim calcmode="lin" valueType="num">
                                      <p:cBhvr>
                                        <p:cTn id="3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anim calcmode="lin" valueType="num">
                                      <p:cBhvr>
                                        <p:cTn id="38"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anim calcmode="lin" valueType="num">
                                      <p:cBhvr>
                                        <p:cTn id="4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9144000" cy="5486400"/>
          </a:xfrm>
        </p:spPr>
        <p:txBody>
          <a:bodyPr>
            <a:normAutofit/>
          </a:bodyPr>
          <a:lstStyle/>
          <a:p>
            <a:r>
              <a:rPr lang="en-US" dirty="0" smtClean="0"/>
              <a:t>A booklet has been created</a:t>
            </a:r>
          </a:p>
          <a:p>
            <a:pPr lvl="1"/>
            <a:r>
              <a:rPr lang="en-US" dirty="0" smtClean="0"/>
              <a:t>Contains 326 opportunities</a:t>
            </a:r>
          </a:p>
          <a:p>
            <a:pPr lvl="1"/>
            <a:r>
              <a:rPr lang="en-US" dirty="0" smtClean="0"/>
              <a:t>A wide variety of works</a:t>
            </a:r>
          </a:p>
          <a:p>
            <a:pPr lvl="1"/>
            <a:r>
              <a:rPr lang="en-US" dirty="0" smtClean="0"/>
              <a:t>Truly something for everyone!</a:t>
            </a:r>
          </a:p>
          <a:p>
            <a:r>
              <a:rPr lang="en-US" dirty="0" smtClean="0"/>
              <a:t>Like never before we can and will:</a:t>
            </a:r>
          </a:p>
          <a:p>
            <a:pPr lvl="1"/>
            <a:r>
              <a:rPr lang="en-US" dirty="0" smtClean="0"/>
              <a:t>Labor</a:t>
            </a:r>
          </a:p>
          <a:p>
            <a:pPr lvl="1"/>
            <a:r>
              <a:rPr lang="en-US" dirty="0" smtClean="0"/>
              <a:t>Together</a:t>
            </a:r>
          </a:p>
          <a:p>
            <a:pPr lvl="1"/>
            <a:r>
              <a:rPr lang="en-US" dirty="0" smtClean="0"/>
              <a:t>With God!</a:t>
            </a:r>
            <a:endParaRPr lang="en-US" dirty="0"/>
          </a:p>
        </p:txBody>
      </p:sp>
      <p:pic>
        <p:nvPicPr>
          <p:cNvPr id="6" name="Picture 2" descr="Laborers Together with God - Booklet Title Page"/>
          <p:cNvPicPr>
            <a:picLocks noChangeAspect="1" noChangeArrowheads="1"/>
          </p:cNvPicPr>
          <p:nvPr/>
        </p:nvPicPr>
        <p:blipFill>
          <a:blip r:embed="rId2" cstate="print"/>
          <a:srcRect/>
          <a:stretch>
            <a:fillRect/>
          </a:stretch>
        </p:blipFill>
        <p:spPr bwMode="auto">
          <a:xfrm rot="20939193">
            <a:off x="5751740" y="1766198"/>
            <a:ext cx="3081133" cy="5149715"/>
          </a:xfrm>
          <a:prstGeom prst="rect">
            <a:avLst/>
          </a:prstGeom>
          <a:noFill/>
          <a:ln w="190500" algn="in">
            <a:solidFill>
              <a:schemeClr val="bg1"/>
            </a:solid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anim calcmode="lin" valueType="num">
                                      <p:cBhvr>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anim calcmode="lin" valueType="num">
                                      <p:cBhvr>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anim calcmode="lin" valueType="num">
                                      <p:cBhvr>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fade">
                                      <p:cBhvr>
                                        <p:cTn id="44" dur="500"/>
                                        <p:tgtEl>
                                          <p:spTgt spid="3">
                                            <p:txEl>
                                              <p:pRg st="5" end="5"/>
                                            </p:txEl>
                                          </p:spTgt>
                                        </p:tgtEl>
                                      </p:cBhvr>
                                    </p:animEffect>
                                    <p:anim calcmode="lin" valueType="num">
                                      <p:cBhvr>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6"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Effect transition="in" filter="fade">
                                      <p:cBhvr>
                                        <p:cTn id="50" dur="500"/>
                                        <p:tgtEl>
                                          <p:spTgt spid="3">
                                            <p:txEl>
                                              <p:pRg st="6" end="6"/>
                                            </p:txEl>
                                          </p:spTgt>
                                        </p:tgtEl>
                                      </p:cBhvr>
                                    </p:animEffect>
                                    <p:anim calcmode="lin" valueType="num">
                                      <p:cBhvr>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2"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500"/>
                                        <p:tgtEl>
                                          <p:spTgt spid="3">
                                            <p:txEl>
                                              <p:pRg st="7" end="7"/>
                                            </p:txEl>
                                          </p:spTgt>
                                        </p:tgtEl>
                                      </p:cBhvr>
                                    </p:animEffect>
                                    <p:anim calcmode="lin" valueType="num">
                                      <p:cBhvr>
                                        <p:cTn id="5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6553200" cy="1219200"/>
          </a:xfrm>
        </p:spPr>
        <p:txBody>
          <a:bodyPr>
            <a:normAutofit fontScale="90000"/>
          </a:bodyPr>
          <a:lstStyle/>
          <a:p>
            <a:r>
              <a:rPr lang="en-US" dirty="0" smtClean="0"/>
              <a:t>Laborers Together with God at Palm Beach Lakes</a:t>
            </a:r>
          </a:p>
        </p:txBody>
      </p:sp>
      <p:sp>
        <p:nvSpPr>
          <p:cNvPr id="3" name="Content Placeholder 2"/>
          <p:cNvSpPr>
            <a:spLocks noGrp="1"/>
          </p:cNvSpPr>
          <p:nvPr>
            <p:ph idx="1"/>
          </p:nvPr>
        </p:nvSpPr>
        <p:spPr>
          <a:xfrm>
            <a:off x="0" y="1371600"/>
            <a:ext cx="9144000" cy="5486400"/>
          </a:xfrm>
        </p:spPr>
        <p:txBody>
          <a:bodyPr>
            <a:normAutofit lnSpcReduction="10000"/>
          </a:bodyPr>
          <a:lstStyle/>
          <a:p>
            <a:r>
              <a:rPr lang="en-US" dirty="0" smtClean="0"/>
              <a:t>What you need to do:</a:t>
            </a:r>
          </a:p>
          <a:p>
            <a:pPr lvl="1"/>
            <a:r>
              <a:rPr lang="en-US" dirty="0" smtClean="0"/>
              <a:t>Complete the new “Member Information Card”</a:t>
            </a:r>
          </a:p>
          <a:p>
            <a:pPr lvl="2"/>
            <a:r>
              <a:rPr lang="en-US" dirty="0" smtClean="0"/>
              <a:t>Last name first; make sure to complete both sides</a:t>
            </a:r>
          </a:p>
          <a:p>
            <a:pPr lvl="1"/>
            <a:r>
              <a:rPr lang="en-US" dirty="0" smtClean="0"/>
              <a:t>Write your name on the front of your booklet</a:t>
            </a:r>
          </a:p>
          <a:p>
            <a:pPr lvl="2"/>
            <a:r>
              <a:rPr lang="en-US" dirty="0" smtClean="0"/>
              <a:t>First and last; please print</a:t>
            </a:r>
          </a:p>
          <a:p>
            <a:pPr lvl="1"/>
            <a:r>
              <a:rPr lang="en-US" dirty="0" smtClean="0"/>
              <a:t>Read through the “Opportunities to Serve” booklet.</a:t>
            </a:r>
          </a:p>
          <a:p>
            <a:pPr lvl="2"/>
            <a:r>
              <a:rPr lang="en-US" dirty="0" smtClean="0"/>
              <a:t>See the opportunities available for the next 2 yrs (2013-2014)</a:t>
            </a:r>
          </a:p>
          <a:p>
            <a:pPr lvl="1"/>
            <a:r>
              <a:rPr lang="en-US" dirty="0" smtClean="0"/>
              <a:t>Pray!  </a:t>
            </a:r>
          </a:p>
          <a:p>
            <a:pPr lvl="2"/>
            <a:r>
              <a:rPr lang="en-US" dirty="0" smtClean="0"/>
              <a:t>Ask the Lord to use you as you labor together with Him.</a:t>
            </a:r>
          </a:p>
          <a:p>
            <a:pPr lvl="2"/>
            <a:r>
              <a:rPr lang="en-US" dirty="0" smtClean="0"/>
              <a:t>Ask Him to help you choose the best opportunities for you.</a:t>
            </a:r>
          </a:p>
          <a:p>
            <a:pPr lvl="1"/>
            <a:r>
              <a:rPr lang="en-US" dirty="0" smtClean="0"/>
              <a:t>Decide what you are </a:t>
            </a:r>
            <a:r>
              <a:rPr lang="en-US" u="sng" dirty="0" smtClean="0"/>
              <a:t>Z</a:t>
            </a:r>
            <a:r>
              <a:rPr lang="en-US" dirty="0" smtClean="0"/>
              <a:t>ealous to do </a:t>
            </a:r>
            <a:br>
              <a:rPr lang="en-US" dirty="0" smtClean="0"/>
            </a:br>
            <a:r>
              <a:rPr lang="en-US" dirty="0" smtClean="0"/>
              <a:t>and what you are </a:t>
            </a:r>
            <a:r>
              <a:rPr lang="en-US" u="sng" dirty="0" smtClean="0"/>
              <a:t>W</a:t>
            </a:r>
            <a:r>
              <a:rPr lang="en-US" dirty="0" smtClean="0"/>
              <a:t>illing to do.</a:t>
            </a:r>
          </a:p>
          <a:p>
            <a:pPr lvl="1"/>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anim calcmode="lin" valueType="num">
                                      <p:cBhvr>
                                        <p:cTn id="1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anim calcmode="lin" valueType="num">
                                      <p:cBhvr>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42" presetClass="entr" presetSubtype="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anim calcmode="lin" valueType="num">
                                      <p:cBhvr>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anim calcmode="lin" valueType="num">
                                      <p:cBhvr>
                                        <p:cTn id="3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500"/>
                            </p:stCondLst>
                            <p:childTnLst>
                              <p:par>
                                <p:cTn id="37" presetID="42" presetClass="entr" presetSubtype="0" fill="hold" grpId="0"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anim calcmode="lin" valueType="num">
                                      <p:cBhvr>
                                        <p:cTn id="4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grpId="0"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anim calcmode="lin" valueType="num">
                                      <p:cBhvr>
                                        <p:cTn id="4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anim calcmode="lin" valueType="num">
                                      <p:cBhvr>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1537</TotalTime>
  <Words>982</Words>
  <Application>Microsoft Office PowerPoint</Application>
  <PresentationFormat>On-screen Show (4:3)</PresentationFormat>
  <Paragraphs>103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We Are Laborers!</vt:lpstr>
      <vt:lpstr>We Are Laborers Together!</vt:lpstr>
      <vt:lpstr>We Are Laborers Together with God!</vt:lpstr>
      <vt:lpstr>Faithful Laborers Enjoy Special Blessings</vt:lpstr>
      <vt:lpstr>Laborers Together with God at Palm Beach Lakes</vt:lpstr>
      <vt:lpstr>Laborers Together with God at Palm Beach Lakes</vt:lpstr>
      <vt:lpstr>Laborers Together with God at Palm Beach Lakes</vt:lpstr>
      <vt:lpstr>Laborers Together with God at Palm Beach Lakes</vt:lpstr>
      <vt:lpstr>Laborers Together with God at Palm Beach Lakes</vt:lpstr>
      <vt:lpstr>Laborers Together with God at Palm Beach Lakes</vt:lpstr>
      <vt:lpstr>Laborers Together with God at Palm Beach Lakes</vt:lpstr>
      <vt:lpstr>Laborers Together with God at Palm Beach Lakes</vt:lpstr>
      <vt:lpstr>Become a Laborer Together with God Today!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David</cp:lastModifiedBy>
  <cp:revision>25</cp:revision>
  <dcterms:created xsi:type="dcterms:W3CDTF">2012-05-18T12:47:24Z</dcterms:created>
  <dcterms:modified xsi:type="dcterms:W3CDTF">2013-02-10T13:39:08Z</dcterms:modified>
</cp:coreProperties>
</file>