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850"/>
    <a:srgbClr val="66FFFF"/>
    <a:srgbClr val="FFFF99"/>
    <a:srgbClr val="CCFFFF"/>
    <a:srgbClr val="FCDB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54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FF8-B1A2-48F7-991E-B64619DC4C69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B580-D720-4946-81AC-A86EEA73D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FF8-B1A2-48F7-991E-B64619DC4C69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B580-D720-4946-81AC-A86EEA73D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FF8-B1A2-48F7-991E-B64619DC4C69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B580-D720-4946-81AC-A86EEA73D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Lesson-Event PPT Graphics\Laborers Together with God - PPT text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-1588"/>
            <a:ext cx="9147175" cy="68595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6324600" cy="1219200"/>
          </a:xfrm>
        </p:spPr>
        <p:txBody>
          <a:bodyPr/>
          <a:lstStyle>
            <a:lvl1pPr>
              <a:defRPr b="0">
                <a:ln w="19050">
                  <a:noFill/>
                </a:ln>
                <a:solidFill>
                  <a:srgbClr val="66FFFF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rlin Sans FB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5486400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1pPr>
            <a:lvl2pPr>
              <a:defRPr b="1">
                <a:solidFill>
                  <a:srgbClr val="FFFF99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3pPr>
            <a:lvl4pPr>
              <a:defRPr sz="2400" b="1">
                <a:solidFill>
                  <a:schemeClr val="bg1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4pPr>
            <a:lvl5pPr>
              <a:defRPr sz="2400" b="1">
                <a:solidFill>
                  <a:schemeClr val="bg1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FF8-B1A2-48F7-991E-B64619DC4C69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B580-D720-4946-81AC-A86EEA73D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FF8-B1A2-48F7-991E-B64619DC4C69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B580-D720-4946-81AC-A86EEA73D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FF8-B1A2-48F7-991E-B64619DC4C69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B580-D720-4946-81AC-A86EEA73D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FF8-B1A2-48F7-991E-B64619DC4C69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B580-D720-4946-81AC-A86EEA73D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FF8-B1A2-48F7-991E-B64619DC4C69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B580-D720-4946-81AC-A86EEA73D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FF8-B1A2-48F7-991E-B64619DC4C69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B580-D720-4946-81AC-A86EEA73D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FF8-B1A2-48F7-991E-B64619DC4C69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B580-D720-4946-81AC-A86EEA73D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02FF8-B1A2-48F7-991E-B64619DC4C69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EB580-D720-4946-81AC-A86EEA73D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\\PBLFPR\users\David\_Graphics\Lesson-Event PPT Graphics\Laborers Together with God - PPT title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0" name="Picture 4" descr="\\PBLFPR\users\David\_Graphics\Lesson-Event PPT Graphics\Laborers Together with God - PPT title3.jpg"/>
          <p:cNvPicPr>
            <a:picLocks noChangeAspect="1" noChangeArrowheads="1"/>
          </p:cNvPicPr>
          <p:nvPr/>
        </p:nvPicPr>
        <p:blipFill>
          <a:blip r:embed="rId3" cstate="print"/>
          <a:srcRect t="83333" r="40833" b="4445"/>
          <a:stretch>
            <a:fillRect/>
          </a:stretch>
        </p:blipFill>
        <p:spPr bwMode="auto">
          <a:xfrm>
            <a:off x="0" y="5715000"/>
            <a:ext cx="5410200" cy="838200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228600" y="713232"/>
            <a:ext cx="5791200" cy="1295400"/>
          </a:xfrm>
          <a:prstGeom prst="roundRect">
            <a:avLst/>
          </a:prstGeom>
          <a:noFill/>
          <a:ln w="76200">
            <a:solidFill>
              <a:schemeClr val="bg1"/>
            </a:solidFill>
          </a:ln>
          <a:effectLst>
            <a:outerShdw blurRad="50800" dist="38100" dir="27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348177" y="1541721"/>
            <a:ext cx="2339162" cy="4646428"/>
          </a:xfrm>
          <a:custGeom>
            <a:avLst/>
            <a:gdLst>
              <a:gd name="connsiteX0" fmla="*/ 0 w 2339162"/>
              <a:gd name="connsiteY0" fmla="*/ 4646428 h 4646428"/>
              <a:gd name="connsiteX1" fmla="*/ 2200939 w 2339162"/>
              <a:gd name="connsiteY1" fmla="*/ 1669312 h 4646428"/>
              <a:gd name="connsiteX2" fmla="*/ 829339 w 2339162"/>
              <a:gd name="connsiteY2" fmla="*/ 0 h 464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9162" h="4646428">
                <a:moveTo>
                  <a:pt x="0" y="4646428"/>
                </a:moveTo>
                <a:cubicBezTo>
                  <a:pt x="1031358" y="3545072"/>
                  <a:pt x="2062716" y="2443717"/>
                  <a:pt x="2200939" y="1669312"/>
                </a:cubicBezTo>
                <a:cubicBezTo>
                  <a:pt x="2339162" y="894907"/>
                  <a:pt x="1584250" y="447453"/>
                  <a:pt x="829339" y="0"/>
                </a:cubicBezTo>
              </a:path>
            </a:pathLst>
          </a:custGeom>
          <a:ln w="76200">
            <a:solidFill>
              <a:schemeClr val="bg1"/>
            </a:solidFill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943600" y="5715000"/>
            <a:ext cx="3200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100" dirty="0" smtClean="0">
                <a:solidFill>
                  <a:schemeClr val="bg1"/>
                </a:solidFill>
                <a:latin typeface="Berlin Sans FB" pitchFamily="34" charset="0"/>
              </a:rPr>
              <a:t>Matthew 9:37-38;</a:t>
            </a:r>
          </a:p>
          <a:p>
            <a:pPr algn="r"/>
            <a:r>
              <a:rPr lang="en-US" sz="3100" dirty="0" smtClean="0">
                <a:solidFill>
                  <a:schemeClr val="bg1"/>
                </a:solidFill>
                <a:latin typeface="Berlin Sans FB" pitchFamily="34" charset="0"/>
              </a:rPr>
              <a:t>20:1-16</a:t>
            </a:r>
            <a:endParaRPr lang="en-US" sz="3100" dirty="0">
              <a:solidFill>
                <a:schemeClr val="bg1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76200"/>
            <a:ext cx="65532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to the</a:t>
            </a:r>
            <a:br>
              <a:rPr lang="en-US" dirty="0" smtClean="0"/>
            </a:br>
            <a:r>
              <a:rPr lang="en-US" dirty="0" smtClean="0"/>
              <a:t>Emphasis on LABORERS</a:t>
            </a:r>
            <a:endParaRPr lang="en-US" dirty="0">
              <a:solidFill>
                <a:srgbClr val="66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Difference </a:t>
            </a:r>
            <a:r>
              <a:rPr lang="en-US" dirty="0" smtClean="0"/>
              <a:t>between “work” and “labor” in </a:t>
            </a:r>
            <a:r>
              <a:rPr lang="en-US" dirty="0" smtClean="0"/>
              <a:t>English</a:t>
            </a:r>
            <a:endParaRPr lang="en-US" sz="4400" dirty="0" smtClean="0"/>
          </a:p>
          <a:p>
            <a:pPr lvl="1"/>
            <a:r>
              <a:rPr lang="en-US" sz="2400" dirty="0" smtClean="0"/>
              <a:t>“Work” in English: </a:t>
            </a:r>
            <a:r>
              <a:rPr lang="en-US" sz="2400" dirty="0" smtClean="0">
                <a:solidFill>
                  <a:schemeClr val="bg1"/>
                </a:solidFill>
              </a:rPr>
              <a:t>“</a:t>
            </a:r>
            <a:r>
              <a:rPr lang="en-US" sz="2400" dirty="0" smtClean="0">
                <a:solidFill>
                  <a:schemeClr val="bg1"/>
                </a:solidFill>
              </a:rPr>
              <a:t>activity involving mental or physical effort done in order to achieve a purpose or result”; “the task or duty that is one’s means of livelihood”</a:t>
            </a:r>
          </a:p>
          <a:p>
            <a:pPr lvl="1"/>
            <a:r>
              <a:rPr lang="en-US" sz="2400" dirty="0" smtClean="0"/>
              <a:t>“Labor” in English: </a:t>
            </a:r>
            <a:r>
              <a:rPr lang="en-US" sz="2400" dirty="0" smtClean="0">
                <a:solidFill>
                  <a:schemeClr val="bg1"/>
                </a:solidFill>
              </a:rPr>
              <a:t>“</a:t>
            </a:r>
            <a:r>
              <a:rPr lang="en-US" sz="2400" dirty="0" smtClean="0">
                <a:solidFill>
                  <a:schemeClr val="bg1"/>
                </a:solidFill>
              </a:rPr>
              <a:t>to work hard, especially physical work; to make great effort</a:t>
            </a:r>
            <a:r>
              <a:rPr lang="en-US" sz="2400" dirty="0" smtClean="0">
                <a:solidFill>
                  <a:schemeClr val="bg1"/>
                </a:solidFill>
              </a:rPr>
              <a:t>”; “</a:t>
            </a:r>
            <a:r>
              <a:rPr lang="en-US" sz="2400" dirty="0" smtClean="0">
                <a:solidFill>
                  <a:schemeClr val="bg1"/>
                </a:solidFill>
              </a:rPr>
              <a:t>expenditure of physical</a:t>
            </a:r>
            <a:r>
              <a:rPr lang="en-US" sz="2400" dirty="0" smtClean="0">
                <a:solidFill>
                  <a:schemeClr val="bg1"/>
                </a:solidFill>
              </a:rPr>
              <a:t>/ mental </a:t>
            </a:r>
            <a:r>
              <a:rPr lang="en-US" sz="2400" dirty="0" smtClean="0">
                <a:solidFill>
                  <a:schemeClr val="bg1"/>
                </a:solidFill>
              </a:rPr>
              <a:t>effort </a:t>
            </a:r>
            <a:r>
              <a:rPr lang="en-US" sz="2400" dirty="0" smtClean="0">
                <a:solidFill>
                  <a:schemeClr val="bg1"/>
                </a:solidFill>
              </a:rPr>
              <a:t>especially </a:t>
            </a:r>
            <a:r>
              <a:rPr lang="en-US" sz="2400" dirty="0" smtClean="0">
                <a:solidFill>
                  <a:schemeClr val="bg1"/>
                </a:solidFill>
              </a:rPr>
              <a:t>when difficult or </a:t>
            </a:r>
            <a:r>
              <a:rPr lang="en-US" sz="2400" dirty="0" smtClean="0">
                <a:solidFill>
                  <a:schemeClr val="bg1"/>
                </a:solidFill>
              </a:rPr>
              <a:t>compulsory”</a:t>
            </a:r>
          </a:p>
          <a:p>
            <a:r>
              <a:rPr lang="en-US" dirty="0" smtClean="0"/>
              <a:t>Difference </a:t>
            </a:r>
            <a:r>
              <a:rPr lang="en-US" dirty="0" smtClean="0"/>
              <a:t>between “work” and “labor” in Greek N.T</a:t>
            </a:r>
            <a:r>
              <a:rPr lang="en-US" dirty="0" smtClean="0"/>
              <a:t>.</a:t>
            </a:r>
            <a:endParaRPr lang="en-US" sz="4400" dirty="0" smtClean="0"/>
          </a:p>
          <a:p>
            <a:pPr lvl="1"/>
            <a:r>
              <a:rPr lang="en-US" sz="2400" dirty="0" smtClean="0"/>
              <a:t>“Work” in Greek: </a:t>
            </a:r>
            <a:r>
              <a:rPr lang="en-US" sz="2400" dirty="0" smtClean="0">
                <a:solidFill>
                  <a:schemeClr val="bg1"/>
                </a:solidFill>
              </a:rPr>
              <a:t>“</a:t>
            </a:r>
            <a:r>
              <a:rPr lang="en-US" sz="2400" dirty="0" smtClean="0">
                <a:solidFill>
                  <a:schemeClr val="bg1"/>
                </a:solidFill>
              </a:rPr>
              <a:t>to work something, perform</a:t>
            </a:r>
            <a:r>
              <a:rPr lang="en-US" sz="2400" dirty="0" smtClean="0">
                <a:solidFill>
                  <a:schemeClr val="bg1"/>
                </a:solidFill>
              </a:rPr>
              <a:t>”; “</a:t>
            </a:r>
            <a:r>
              <a:rPr lang="en-US" sz="2400" dirty="0" smtClean="0">
                <a:solidFill>
                  <a:schemeClr val="bg1"/>
                </a:solidFill>
              </a:rPr>
              <a:t>to be active, work, operate, do”</a:t>
            </a:r>
          </a:p>
          <a:p>
            <a:pPr lvl="1"/>
            <a:r>
              <a:rPr lang="en-US" sz="2400" dirty="0" smtClean="0"/>
              <a:t>“Labor” in Greek: </a:t>
            </a:r>
            <a:r>
              <a:rPr lang="en-US" sz="2400" dirty="0" smtClean="0">
                <a:solidFill>
                  <a:schemeClr val="bg1"/>
                </a:solidFill>
              </a:rPr>
              <a:t>“</a:t>
            </a:r>
            <a:r>
              <a:rPr lang="en-US" sz="2400" dirty="0" smtClean="0">
                <a:solidFill>
                  <a:schemeClr val="bg1"/>
                </a:solidFill>
              </a:rPr>
              <a:t>toil resulting in weariness, laborious toil, trouble”; “hard manual labor; working to physical exhaustion</a:t>
            </a:r>
            <a:r>
              <a:rPr lang="en-US" sz="2400" dirty="0" smtClean="0">
                <a:solidFill>
                  <a:schemeClr val="bg1"/>
                </a:solidFill>
              </a:rPr>
              <a:t>”; “</a:t>
            </a:r>
            <a:r>
              <a:rPr lang="en-US" sz="2400" dirty="0" smtClean="0">
                <a:solidFill>
                  <a:schemeClr val="bg1"/>
                </a:solidFill>
              </a:rPr>
              <a:t>growing weary</a:t>
            </a:r>
            <a:r>
              <a:rPr lang="en-US" sz="2400" dirty="0" smtClean="0">
                <a:solidFill>
                  <a:schemeClr val="bg1"/>
                </a:solidFill>
              </a:rPr>
              <a:t>”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67818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Lord Is Looking for Laborers But Laborers Are </a:t>
            </a:r>
            <a:r>
              <a:rPr lang="en-US" dirty="0" smtClean="0"/>
              <a:t>Few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To wear the name of Christ one must emulate Christ</a:t>
            </a:r>
            <a:endParaRPr lang="en-US" sz="4400" dirty="0" smtClean="0"/>
          </a:p>
          <a:p>
            <a:pPr lvl="1"/>
            <a:r>
              <a:rPr lang="en-US" dirty="0" smtClean="0"/>
              <a:t>Christ did not expect to be served but to serve (Matt. 20:28)</a:t>
            </a:r>
            <a:endParaRPr lang="en-US" sz="4400" dirty="0" smtClean="0"/>
          </a:p>
          <a:p>
            <a:pPr lvl="1"/>
            <a:r>
              <a:rPr lang="en-US" dirty="0" smtClean="0"/>
              <a:t>Christ did not come to watch others work but to work (John 9:4)</a:t>
            </a:r>
            <a:endParaRPr lang="en-US" sz="4400" dirty="0" smtClean="0"/>
          </a:p>
          <a:p>
            <a:pPr lvl="1"/>
            <a:r>
              <a:rPr lang="en-US" dirty="0" smtClean="0"/>
              <a:t>Christ did not take it easy but wearied Himself in His labors (John 4:6)</a:t>
            </a:r>
            <a:endParaRPr lang="en-US" sz="4400" dirty="0" smtClean="0"/>
          </a:p>
          <a:p>
            <a:pPr lvl="1"/>
            <a:r>
              <a:rPr lang="en-US" dirty="0" smtClean="0"/>
              <a:t>If I am going to wear the name of Christ, I must emulate Christ! (John 5:17)</a:t>
            </a:r>
            <a:endParaRPr lang="en-US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67818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Lord Is Looking for Laborers But Laborers Are </a:t>
            </a:r>
            <a:r>
              <a:rPr lang="en-US" dirty="0" smtClean="0"/>
              <a:t>Few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The Lord is looking for true, diligent laborers who will (Matt. 9:35-36):</a:t>
            </a:r>
            <a:endParaRPr lang="en-US" sz="4400" dirty="0" smtClean="0"/>
          </a:p>
          <a:p>
            <a:pPr lvl="1"/>
            <a:r>
              <a:rPr lang="en-US" dirty="0" smtClean="0"/>
              <a:t>Follow the example of Jesus and teach others (edification)</a:t>
            </a:r>
            <a:endParaRPr lang="en-US" sz="4400" dirty="0" smtClean="0"/>
          </a:p>
          <a:p>
            <a:pPr lvl="1"/>
            <a:r>
              <a:rPr lang="en-US" dirty="0" smtClean="0"/>
              <a:t>Follow the example of Jesus and preach to others (evangelism)</a:t>
            </a:r>
            <a:endParaRPr lang="en-US" sz="4400" dirty="0" smtClean="0"/>
          </a:p>
          <a:p>
            <a:pPr lvl="1"/>
            <a:r>
              <a:rPr lang="en-US" dirty="0" smtClean="0"/>
              <a:t>Follow the example of Jesus and help others (benevolence)</a:t>
            </a:r>
            <a:endParaRPr lang="en-US" sz="4400" dirty="0" smtClean="0"/>
          </a:p>
          <a:p>
            <a:pPr lvl="1"/>
            <a:r>
              <a:rPr lang="en-US" dirty="0" smtClean="0"/>
              <a:t>Follow the example of Jesus and have compassion for others (agape love)</a:t>
            </a:r>
            <a:endParaRPr lang="en-US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67818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Lord Is Looking for Laborers But Laborers Are </a:t>
            </a:r>
            <a:r>
              <a:rPr lang="en-US" dirty="0" smtClean="0"/>
              <a:t>Few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The Trouble:  Laborers Are Few!</a:t>
            </a:r>
            <a:endParaRPr lang="en-US" sz="4400" dirty="0" smtClean="0"/>
          </a:p>
          <a:p>
            <a:pPr lvl="1"/>
            <a:r>
              <a:rPr lang="en-US" dirty="0" smtClean="0"/>
              <a:t>Why are laborers few?</a:t>
            </a:r>
            <a:endParaRPr lang="en-US" sz="4400" dirty="0" smtClean="0"/>
          </a:p>
          <a:p>
            <a:pPr lvl="2"/>
            <a:r>
              <a:rPr lang="en-US" dirty="0" smtClean="0"/>
              <a:t>Some mistake participation in </a:t>
            </a:r>
            <a:r>
              <a:rPr lang="en-US" dirty="0" smtClean="0"/>
              <a:t>worship services </a:t>
            </a:r>
            <a:r>
              <a:rPr lang="en-US" dirty="0" smtClean="0"/>
              <a:t>for the work of the Lord.</a:t>
            </a:r>
            <a:endParaRPr lang="en-US" sz="4000" dirty="0" smtClean="0"/>
          </a:p>
          <a:p>
            <a:pPr lvl="2"/>
            <a:r>
              <a:rPr lang="en-US" dirty="0" smtClean="0"/>
              <a:t>Some think they can sit passively in service &amp; then go back into life.</a:t>
            </a:r>
            <a:endParaRPr lang="en-US" sz="4000" dirty="0" smtClean="0"/>
          </a:p>
          <a:p>
            <a:pPr lvl="2"/>
            <a:r>
              <a:rPr lang="en-US" dirty="0" smtClean="0"/>
              <a:t>Some pass the responsibility on to someone else.</a:t>
            </a:r>
            <a:endParaRPr lang="en-US" sz="4000" dirty="0" smtClean="0"/>
          </a:p>
          <a:p>
            <a:pPr lvl="2"/>
            <a:r>
              <a:rPr lang="en-US" dirty="0" smtClean="0"/>
              <a:t>Some are not excited about the cause of Christ.</a:t>
            </a:r>
            <a:endParaRPr lang="en-US" sz="4000" dirty="0" smtClean="0"/>
          </a:p>
          <a:p>
            <a:pPr lvl="2"/>
            <a:r>
              <a:rPr lang="en-US" dirty="0" smtClean="0"/>
              <a:t>Some are satisfied to find fault with what others are doing.</a:t>
            </a:r>
            <a:endParaRPr lang="en-US" sz="4000" dirty="0" smtClean="0"/>
          </a:p>
          <a:p>
            <a:pPr lvl="2"/>
            <a:r>
              <a:rPr lang="en-US" dirty="0" smtClean="0"/>
              <a:t>Some do not love the Lord enough.</a:t>
            </a:r>
            <a:endParaRPr lang="en-US" sz="4000" dirty="0" smtClean="0"/>
          </a:p>
          <a:p>
            <a:pPr lvl="2"/>
            <a:r>
              <a:rPr lang="en-US" dirty="0" smtClean="0"/>
              <a:t>Some do not realize the seriousness of doing nothing.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67818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Lord Is Looking for Laborers But Laborers Are </a:t>
            </a:r>
            <a:r>
              <a:rPr lang="en-US" dirty="0" smtClean="0"/>
              <a:t>Few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The Trouble:  Laborers Are Few!</a:t>
            </a:r>
            <a:endParaRPr lang="en-US" sz="4400" dirty="0" smtClean="0"/>
          </a:p>
          <a:p>
            <a:pPr lvl="1"/>
            <a:r>
              <a:rPr lang="en-US" dirty="0" smtClean="0"/>
              <a:t>One primary reason laborers are few: Requires work!  Hard work!</a:t>
            </a:r>
            <a:endParaRPr lang="en-US" sz="4400" dirty="0" smtClean="0"/>
          </a:p>
          <a:p>
            <a:pPr lvl="2"/>
            <a:r>
              <a:rPr lang="en-US" dirty="0" smtClean="0"/>
              <a:t>Christianity is </a:t>
            </a:r>
            <a:r>
              <a:rPr lang="en-US" dirty="0" smtClean="0"/>
              <a:t>no good unless it is doing the work the Lord wants done!</a:t>
            </a:r>
            <a:endParaRPr lang="en-US" sz="4000" dirty="0" smtClean="0"/>
          </a:p>
          <a:p>
            <a:pPr lvl="2"/>
            <a:r>
              <a:rPr lang="en-US" dirty="0" smtClean="0"/>
              <a:t>Pleasing the Lord requires:</a:t>
            </a:r>
            <a:endParaRPr lang="en-US" sz="4000" dirty="0" smtClean="0"/>
          </a:p>
          <a:p>
            <a:pPr lvl="3"/>
            <a:r>
              <a:rPr lang="en-US" dirty="0" smtClean="0"/>
              <a:t>“Doing” and “obeying” (Matt. 7:21 + Heb. 5:9)</a:t>
            </a:r>
            <a:endParaRPr lang="en-US" sz="4000" dirty="0" smtClean="0"/>
          </a:p>
          <a:p>
            <a:pPr lvl="3"/>
            <a:r>
              <a:rPr lang="en-US" dirty="0" smtClean="0"/>
              <a:t>“Not lagging/slothful in diligence” (Rom. 12:11)</a:t>
            </a:r>
            <a:endParaRPr lang="en-US" sz="4000" dirty="0" smtClean="0"/>
          </a:p>
          <a:p>
            <a:pPr lvl="3"/>
            <a:r>
              <a:rPr lang="en-US" dirty="0" smtClean="0"/>
              <a:t>“Working out your own salvation” (Phil. 2:12-13)</a:t>
            </a:r>
            <a:endParaRPr lang="en-US" sz="4000" dirty="0" smtClean="0"/>
          </a:p>
          <a:p>
            <a:pPr lvl="3"/>
            <a:r>
              <a:rPr lang="en-US" dirty="0" smtClean="0"/>
              <a:t>Letting Him “work in you” (Heb. 13:21)</a:t>
            </a:r>
            <a:endParaRPr lang="en-US" sz="4000" dirty="0" smtClean="0"/>
          </a:p>
          <a:p>
            <a:pPr lvl="3"/>
            <a:r>
              <a:rPr lang="en-US" dirty="0" smtClean="0"/>
              <a:t>“Keeping His commandments” (1 John 3:22)</a:t>
            </a:r>
            <a:endParaRPr lang="en-US" sz="4000" dirty="0" smtClean="0"/>
          </a:p>
          <a:p>
            <a:pPr lvl="3"/>
            <a:r>
              <a:rPr lang="en-US" dirty="0" smtClean="0"/>
              <a:t>“Being doers and not just hearers” (Jas. 1:22-25)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6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96" end="1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96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charRg st="96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69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charRg st="169" end="1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charRg st="169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charRg st="169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97" end="2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charRg st="197" end="2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charRg st="197" end="2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charRg st="197" end="2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43" end="2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charRg st="243" end="2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charRg st="243" end="29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charRg st="243" end="29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92" end="3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charRg st="292" end="3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charRg st="292" end="3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charRg st="292" end="3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41" end="3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charRg st="341" end="3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charRg st="341" end="38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charRg st="341" end="38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80" end="4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charRg st="380" end="4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charRg st="380" end="4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charRg st="380" end="4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1" end="4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charRg st="421" end="4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charRg st="421" end="47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charRg st="421" end="47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6781800" cy="1219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What Can Motivate Us to Be the Laborers </a:t>
            </a:r>
            <a:r>
              <a:rPr lang="en-US" sz="3800" dirty="0" smtClean="0"/>
              <a:t>God </a:t>
            </a:r>
            <a:r>
              <a:rPr lang="en-US" sz="3800" dirty="0" smtClean="0"/>
              <a:t>Wants Us to </a:t>
            </a:r>
            <a:r>
              <a:rPr lang="en-US" sz="3800" dirty="0" smtClean="0"/>
              <a:t>Be?</a:t>
            </a:r>
            <a:endParaRPr lang="en-US" sz="3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Remember</a:t>
            </a:r>
            <a:r>
              <a:rPr lang="en-US" dirty="0" smtClean="0"/>
              <a:t>:  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 smtClean="0"/>
              <a:t>is our personal way of answering Jesus’ prayer </a:t>
            </a:r>
            <a:endParaRPr lang="en-US" dirty="0" smtClean="0"/>
          </a:p>
          <a:p>
            <a:pPr lvl="2"/>
            <a:r>
              <a:rPr lang="en-US" dirty="0" smtClean="0"/>
              <a:t>Matthew 9:37-38</a:t>
            </a:r>
            <a:endParaRPr lang="en-US" sz="4000" dirty="0" smtClean="0"/>
          </a:p>
          <a:p>
            <a:pPr lvl="1"/>
            <a:r>
              <a:rPr lang="en-US" dirty="0" smtClean="0"/>
              <a:t>It </a:t>
            </a:r>
            <a:r>
              <a:rPr lang="en-US" dirty="0" smtClean="0"/>
              <a:t>is an expression of our trust in God </a:t>
            </a:r>
            <a:endParaRPr lang="en-US" dirty="0" smtClean="0"/>
          </a:p>
          <a:p>
            <a:pPr lvl="2"/>
            <a:r>
              <a:rPr lang="en-US" dirty="0" smtClean="0"/>
              <a:t>1 Timothy 4:10</a:t>
            </a:r>
            <a:endParaRPr lang="en-US" sz="4000" dirty="0" smtClean="0"/>
          </a:p>
          <a:p>
            <a:pPr lvl="1"/>
            <a:r>
              <a:rPr lang="en-US" dirty="0" smtClean="0"/>
              <a:t>It </a:t>
            </a:r>
            <a:r>
              <a:rPr lang="en-US" dirty="0" smtClean="0"/>
              <a:t>is a measurement of our love for Christ </a:t>
            </a:r>
            <a:endParaRPr lang="en-US" dirty="0" smtClean="0"/>
          </a:p>
          <a:p>
            <a:pPr lvl="2"/>
            <a:r>
              <a:rPr lang="en-US" dirty="0" smtClean="0"/>
              <a:t>Hebrews </a:t>
            </a:r>
            <a:r>
              <a:rPr lang="en-US" dirty="0" smtClean="0"/>
              <a:t>6:10; 2 </a:t>
            </a:r>
            <a:r>
              <a:rPr lang="en-US" dirty="0" smtClean="0"/>
              <a:t>Corinthians 5:14-20</a:t>
            </a:r>
            <a:endParaRPr lang="en-US" sz="4000" dirty="0" smtClean="0"/>
          </a:p>
          <a:p>
            <a:pPr lvl="1"/>
            <a:r>
              <a:rPr lang="en-US" dirty="0" smtClean="0"/>
              <a:t>It </a:t>
            </a:r>
            <a:r>
              <a:rPr lang="en-US" dirty="0" smtClean="0"/>
              <a:t>is a way by which we can help others mature in Christ </a:t>
            </a:r>
            <a:endParaRPr lang="en-US" dirty="0" smtClean="0"/>
          </a:p>
          <a:p>
            <a:pPr lvl="2"/>
            <a:r>
              <a:rPr lang="en-US" dirty="0" smtClean="0"/>
              <a:t>Galatians 4:19</a:t>
            </a:r>
            <a:endParaRPr lang="en-US" sz="4000" dirty="0" smtClean="0"/>
          </a:p>
          <a:p>
            <a:pPr lvl="1"/>
            <a:r>
              <a:rPr lang="en-US" dirty="0" smtClean="0"/>
              <a:t>It </a:t>
            </a:r>
            <a:r>
              <a:rPr lang="en-US" dirty="0" smtClean="0"/>
              <a:t>is an opportunity to prepare others for judgment </a:t>
            </a:r>
            <a:endParaRPr lang="en-US" dirty="0" smtClean="0"/>
          </a:p>
          <a:p>
            <a:pPr lvl="2"/>
            <a:r>
              <a:rPr lang="en-US" dirty="0" smtClean="0"/>
              <a:t>Colossians 1:27-29</a:t>
            </a:r>
            <a:endParaRPr lang="en-US" sz="4000" dirty="0" smtClean="0"/>
          </a:p>
          <a:p>
            <a:pPr lvl="1"/>
            <a:r>
              <a:rPr lang="en-US" dirty="0" smtClean="0"/>
              <a:t>It </a:t>
            </a:r>
            <a:r>
              <a:rPr lang="en-US" dirty="0" smtClean="0"/>
              <a:t>is the standard by which Christ will judge us </a:t>
            </a:r>
            <a:endParaRPr lang="en-US" dirty="0" smtClean="0"/>
          </a:p>
          <a:p>
            <a:pPr lvl="2"/>
            <a:r>
              <a:rPr lang="en-US" dirty="0" smtClean="0"/>
              <a:t>2 Corinthians </a:t>
            </a:r>
            <a:r>
              <a:rPr lang="en-US" dirty="0" smtClean="0"/>
              <a:t>5:10; </a:t>
            </a:r>
            <a:r>
              <a:rPr lang="en-US" dirty="0" smtClean="0"/>
              <a:t>Revelation 20:13</a:t>
            </a:r>
            <a:endParaRPr lang="en-US" sz="4000" dirty="0" smtClean="0"/>
          </a:p>
          <a:p>
            <a:pPr lvl="1"/>
            <a:r>
              <a:rPr lang="en-US" dirty="0" smtClean="0"/>
              <a:t>It </a:t>
            </a:r>
            <a:r>
              <a:rPr lang="en-US" dirty="0" smtClean="0"/>
              <a:t>is the standard by which our reward will be assessed </a:t>
            </a:r>
            <a:endParaRPr lang="en-US" dirty="0" smtClean="0"/>
          </a:p>
          <a:p>
            <a:pPr lvl="2"/>
            <a:r>
              <a:rPr lang="en-US" dirty="0" smtClean="0"/>
              <a:t>1 Corinthians 3:8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648</Words>
  <Application>Microsoft Office PowerPoint</Application>
  <PresentationFormat>On-screen Show (4:3)</PresentationFormat>
  <Paragraphs>58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Introduction to the Emphasis on LABORERS</vt:lpstr>
      <vt:lpstr>The Lord Is Looking for Laborers But Laborers Are Few</vt:lpstr>
      <vt:lpstr>The Lord Is Looking for Laborers But Laborers Are Few</vt:lpstr>
      <vt:lpstr>The Lord Is Looking for Laborers But Laborers Are Few</vt:lpstr>
      <vt:lpstr>The Lord Is Looking for Laborers But Laborers Are Few</vt:lpstr>
      <vt:lpstr>What Can Motivate Us to Be the Laborers God Wants Us to Be?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26</cp:revision>
  <dcterms:created xsi:type="dcterms:W3CDTF">2012-05-18T12:47:24Z</dcterms:created>
  <dcterms:modified xsi:type="dcterms:W3CDTF">2013-02-10T13:41:21Z</dcterms:modified>
</cp:coreProperties>
</file>