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56" r:id="rId6"/>
    <p:sldMasterId id="2147483768" r:id="rId7"/>
    <p:sldMasterId id="2147483780" r:id="rId8"/>
  </p:sldMasterIdLst>
  <p:notesMasterIdLst>
    <p:notesMasterId r:id="rId32"/>
  </p:notesMasterIdLst>
  <p:handoutMasterIdLst>
    <p:handoutMasterId r:id="rId33"/>
  </p:handoutMasterIdLst>
  <p:sldIdLst>
    <p:sldId id="273" r:id="rId9"/>
    <p:sldId id="281" r:id="rId10"/>
    <p:sldId id="259" r:id="rId11"/>
    <p:sldId id="282" r:id="rId12"/>
    <p:sldId id="263" r:id="rId13"/>
    <p:sldId id="280" r:id="rId14"/>
    <p:sldId id="284" r:id="rId15"/>
    <p:sldId id="285" r:id="rId16"/>
    <p:sldId id="292" r:id="rId17"/>
    <p:sldId id="290" r:id="rId18"/>
    <p:sldId id="287" r:id="rId19"/>
    <p:sldId id="288" r:id="rId20"/>
    <p:sldId id="264" r:id="rId21"/>
    <p:sldId id="275" r:id="rId22"/>
    <p:sldId id="293" r:id="rId23"/>
    <p:sldId id="294" r:id="rId24"/>
    <p:sldId id="302" r:id="rId25"/>
    <p:sldId id="296" r:id="rId26"/>
    <p:sldId id="301" r:id="rId27"/>
    <p:sldId id="278" r:id="rId28"/>
    <p:sldId id="303" r:id="rId29"/>
    <p:sldId id="291" r:id="rId30"/>
    <p:sldId id="277" r:id="rId3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34F"/>
    <a:srgbClr val="27697B"/>
    <a:srgbClr val="0DC0FF"/>
    <a:srgbClr val="01BC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0" autoAdjust="0"/>
    <p:restoredTop sz="86410" autoAdjust="0"/>
  </p:normalViewPr>
  <p:slideViewPr>
    <p:cSldViewPr>
      <p:cViewPr>
        <p:scale>
          <a:sx n="60" d="100"/>
          <a:sy n="60" d="100"/>
        </p:scale>
        <p:origin x="-1152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69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3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file:///C:\Users\David\AppData\Local\Temp\Mainmap.gi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9" Type="http://schemas.openxmlformats.org/officeDocument/2006/relationships/image" Target="../media/image39.jpeg"/><Relationship Id="rId21" Type="http://schemas.openxmlformats.org/officeDocument/2006/relationships/image" Target="../media/image21.jpeg"/><Relationship Id="rId34" Type="http://schemas.openxmlformats.org/officeDocument/2006/relationships/image" Target="../media/image34.jpeg"/><Relationship Id="rId42" Type="http://schemas.openxmlformats.org/officeDocument/2006/relationships/image" Target="../media/image42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9.jpe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32" Type="http://schemas.openxmlformats.org/officeDocument/2006/relationships/image" Target="../media/image32.jpeg"/><Relationship Id="rId37" Type="http://schemas.openxmlformats.org/officeDocument/2006/relationships/image" Target="../media/image37.jpeg"/><Relationship Id="rId40" Type="http://schemas.openxmlformats.org/officeDocument/2006/relationships/image" Target="../media/image40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36" Type="http://schemas.openxmlformats.org/officeDocument/2006/relationships/image" Target="../media/image36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31.png"/><Relationship Id="rId44" Type="http://schemas.openxmlformats.org/officeDocument/2006/relationships/image" Target="../media/image44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jpeg"/><Relationship Id="rId35" Type="http://schemas.openxmlformats.org/officeDocument/2006/relationships/image" Target="../media/image35.jpeg"/><Relationship Id="rId43" Type="http://schemas.openxmlformats.org/officeDocument/2006/relationships/image" Target="../media/image43.jpeg"/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0" y="1097280"/>
            <a:ext cx="5181600" cy="6217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789" y="457200"/>
            <a:ext cx="89105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As God’s Fellow Workers</a:t>
            </a:r>
            <a:endParaRPr lang="en-US" sz="48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1371600"/>
            <a:ext cx="78133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All Things Are Possible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398722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Copperplate Gothic Bold" pitchFamily="34" charset="0"/>
              </a:rPr>
              <a:t>1 Corinthians 3:5-11</a:t>
            </a:r>
            <a:endParaRPr lang="en-US" sz="3200" dirty="0">
              <a:latin typeface="Copperplate Gothic 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381000" y="5361432"/>
            <a:ext cx="8686800" cy="1496568"/>
            <a:chOff x="304800" y="1399032"/>
            <a:chExt cx="8686800" cy="1496568"/>
          </a:xfrm>
        </p:grpSpPr>
        <p:pic>
          <p:nvPicPr>
            <p:cNvPr id="46" name="Picture 45" descr="Bricks colored.jpg"/>
            <p:cNvPicPr>
              <a:picLocks noChangeAspect="1"/>
            </p:cNvPicPr>
            <p:nvPr/>
          </p:nvPicPr>
          <p:blipFill>
            <a:blip r:embed="rId2" cstate="print"/>
            <a:srcRect t="27143"/>
            <a:stretch>
              <a:fillRect/>
            </a:stretch>
          </p:blipFill>
          <p:spPr>
            <a:xfrm>
              <a:off x="304800" y="1600200"/>
              <a:ext cx="8686800" cy="1295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49" name="Picture 48" descr="Bricks colored.jpg"/>
            <p:cNvPicPr>
              <a:picLocks noChangeAspect="1"/>
            </p:cNvPicPr>
            <p:nvPr/>
          </p:nvPicPr>
          <p:blipFill>
            <a:blip r:embed="rId3" cstate="print"/>
            <a:srcRect t="82857" r="870"/>
            <a:stretch>
              <a:fillRect/>
            </a:stretch>
          </p:blipFill>
          <p:spPr>
            <a:xfrm flipH="1">
              <a:off x="304800" y="1399032"/>
              <a:ext cx="8686800" cy="29698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5" name="Trapezoid 4"/>
          <p:cNvSpPr/>
          <p:nvPr/>
        </p:nvSpPr>
        <p:spPr>
          <a:xfrm>
            <a:off x="381000" y="1524000"/>
            <a:ext cx="8686800" cy="3810000"/>
          </a:xfrm>
          <a:prstGeom prst="trapezoid">
            <a:avLst>
              <a:gd name="adj" fmla="val 85293"/>
            </a:avLst>
          </a:prstGeom>
          <a:solidFill>
            <a:srgbClr val="27697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Teen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55670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9794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$58,650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3000" y="4495800"/>
            <a:ext cx="71628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8600000">
            <a:off x="-64550" y="46123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19200" y="4495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86400" y="45030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Pursuing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 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981200" y="3505200"/>
            <a:ext cx="54864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18600000">
            <a:off x="784296" y="36217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$81,150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52600" y="3581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Paraguay Mission Trip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PBL Members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00600" y="35814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Mauricio Yegros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Team in Miami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800600" y="35052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62000" y="527608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Josh, Cara, Josiah &amp; Vivian Blackmer (Paraguay)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800600" y="4495800"/>
            <a:ext cx="0" cy="8382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62000" y="6172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_v0001" descr="C:\Users\David\AppData\Local\Temp\Mainmap.gif"/>
          <p:cNvPicPr preferRelativeResize="0">
            <a:picLocks noChangeArrowheads="1"/>
          </p:cNvPicPr>
          <p:nvPr/>
        </p:nvPicPr>
        <p:blipFill>
          <a:blip r:link="rId2" cstate="print"/>
          <a:srcRect l="3008" r="6767" b="21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486399"/>
            <a:ext cx="3657600" cy="1371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7697B"/>
                </a:solidFill>
              </a:rPr>
              <a:t>5.6 million in Metro Miami</a:t>
            </a:r>
          </a:p>
          <a:p>
            <a:r>
              <a:rPr lang="en-US" sz="2400" b="1" dirty="0" smtClean="0">
                <a:solidFill>
                  <a:srgbClr val="27697B"/>
                </a:solidFill>
              </a:rPr>
              <a:t>  - 65% is Hispanic (3.6 mil)</a:t>
            </a:r>
          </a:p>
          <a:p>
            <a:r>
              <a:rPr lang="en-US" sz="2400" b="1" dirty="0" smtClean="0">
                <a:solidFill>
                  <a:srgbClr val="27697B"/>
                </a:solidFill>
              </a:rPr>
              <a:t>  - 5 Latino cong, 5 bilingual</a:t>
            </a:r>
            <a:endParaRPr lang="en-US" sz="2400" b="1" dirty="0">
              <a:solidFill>
                <a:srgbClr val="27697B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3657600" cy="5508724"/>
            <a:chOff x="0" y="0"/>
            <a:chExt cx="3657600" cy="55087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657600" cy="36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0" y="3200400"/>
              <a:ext cx="3657600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685800"/>
              <a:r>
                <a:rPr lang="en-US" sz="3600" b="1" dirty="0" smtClean="0">
                  <a:solidFill>
                    <a:srgbClr val="19434F"/>
                  </a:solidFill>
                </a:rPr>
                <a:t>L</a:t>
              </a:r>
              <a:r>
                <a:rPr lang="en-US" sz="2400" b="1" dirty="0" smtClean="0">
                  <a:solidFill>
                    <a:srgbClr val="19434F"/>
                  </a:solidFill>
                </a:rPr>
                <a:t>atin </a:t>
              </a:r>
            </a:p>
            <a:p>
              <a:pPr marL="685800"/>
              <a:r>
                <a:rPr lang="en-US" sz="3600" b="1" dirty="0" smtClean="0">
                  <a:solidFill>
                    <a:srgbClr val="19434F"/>
                  </a:solidFill>
                </a:rPr>
                <a:t>A</a:t>
              </a:r>
              <a:r>
                <a:rPr lang="en-US" sz="2400" b="1" dirty="0" smtClean="0">
                  <a:solidFill>
                    <a:srgbClr val="19434F"/>
                  </a:solidFill>
                </a:rPr>
                <a:t>merican </a:t>
              </a:r>
            </a:p>
            <a:p>
              <a:pPr marL="685800"/>
              <a:r>
                <a:rPr lang="en-US" sz="3600" b="1" dirty="0" smtClean="0">
                  <a:solidFill>
                    <a:srgbClr val="19434F"/>
                  </a:solidFill>
                </a:rPr>
                <a:t>M</a:t>
              </a:r>
              <a:r>
                <a:rPr lang="en-US" sz="2400" b="1" dirty="0" smtClean="0">
                  <a:solidFill>
                    <a:srgbClr val="19434F"/>
                  </a:solidFill>
                </a:rPr>
                <a:t>ission </a:t>
              </a:r>
            </a:p>
            <a:p>
              <a:pPr marL="685800"/>
              <a:r>
                <a:rPr lang="en-US" sz="3600" b="1" dirty="0" smtClean="0">
                  <a:solidFill>
                    <a:srgbClr val="19434F"/>
                  </a:solidFill>
                </a:rPr>
                <a:t>P</a:t>
              </a:r>
              <a:r>
                <a:rPr lang="en-US" sz="2400" b="1" dirty="0" smtClean="0">
                  <a:solidFill>
                    <a:srgbClr val="19434F"/>
                  </a:solidFill>
                </a:rPr>
                <a:t>roject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77000" y="0"/>
            <a:ext cx="2667000" cy="2523768"/>
          </a:xfrm>
          <a:prstGeom prst="rect">
            <a:avLst/>
          </a:prstGeom>
          <a:solidFill>
            <a:srgbClr val="27697B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u="sng" dirty="0" smtClean="0">
                <a:solidFill>
                  <a:schemeClr val="bg1"/>
                </a:solidFill>
              </a:rPr>
              <a:t>PBL Connection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Mauricio Yegros </a:t>
            </a:r>
            <a:r>
              <a:rPr lang="en-US" sz="2400" dirty="0" smtClean="0">
                <a:solidFill>
                  <a:schemeClr val="bg1"/>
                </a:solidFill>
              </a:rPr>
              <a:t>(wife: Kayla) is from Asuncion, Paraguay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2098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t="5941" b="32673"/>
          <a:stretch>
            <a:fillRect/>
          </a:stretch>
        </p:blipFill>
        <p:spPr bwMode="auto">
          <a:xfrm>
            <a:off x="3657600" y="0"/>
            <a:ext cx="2728039" cy="2237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Oval 14"/>
          <p:cNvSpPr/>
          <p:nvPr/>
        </p:nvSpPr>
        <p:spPr>
          <a:xfrm rot="2964082">
            <a:off x="4938090" y="2936442"/>
            <a:ext cx="2667000" cy="1187447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57600" y="5288340"/>
            <a:ext cx="5486400" cy="1569660"/>
          </a:xfrm>
          <a:prstGeom prst="rect">
            <a:avLst/>
          </a:prstGeom>
          <a:solidFill>
            <a:srgbClr val="27697B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8 Member Mission Team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- Led by Glen &amp; Kathy </a:t>
            </a:r>
            <a:r>
              <a:rPr lang="en-US" sz="2400" b="1" dirty="0" err="1" smtClean="0">
                <a:solidFill>
                  <a:schemeClr val="bg1"/>
                </a:solidFill>
              </a:rPr>
              <a:t>Henton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   (Long-time missionaries to Argentina &amp;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    Bible Professor at FHU)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 animBg="1"/>
      <p:bldP spid="13" grpId="0" uiExpand="1" build="p" bldLvl="2" animBg="1"/>
      <p:bldP spid="15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381000" y="5361432"/>
            <a:ext cx="8686800" cy="1496568"/>
            <a:chOff x="304800" y="1399032"/>
            <a:chExt cx="8686800" cy="1496568"/>
          </a:xfrm>
        </p:grpSpPr>
        <p:pic>
          <p:nvPicPr>
            <p:cNvPr id="46" name="Picture 45" descr="Bricks colored.jpg"/>
            <p:cNvPicPr>
              <a:picLocks noChangeAspect="1"/>
            </p:cNvPicPr>
            <p:nvPr/>
          </p:nvPicPr>
          <p:blipFill>
            <a:blip r:embed="rId2" cstate="print"/>
            <a:srcRect t="27143"/>
            <a:stretch>
              <a:fillRect/>
            </a:stretch>
          </p:blipFill>
          <p:spPr>
            <a:xfrm>
              <a:off x="304800" y="1600200"/>
              <a:ext cx="8686800" cy="1295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49" name="Picture 48" descr="Bricks colored.jpg"/>
            <p:cNvPicPr>
              <a:picLocks noChangeAspect="1"/>
            </p:cNvPicPr>
            <p:nvPr/>
          </p:nvPicPr>
          <p:blipFill>
            <a:blip r:embed="rId3" cstate="print"/>
            <a:srcRect t="82857" r="870"/>
            <a:stretch>
              <a:fillRect/>
            </a:stretch>
          </p:blipFill>
          <p:spPr>
            <a:xfrm flipH="1">
              <a:off x="304800" y="1399032"/>
              <a:ext cx="8686800" cy="29698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5" name="Trapezoid 4"/>
          <p:cNvSpPr/>
          <p:nvPr/>
        </p:nvSpPr>
        <p:spPr>
          <a:xfrm>
            <a:off x="381000" y="1524000"/>
            <a:ext cx="8686800" cy="3810000"/>
          </a:xfrm>
          <a:prstGeom prst="trapezoid">
            <a:avLst>
              <a:gd name="adj" fmla="val 85293"/>
            </a:avLst>
          </a:prstGeom>
          <a:solidFill>
            <a:srgbClr val="27697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Teen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55670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9794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$58,650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3000" y="4495800"/>
            <a:ext cx="71628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8600000">
            <a:off x="-64550" y="46123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19200" y="4495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86400" y="45030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Pursuing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 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981200" y="3505200"/>
            <a:ext cx="54864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18600000">
            <a:off x="784296" y="36217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$81,150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52600" y="3581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Paraguay Mission Trip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PBL Members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00600" y="35814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Mauricio Yegros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Team in Miami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800600" y="35052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438400" y="25908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+1 issue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H2H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PBL Neighbors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4800600" y="25146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819400" y="2514600"/>
            <a:ext cx="38100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62000" y="527608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Josh, Cara, Josiah &amp; Vivian Blackmer (Paraguay)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800600" y="4495800"/>
            <a:ext cx="0" cy="8382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8600000">
            <a:off x="1622496" y="2622152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2000" y="6172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42" grpId="0"/>
      <p:bldP spid="4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L:\Evangelism\H2H-H2H\HTH info slide.jpg"/>
          <p:cNvPicPr>
            <a:picLocks noChangeAspect="1" noChangeArrowheads="1"/>
          </p:cNvPicPr>
          <p:nvPr/>
        </p:nvPicPr>
        <p:blipFill>
          <a:blip r:embed="rId2" cstate="print"/>
          <a:srcRect l="64125"/>
          <a:stretch>
            <a:fillRect/>
          </a:stretch>
        </p:blipFill>
        <p:spPr bwMode="auto">
          <a:xfrm>
            <a:off x="0" y="2362200"/>
            <a:ext cx="2150459" cy="4495800"/>
          </a:xfrm>
          <a:prstGeom prst="rect">
            <a:avLst/>
          </a:prstGeom>
          <a:noFill/>
        </p:spPr>
      </p:pic>
      <p:pic>
        <p:nvPicPr>
          <p:cNvPr id="1028" name="Picture 4" descr="L:\Evangelism\H2H-H2H\HTH_Masthe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68732"/>
          </a:xfrm>
          <a:prstGeom prst="rect">
            <a:avLst/>
          </a:prstGeom>
          <a:noFill/>
        </p:spPr>
      </p:pic>
      <p:pic>
        <p:nvPicPr>
          <p:cNvPr id="1027" name="Picture 3" descr="L:\Evangelism\H2H-H2H\House to House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4236">
            <a:off x="2258229" y="6145271"/>
            <a:ext cx="595908" cy="670546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/>
          <p:nvPr/>
        </p:nvCxnSpPr>
        <p:spPr>
          <a:xfrm rot="5400000">
            <a:off x="9144000" y="990600"/>
            <a:ext cx="198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828801" y="2362200"/>
            <a:ext cx="2826330" cy="3657603"/>
            <a:chOff x="1828801" y="2362200"/>
            <a:chExt cx="2826330" cy="3657603"/>
          </a:xfrm>
        </p:grpSpPr>
        <p:pic>
          <p:nvPicPr>
            <p:cNvPr id="2" name="Picture 3" descr="L:\Office\Xerox_Scans\David\DOC157.XSM\000000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1413164" y="2777837"/>
              <a:ext cx="3657603" cy="28263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856232" y="5532120"/>
              <a:ext cx="12954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Sept. ‘12</a:t>
              </a:r>
              <a:endParaRPr lang="en-US" sz="24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17087" y="2743201"/>
            <a:ext cx="2840913" cy="3676475"/>
            <a:chOff x="4017087" y="2743201"/>
            <a:chExt cx="2840913" cy="3676475"/>
          </a:xfrm>
        </p:grpSpPr>
        <p:pic>
          <p:nvPicPr>
            <p:cNvPr id="1026" name="Picture 2" descr="L:\Office\Xerox_Scans\David\DOC156.XSM\000000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3599306" y="3160982"/>
              <a:ext cx="3676475" cy="284091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038600" y="5943600"/>
              <a:ext cx="12954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Nov. ‘12</a:t>
              </a:r>
              <a:endParaRPr lang="en-US" sz="24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17671" y="3200398"/>
            <a:ext cx="2826329" cy="3657602"/>
            <a:chOff x="6317671" y="3200398"/>
            <a:chExt cx="2826329" cy="3657602"/>
          </a:xfrm>
        </p:grpSpPr>
        <p:pic>
          <p:nvPicPr>
            <p:cNvPr id="3" name="Picture 4" descr="L:\Office\Xerox_Scans\David\DOC158.XSM\0000000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5902035" y="3616034"/>
              <a:ext cx="3657602" cy="282632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324600" y="6396335"/>
              <a:ext cx="1219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Jan. ‘13</a:t>
              </a:r>
              <a:endParaRPr lang="en-US" sz="2400" b="1" dirty="0"/>
            </a:p>
          </p:txBody>
        </p:sp>
      </p:grpSp>
      <p:sp>
        <p:nvSpPr>
          <p:cNvPr id="31" name="Rectangle 30"/>
          <p:cNvSpPr/>
          <p:nvPr/>
        </p:nvSpPr>
        <p:spPr>
          <a:xfrm rot="20039703">
            <a:off x="1981200" y="3810000"/>
            <a:ext cx="1920718" cy="9818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</a:t>
            </a:r>
          </a:p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copies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 rot="20039703">
            <a:off x="4285876" y="4181368"/>
            <a:ext cx="1920718" cy="9818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</a:t>
            </a:r>
          </a:p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copies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 rot="20039703">
            <a:off x="6595006" y="4638568"/>
            <a:ext cx="1920718" cy="9818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</a:t>
            </a:r>
          </a:p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copies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981200" y="2209800"/>
            <a:ext cx="5867400" cy="4190998"/>
            <a:chOff x="2590800" y="2514600"/>
            <a:chExt cx="5867400" cy="4190998"/>
          </a:xfrm>
        </p:grpSpPr>
        <p:pic>
          <p:nvPicPr>
            <p:cNvPr id="26" name="Picture 4" descr="L:\Office\Xerox_Scans\David\DOC158.XSM\00000001.JPG"/>
            <p:cNvPicPr>
              <a:picLocks noChangeAspect="1" noChangeArrowheads="1"/>
            </p:cNvPicPr>
            <p:nvPr/>
          </p:nvPicPr>
          <p:blipFill>
            <a:blip r:embed="rId8" cstate="print"/>
            <a:srcRect l="44805"/>
            <a:stretch>
              <a:fillRect/>
            </a:stretch>
          </p:blipFill>
          <p:spPr bwMode="auto">
            <a:xfrm rot="16200000">
              <a:off x="3429001" y="1676399"/>
              <a:ext cx="4190998" cy="5867400"/>
            </a:xfrm>
            <a:prstGeom prst="rect">
              <a:avLst/>
            </a:prstGeom>
            <a:noFill/>
            <a:ln w="38100">
              <a:solidFill>
                <a:srgbClr val="19434F"/>
              </a:solidFill>
            </a:ln>
          </p:spPr>
        </p:pic>
        <p:sp>
          <p:nvSpPr>
            <p:cNvPr id="28" name="Rectangle 27"/>
            <p:cNvSpPr/>
            <p:nvPr/>
          </p:nvSpPr>
          <p:spPr>
            <a:xfrm>
              <a:off x="4617720" y="4005072"/>
              <a:ext cx="3758184" cy="2615184"/>
            </a:xfrm>
            <a:prstGeom prst="rect">
              <a:avLst/>
            </a:prstGeom>
            <a:solidFill>
              <a:srgbClr val="27697B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Md BT" pitchFamily="34" charset="0"/>
                </a:rPr>
                <a:t>One More Issue</a:t>
              </a:r>
            </a:p>
            <a:p>
              <a:pPr algn="ctr"/>
              <a:r>
                <a:rPr lang="en-US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Md BT" pitchFamily="34" charset="0"/>
                </a:rPr>
                <a:t>March 2013</a:t>
              </a:r>
            </a:p>
            <a:p>
              <a:pPr algn="ctr"/>
              <a:endPara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itchFamily="34" charset="0"/>
              </a:endParaRPr>
            </a:p>
            <a:p>
              <a:pPr algn="ctr"/>
              <a:r>
                <a:rPr lang="en-US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Lt BT" pitchFamily="34" charset="0"/>
                </a:rPr>
                <a:t>(Saturation is key!)</a:t>
              </a:r>
              <a:endPara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 rot="20039703">
            <a:off x="2228476" y="5019567"/>
            <a:ext cx="1920718" cy="9818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</a:t>
            </a:r>
          </a:p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copies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Just info - 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House to House began in 1994 with the idea of having churches of Christ throughout the world cooperating to seek and save the lost through direct mail. </a:t>
            </a:r>
          </a:p>
          <a:p>
            <a:r>
              <a:rPr lang="en-US" dirty="0" smtClean="0"/>
              <a:t>HTH is a bi-monthly publication that has grown to a circulation of over 3 million. </a:t>
            </a:r>
          </a:p>
          <a:p>
            <a:r>
              <a:rPr lang="en-US" dirty="0" smtClean="0"/>
              <a:t>It is distributed by over 1,100 congregations in 48 states and 8 foreign countries, and has been translated into four different languages. </a:t>
            </a:r>
          </a:p>
          <a:p>
            <a:r>
              <a:rPr lang="en-US" dirty="0" smtClean="0"/>
              <a:t>It has surpassed the circulation of the New York Times, the Wall Street Journal, and the USA Today. </a:t>
            </a:r>
          </a:p>
          <a:p>
            <a:r>
              <a:rPr lang="en-US" dirty="0" smtClean="0"/>
              <a:t>With just 130 issues since 1994, it has distributed more than 175 million copies over the course of 18 years.</a:t>
            </a:r>
          </a:p>
          <a:p>
            <a:r>
              <a:rPr lang="en-US" dirty="0" smtClean="0"/>
              <a:t>House to House costs less to print and mail than a postage stamp.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Just info - 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PBL currently has ~475 members</a:t>
            </a:r>
          </a:p>
          <a:p>
            <a:pPr lvl="1"/>
            <a:r>
              <a:rPr lang="en-US" dirty="0" smtClean="0"/>
              <a:t>Living in ~170 mail carrier routes</a:t>
            </a:r>
          </a:p>
          <a:p>
            <a:pPr lvl="1"/>
            <a:r>
              <a:rPr lang="en-US" dirty="0" smtClean="0"/>
              <a:t>With ~100,000 homes on those routes</a:t>
            </a:r>
          </a:p>
          <a:p>
            <a:r>
              <a:rPr lang="en-US" dirty="0" smtClean="0"/>
              <a:t>In Sept. 2012, we began sending H2H to: </a:t>
            </a:r>
          </a:p>
          <a:p>
            <a:pPr lvl="1"/>
            <a:r>
              <a:rPr lang="en-US" dirty="0" smtClean="0"/>
              <a:t>Every home in our “neighborhoods” </a:t>
            </a:r>
          </a:p>
          <a:p>
            <a:pPr lvl="1"/>
            <a:r>
              <a:rPr lang="en-US" dirty="0" smtClean="0"/>
              <a:t>One issue at a time</a:t>
            </a:r>
          </a:p>
          <a:p>
            <a:pPr lvl="1"/>
            <a:r>
              <a:rPr lang="en-US" dirty="0" smtClean="0"/>
              <a:t>With a goal to send at least 3 issues, up to 6 issues</a:t>
            </a:r>
          </a:p>
          <a:p>
            <a:r>
              <a:rPr lang="en-US" dirty="0" smtClean="0"/>
              <a:t>SATURATION in advertising is KEY!</a:t>
            </a:r>
          </a:p>
          <a:p>
            <a:r>
              <a:rPr lang="en-US" dirty="0" smtClean="0"/>
              <a:t>We have mailed 3 ISSUES!</a:t>
            </a:r>
          </a:p>
          <a:p>
            <a:r>
              <a:rPr lang="en-US" dirty="0" smtClean="0"/>
              <a:t>We want to do at least one more – in MARCH.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381000" y="5361432"/>
            <a:ext cx="8686800" cy="1496568"/>
            <a:chOff x="304800" y="1399032"/>
            <a:chExt cx="8686800" cy="1496568"/>
          </a:xfrm>
        </p:grpSpPr>
        <p:pic>
          <p:nvPicPr>
            <p:cNvPr id="46" name="Picture 45" descr="Bricks colored.jpg"/>
            <p:cNvPicPr>
              <a:picLocks noChangeAspect="1"/>
            </p:cNvPicPr>
            <p:nvPr/>
          </p:nvPicPr>
          <p:blipFill>
            <a:blip r:embed="rId2" cstate="print"/>
            <a:srcRect t="27143"/>
            <a:stretch>
              <a:fillRect/>
            </a:stretch>
          </p:blipFill>
          <p:spPr>
            <a:xfrm>
              <a:off x="304800" y="1600200"/>
              <a:ext cx="8686800" cy="1295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49" name="Picture 48" descr="Bricks colored.jpg"/>
            <p:cNvPicPr>
              <a:picLocks noChangeAspect="1"/>
            </p:cNvPicPr>
            <p:nvPr/>
          </p:nvPicPr>
          <p:blipFill>
            <a:blip r:embed="rId3" cstate="print"/>
            <a:srcRect t="82857" r="870"/>
            <a:stretch>
              <a:fillRect/>
            </a:stretch>
          </p:blipFill>
          <p:spPr>
            <a:xfrm flipH="1">
              <a:off x="304800" y="1399032"/>
              <a:ext cx="8686800" cy="29698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5" name="Trapezoid 4"/>
          <p:cNvSpPr/>
          <p:nvPr/>
        </p:nvSpPr>
        <p:spPr>
          <a:xfrm>
            <a:off x="381000" y="1524000"/>
            <a:ext cx="8686800" cy="3810000"/>
          </a:xfrm>
          <a:prstGeom prst="trapezoid">
            <a:avLst>
              <a:gd name="adj" fmla="val 85293"/>
            </a:avLst>
          </a:prstGeom>
          <a:solidFill>
            <a:srgbClr val="27697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0" y="6172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Teen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55670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9794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$58,650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3000" y="4495800"/>
            <a:ext cx="71628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8600000">
            <a:off x="-64550" y="46123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19200" y="4495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86400" y="45030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Pursuing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 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981200" y="3505200"/>
            <a:ext cx="54864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18600000">
            <a:off x="784296" y="36217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$81,150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52600" y="3581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Paraguay Mission Trip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PBL Members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00600" y="35814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Mauricio Yegros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Team in Miami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800600" y="35052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438400" y="25908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+1 issue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H2H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PBL Neighbors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800600" y="2590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Marsh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Harbour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Mission Trips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4800600" y="25146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819400" y="2514600"/>
            <a:ext cx="38100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62000" y="527608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Josh, Cara, Josiah &amp; Vivian Blackmer (Paraguay)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800600" y="4495800"/>
            <a:ext cx="0" cy="8382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8600000">
            <a:off x="1622496" y="2622152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Just info - 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In 2012, Alex (onion farmer) home destroyed by hurricane (home = shipping container)</a:t>
            </a:r>
          </a:p>
          <a:p>
            <a:pPr lvl="1"/>
            <a:r>
              <a:rPr lang="en-US" dirty="0" smtClean="0"/>
              <a:t>We were able to help him get it fixed</a:t>
            </a:r>
          </a:p>
          <a:p>
            <a:pPr lvl="1"/>
            <a:r>
              <a:rPr lang="en-US" dirty="0" smtClean="0"/>
              <a:t>He was sleeping in his car</a:t>
            </a:r>
          </a:p>
          <a:p>
            <a:r>
              <a:rPr lang="en-US" dirty="0" smtClean="0"/>
              <a:t>We can make other trips to help the church</a:t>
            </a:r>
          </a:p>
          <a:p>
            <a:pPr lvl="1"/>
            <a:r>
              <a:rPr lang="en-US" dirty="0" smtClean="0"/>
              <a:t>Dan, you might look at Jeff’s 2013-2014 proposal in Laborers Together with God worksheets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:\Evangelism\Missionaries\Marsh Harbour\Photo of Repairs to Alex's house - Nov. 2012\2012-12-14 16.14.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L:\Evangelism\Missionaries\Marsh Harbour\Photo of Repairs to Alex's house - Nov. 2012\2012-12-13 15.55.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6" descr="L:\Evangelism\Missionaries\Marsh Harbour\Photo of Repairs to Alex's house - Nov. 2012\2012-12-21 11.38.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4" descr="L:\Evangelism\Missionaries\Marsh Harbour\Photo of Repairs to Alex's house - Nov. 2012\2012-12-14 16.15.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5" descr="L:\Evangelism\Missionaries\Marsh Harbour\Photo of Repairs to Alex's house - Nov. 2012\2012-12-18 11.18.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Events\Mission Trips\Bahamas 2004\Pictures\airplane inside.jpg"/>
          <p:cNvPicPr>
            <a:picLocks noChangeAspect="1" noChangeArrowheads="1"/>
          </p:cNvPicPr>
          <p:nvPr/>
        </p:nvPicPr>
        <p:blipFill>
          <a:blip r:embed="rId2" cstate="print"/>
          <a:srcRect t="22602"/>
          <a:stretch>
            <a:fillRect/>
          </a:stretch>
        </p:blipFill>
        <p:spPr bwMode="auto">
          <a:xfrm>
            <a:off x="4191000" y="533400"/>
            <a:ext cx="4953000" cy="2870359"/>
          </a:xfrm>
          <a:prstGeom prst="rect">
            <a:avLst/>
          </a:prstGeom>
          <a:noFill/>
        </p:spPr>
      </p:pic>
      <p:pic>
        <p:nvPicPr>
          <p:cNvPr id="2050" name="Picture 2" descr="L:\Evangelism\Missionaries\Marsh Harbour\Bahamas.jpg"/>
          <p:cNvPicPr>
            <a:picLocks noChangeAspect="1" noChangeArrowheads="1"/>
          </p:cNvPicPr>
          <p:nvPr/>
        </p:nvPicPr>
        <p:blipFill>
          <a:blip r:embed="rId3" cstate="print"/>
          <a:srcRect r="6582"/>
          <a:stretch>
            <a:fillRect/>
          </a:stretch>
        </p:blipFill>
        <p:spPr bwMode="auto">
          <a:xfrm>
            <a:off x="0" y="0"/>
            <a:ext cx="4343400" cy="2971800"/>
          </a:xfrm>
          <a:prstGeom prst="rect">
            <a:avLst/>
          </a:prstGeom>
          <a:noFill/>
        </p:spPr>
      </p:pic>
      <p:pic>
        <p:nvPicPr>
          <p:cNvPr id="2051" name="Picture 3" descr="L:\Evangelism\Missionaries\Marsh Harbour\Baptism - Terence Bak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0399"/>
            <a:ext cx="4876800" cy="3657601"/>
          </a:xfrm>
          <a:prstGeom prst="rect">
            <a:avLst/>
          </a:prstGeom>
          <a:noFill/>
        </p:spPr>
      </p:pic>
      <p:pic>
        <p:nvPicPr>
          <p:cNvPr id="2052" name="Picture 4" descr="L:\Evangelism\Missionaries\Marsh Harbour\Baptism - Nioka 2.JPG"/>
          <p:cNvPicPr>
            <a:picLocks noChangeAspect="1" noChangeArrowheads="1"/>
          </p:cNvPicPr>
          <p:nvPr/>
        </p:nvPicPr>
        <p:blipFill>
          <a:blip r:embed="rId5" cstate="print"/>
          <a:srcRect b="35849"/>
          <a:stretch>
            <a:fillRect/>
          </a:stretch>
        </p:blipFill>
        <p:spPr bwMode="auto">
          <a:xfrm>
            <a:off x="3657600" y="533400"/>
            <a:ext cx="5486400" cy="2667000"/>
          </a:xfrm>
          <a:prstGeom prst="rect">
            <a:avLst/>
          </a:prstGeom>
          <a:noFill/>
        </p:spPr>
      </p:pic>
      <p:pic>
        <p:nvPicPr>
          <p:cNvPr id="2053" name="Picture 5" descr="L:\Evangelism\Missionaries\Marsh Harbour\Baptism photos\Enit Rivie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3550" y="3205162"/>
            <a:ext cx="4870450" cy="3652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381000" y="5361432"/>
            <a:ext cx="8686800" cy="1496568"/>
            <a:chOff x="304800" y="1399032"/>
            <a:chExt cx="8686800" cy="1496568"/>
          </a:xfrm>
        </p:grpSpPr>
        <p:pic>
          <p:nvPicPr>
            <p:cNvPr id="46" name="Picture 45" descr="Bricks colored.jpg"/>
            <p:cNvPicPr>
              <a:picLocks noChangeAspect="1"/>
            </p:cNvPicPr>
            <p:nvPr/>
          </p:nvPicPr>
          <p:blipFill>
            <a:blip r:embed="rId2" cstate="print"/>
            <a:srcRect t="27143"/>
            <a:stretch>
              <a:fillRect/>
            </a:stretch>
          </p:blipFill>
          <p:spPr>
            <a:xfrm>
              <a:off x="304800" y="1600200"/>
              <a:ext cx="8686800" cy="1295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49" name="Picture 48" descr="Bricks colored.jpg"/>
            <p:cNvPicPr>
              <a:picLocks noChangeAspect="1"/>
            </p:cNvPicPr>
            <p:nvPr/>
          </p:nvPicPr>
          <p:blipFill>
            <a:blip r:embed="rId3" cstate="print"/>
            <a:srcRect t="82857" r="870"/>
            <a:stretch>
              <a:fillRect/>
            </a:stretch>
          </p:blipFill>
          <p:spPr>
            <a:xfrm flipH="1">
              <a:off x="304800" y="1399032"/>
              <a:ext cx="8686800" cy="29698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Teen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55670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9794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$58,650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0" y="527608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Josh, Cara, Josiah &amp; Vivian Blackmer (Paraguay)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16" name="Picture 6" descr="L:\Evangelism\Missionaries\Aforji, Nnanna\Photos from Josh Blackmer's trip\closing pic 3.JPG"/>
          <p:cNvPicPr>
            <a:picLocks noChangeAspect="1" noChangeArrowheads="1"/>
          </p:cNvPicPr>
          <p:nvPr/>
        </p:nvPicPr>
        <p:blipFill>
          <a:blip r:embed="rId5" cstate="print"/>
          <a:srcRect t="13725"/>
          <a:stretch>
            <a:fillRect/>
          </a:stretch>
        </p:blipFill>
        <p:spPr bwMode="auto">
          <a:xfrm>
            <a:off x="0" y="0"/>
            <a:ext cx="2914650" cy="3352800"/>
          </a:xfrm>
          <a:prstGeom prst="rect">
            <a:avLst/>
          </a:prstGeom>
          <a:noFill/>
        </p:spPr>
      </p:pic>
      <p:pic>
        <p:nvPicPr>
          <p:cNvPr id="17" name="Picture 8" descr="L:\Evangelism\Missionaries\Aforji, Nnanna\Photos from Josh Blackmer's trip\Nnanna home.bmp"/>
          <p:cNvPicPr>
            <a:picLocks noChangeAspect="1" noChangeArrowheads="1"/>
          </p:cNvPicPr>
          <p:nvPr/>
        </p:nvPicPr>
        <p:blipFill>
          <a:blip r:embed="rId6" cstate="print"/>
          <a:srcRect l="7020" t="9880" r="3473" b="11080"/>
          <a:stretch>
            <a:fillRect/>
          </a:stretch>
        </p:blipFill>
        <p:spPr bwMode="auto">
          <a:xfrm>
            <a:off x="1524000" y="1752600"/>
            <a:ext cx="5707856" cy="3581400"/>
          </a:xfrm>
          <a:prstGeom prst="rect">
            <a:avLst/>
          </a:prstGeom>
          <a:noFill/>
        </p:spPr>
      </p:pic>
      <p:pic>
        <p:nvPicPr>
          <p:cNvPr id="18" name="Picture 7" descr="L:\Evangelism\Missionaries\Aforji, Nnanna\Photos from Josh Blackmer's trip\DSCN14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5550" y="0"/>
            <a:ext cx="4108450" cy="3081338"/>
          </a:xfrm>
          <a:prstGeom prst="rect">
            <a:avLst/>
          </a:prstGeom>
          <a:noFill/>
        </p:spPr>
      </p:pic>
      <p:pic>
        <p:nvPicPr>
          <p:cNvPr id="22" name="Picture 2" descr="L:\Evangelism\Missionaries\Arunase, Tamuka\Photos\2011\Baptisms\IMGP02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5283200" cy="3962400"/>
          </a:xfrm>
          <a:prstGeom prst="rect">
            <a:avLst/>
          </a:prstGeom>
          <a:noFill/>
        </p:spPr>
      </p:pic>
      <p:pic>
        <p:nvPicPr>
          <p:cNvPr id="21" name="Picture 5" descr="L:\Evangelism\Missionaries\Arunase, Tamuka\Photos\IMGP0258.JPG"/>
          <p:cNvPicPr>
            <a:picLocks noChangeAspect="1" noChangeArrowheads="1"/>
          </p:cNvPicPr>
          <p:nvPr/>
        </p:nvPicPr>
        <p:blipFill>
          <a:blip r:embed="rId9" cstate="print"/>
          <a:srcRect l="10000" t="21667"/>
          <a:stretch>
            <a:fillRect/>
          </a:stretch>
        </p:blipFill>
        <p:spPr bwMode="auto">
          <a:xfrm>
            <a:off x="5291846" y="0"/>
            <a:ext cx="3852154" cy="2514600"/>
          </a:xfrm>
          <a:prstGeom prst="rect">
            <a:avLst/>
          </a:prstGeom>
          <a:noFill/>
        </p:spPr>
      </p:pic>
      <p:pic>
        <p:nvPicPr>
          <p:cNvPr id="20" name="Picture 4" descr="L:\Evangelism\Missionaries\Arunase, Tamuka\Photos\2011\Hinzeman Fellowship\IMGP0072.JPG"/>
          <p:cNvPicPr>
            <a:picLocks noChangeAspect="1" noChangeArrowheads="1"/>
          </p:cNvPicPr>
          <p:nvPr/>
        </p:nvPicPr>
        <p:blipFill>
          <a:blip r:embed="rId10" cstate="print"/>
          <a:srcRect t="6818" b="4545"/>
          <a:stretch>
            <a:fillRect/>
          </a:stretch>
        </p:blipFill>
        <p:spPr bwMode="auto">
          <a:xfrm>
            <a:off x="4673600" y="2362200"/>
            <a:ext cx="4470400" cy="2971800"/>
          </a:xfrm>
          <a:prstGeom prst="rect">
            <a:avLst/>
          </a:prstGeom>
          <a:noFill/>
        </p:spPr>
      </p:pic>
      <p:pic>
        <p:nvPicPr>
          <p:cNvPr id="23" name="Picture 1" descr="L:\Evangelism\Missionaries\Shanahan, Scott\Shanahan 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0"/>
            <a:ext cx="4675768" cy="3505200"/>
          </a:xfrm>
          <a:prstGeom prst="rect">
            <a:avLst/>
          </a:prstGeom>
          <a:noFill/>
        </p:spPr>
      </p:pic>
      <p:pic>
        <p:nvPicPr>
          <p:cNvPr id="24" name="Picture 2" descr="L:\Evangelism\Missionaries\Shanahan, Scott\Shanahan 5.jpg"/>
          <p:cNvPicPr>
            <a:picLocks noChangeAspect="1" noChangeArrowheads="1"/>
          </p:cNvPicPr>
          <p:nvPr/>
        </p:nvPicPr>
        <p:blipFill>
          <a:blip r:embed="rId12" cstate="print">
            <a:lum bright="7000" contrast="3000"/>
          </a:blip>
          <a:srcRect/>
          <a:stretch>
            <a:fillRect/>
          </a:stretch>
        </p:blipFill>
        <p:spPr bwMode="auto">
          <a:xfrm>
            <a:off x="0" y="1981200"/>
            <a:ext cx="3657600" cy="2627681"/>
          </a:xfrm>
          <a:prstGeom prst="rect">
            <a:avLst/>
          </a:prstGeom>
          <a:noFill/>
        </p:spPr>
      </p:pic>
      <p:pic>
        <p:nvPicPr>
          <p:cNvPr id="25" name="Picture 3" descr="L:\Evangelism\Missionaries\Shanahan, Scott\Shanahan 2.jpg"/>
          <p:cNvPicPr>
            <a:picLocks noChangeAspect="1" noChangeArrowheads="1"/>
          </p:cNvPicPr>
          <p:nvPr/>
        </p:nvPicPr>
        <p:blipFill>
          <a:blip r:embed="rId13" cstate="print"/>
          <a:srcRect r="4000"/>
          <a:stretch>
            <a:fillRect/>
          </a:stretch>
        </p:blipFill>
        <p:spPr bwMode="auto">
          <a:xfrm>
            <a:off x="0" y="0"/>
            <a:ext cx="3657600" cy="2375329"/>
          </a:xfrm>
          <a:prstGeom prst="rect">
            <a:avLst/>
          </a:prstGeom>
          <a:noFill/>
        </p:spPr>
      </p:pic>
      <p:pic>
        <p:nvPicPr>
          <p:cNvPr id="26" name="Picture 4" descr="L:\Evangelism\Missionaries\Shanahan, Scott\Shanahan 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0" y="2438400"/>
            <a:ext cx="3810000" cy="2857500"/>
          </a:xfrm>
          <a:prstGeom prst="rect">
            <a:avLst/>
          </a:prstGeom>
          <a:noFill/>
        </p:spPr>
      </p:pic>
      <p:pic>
        <p:nvPicPr>
          <p:cNvPr id="27" name="Picture 14" descr="L:\Evangelism\Missionaries\Treat, Joey\Treat Family 11-10.jpg"/>
          <p:cNvPicPr>
            <a:picLocks noChangeAspect="1" noChangeArrowheads="1"/>
          </p:cNvPicPr>
          <p:nvPr/>
        </p:nvPicPr>
        <p:blipFill>
          <a:blip r:embed="rId15" cstate="print"/>
          <a:srcRect l="12983" t="4931" r="10414" b="3022"/>
          <a:stretch>
            <a:fillRect/>
          </a:stretch>
        </p:blipFill>
        <p:spPr bwMode="auto">
          <a:xfrm>
            <a:off x="0" y="0"/>
            <a:ext cx="3886200" cy="3688596"/>
          </a:xfrm>
          <a:prstGeom prst="rect">
            <a:avLst/>
          </a:prstGeom>
          <a:noFill/>
        </p:spPr>
      </p:pic>
      <p:pic>
        <p:nvPicPr>
          <p:cNvPr id="28" name="Picture 15" descr="L:\Evangelism\Missionaries\Treat, Joey\Sabou Children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86200" y="0"/>
            <a:ext cx="3759200" cy="2819400"/>
          </a:xfrm>
          <a:prstGeom prst="rect">
            <a:avLst/>
          </a:prstGeom>
          <a:noFill/>
        </p:spPr>
      </p:pic>
      <p:pic>
        <p:nvPicPr>
          <p:cNvPr id="29" name="Picture 16" descr="L:\Evangelism\Missionaries\Treat, Joey\Oct 017.jpg"/>
          <p:cNvPicPr>
            <a:picLocks noChangeAspect="1" noChangeArrowheads="1"/>
          </p:cNvPicPr>
          <p:nvPr/>
        </p:nvPicPr>
        <p:blipFill>
          <a:blip r:embed="rId17" cstate="print">
            <a:lum bright="12000" contrast="5000"/>
          </a:blip>
          <a:srcRect b="20408"/>
          <a:stretch>
            <a:fillRect/>
          </a:stretch>
        </p:blipFill>
        <p:spPr bwMode="auto">
          <a:xfrm>
            <a:off x="4495800" y="2499828"/>
            <a:ext cx="4648200" cy="2774690"/>
          </a:xfrm>
          <a:prstGeom prst="rect">
            <a:avLst/>
          </a:prstGeom>
          <a:noFill/>
        </p:spPr>
      </p:pic>
      <p:pic>
        <p:nvPicPr>
          <p:cNvPr id="30" name="Picture 17" descr="L:\Evangelism\Missionaries\Treat, Joey\Baptism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" y="3581400"/>
            <a:ext cx="2298700" cy="1765300"/>
          </a:xfrm>
          <a:prstGeom prst="rect">
            <a:avLst/>
          </a:prstGeom>
          <a:noFill/>
        </p:spPr>
      </p:pic>
      <p:pic>
        <p:nvPicPr>
          <p:cNvPr id="32" name="Picture 11" descr="L:\Evangelism\Missionaries\Martin, Robert\Martin family in Fiji 00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981200" y="1066799"/>
            <a:ext cx="6400800" cy="4250531"/>
          </a:xfrm>
          <a:prstGeom prst="rect">
            <a:avLst/>
          </a:prstGeom>
          <a:noFill/>
        </p:spPr>
      </p:pic>
      <p:pic>
        <p:nvPicPr>
          <p:cNvPr id="33" name="Picture 13" descr="L:\Evangelism\Missionaries\Martin, Robert\Martin family in Fiji 035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29200" y="-381000"/>
            <a:ext cx="4934174" cy="3276600"/>
          </a:xfrm>
          <a:prstGeom prst="rect">
            <a:avLst/>
          </a:prstGeom>
          <a:noFill/>
        </p:spPr>
      </p:pic>
      <p:pic>
        <p:nvPicPr>
          <p:cNvPr id="31" name="Picture 9" descr="L:\Evangelism\Missionaries\Martin, Robert\Robert_Mary_Martin.jpg"/>
          <p:cNvPicPr>
            <a:picLocks noChangeAspect="1" noChangeArrowheads="1"/>
          </p:cNvPicPr>
          <p:nvPr/>
        </p:nvPicPr>
        <p:blipFill>
          <a:blip r:embed="rId21" cstate="print"/>
          <a:srcRect t="12579"/>
          <a:stretch>
            <a:fillRect/>
          </a:stretch>
        </p:blipFill>
        <p:spPr bwMode="auto">
          <a:xfrm>
            <a:off x="-381000" y="-228600"/>
            <a:ext cx="4038600" cy="2647950"/>
          </a:xfrm>
          <a:prstGeom prst="rect">
            <a:avLst/>
          </a:prstGeom>
          <a:noFill/>
        </p:spPr>
      </p:pic>
      <p:pic>
        <p:nvPicPr>
          <p:cNvPr id="34" name="Picture 33" descr="DSCN0660.JPG"/>
          <p:cNvPicPr>
            <a:picLocks noChangeAspect="1"/>
          </p:cNvPicPr>
          <p:nvPr/>
        </p:nvPicPr>
        <p:blipFill>
          <a:blip r:embed="rId22" cstate="print"/>
          <a:srcRect l="22093" r="23256"/>
          <a:stretch>
            <a:fillRect/>
          </a:stretch>
        </p:blipFill>
        <p:spPr>
          <a:xfrm>
            <a:off x="4724400" y="-685800"/>
            <a:ext cx="3581400" cy="4250724"/>
          </a:xfrm>
          <a:prstGeom prst="rect">
            <a:avLst/>
          </a:prstGeom>
        </p:spPr>
      </p:pic>
      <p:pic>
        <p:nvPicPr>
          <p:cNvPr id="35" name="Picture 34" descr="DSCN0628.JPG"/>
          <p:cNvPicPr>
            <a:picLocks noChangeAspect="1"/>
          </p:cNvPicPr>
          <p:nvPr/>
        </p:nvPicPr>
        <p:blipFill>
          <a:blip r:embed="rId23" cstate="print"/>
          <a:srcRect t="19101" r="5634" b="2373"/>
          <a:stretch>
            <a:fillRect/>
          </a:stretch>
        </p:blipFill>
        <p:spPr>
          <a:xfrm>
            <a:off x="4038600" y="2514600"/>
            <a:ext cx="5105400" cy="2819400"/>
          </a:xfrm>
          <a:prstGeom prst="rect">
            <a:avLst/>
          </a:prstGeom>
        </p:spPr>
      </p:pic>
      <p:pic>
        <p:nvPicPr>
          <p:cNvPr id="36" name="Content Placeholder 6" descr="DSCN0764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-1" y="0"/>
            <a:ext cx="4747889" cy="3733800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r="96750" b="77897"/>
          <a:stretch/>
        </p:blipFill>
        <p:spPr bwMode="auto">
          <a:xfrm>
            <a:off x="0" y="0"/>
            <a:ext cx="144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6" cstate="print"/>
          <a:srcRect l="8333" t="8667" r="49167" b="81333"/>
          <a:stretch>
            <a:fillRect/>
          </a:stretch>
        </p:blipFill>
        <p:spPr bwMode="auto">
          <a:xfrm>
            <a:off x="0" y="1143000"/>
            <a:ext cx="9144000" cy="134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 descr="Dr. Dave Miller"/>
          <p:cNvPicPr>
            <a:picLocks noChangeAspect="1" noChangeArrowheads="1"/>
          </p:cNvPicPr>
          <p:nvPr/>
        </p:nvPicPr>
        <p:blipFill>
          <a:blip r:embed="rId27" cstate="print"/>
          <a:srcRect t="3583"/>
          <a:stretch>
            <a:fillRect/>
          </a:stretch>
        </p:blipFill>
        <p:spPr bwMode="auto">
          <a:xfrm>
            <a:off x="0" y="2487168"/>
            <a:ext cx="2085975" cy="2819400"/>
          </a:xfrm>
          <a:prstGeom prst="rect">
            <a:avLst/>
          </a:prstGeom>
          <a:noFill/>
        </p:spPr>
      </p:pic>
      <p:pic>
        <p:nvPicPr>
          <p:cNvPr id="42" name="Picture 4" descr="Kyle But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810000" y="2486024"/>
            <a:ext cx="1828800" cy="2438400"/>
          </a:xfrm>
          <a:prstGeom prst="rect">
            <a:avLst/>
          </a:prstGeom>
          <a:noFill/>
        </p:spPr>
      </p:pic>
      <p:pic>
        <p:nvPicPr>
          <p:cNvPr id="54" name="Picture 6" descr="http://ap.lanexdev.com/user_images/images/staff/el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057400" y="2486024"/>
            <a:ext cx="1781175" cy="2438400"/>
          </a:xfrm>
          <a:prstGeom prst="rect">
            <a:avLst/>
          </a:prstGeom>
          <a:noFill/>
        </p:spPr>
      </p:pic>
      <p:pic>
        <p:nvPicPr>
          <p:cNvPr id="55" name="Picture 8" descr="Jeff Miller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638800" y="2486024"/>
            <a:ext cx="1714500" cy="2438400"/>
          </a:xfrm>
          <a:prstGeom prst="rect">
            <a:avLst/>
          </a:prstGeom>
          <a:noFill/>
        </p:spPr>
      </p:pic>
      <p:pic>
        <p:nvPicPr>
          <p:cNvPr id="56" name="Picture 28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0" y="28194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" descr="Guillermo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029200" y="2286000"/>
            <a:ext cx="4114800" cy="304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8" name="Picture 4" descr="fxx group1"/>
          <p:cNvPicPr>
            <a:picLocks noChangeAspect="1" noChangeArrowheads="1"/>
          </p:cNvPicPr>
          <p:nvPr/>
        </p:nvPicPr>
        <p:blipFill>
          <a:blip r:embed="rId33" cstate="print">
            <a:lum bright="12000" contrast="24000"/>
          </a:blip>
          <a:srcRect/>
          <a:stretch>
            <a:fillRect/>
          </a:stretch>
        </p:blipFill>
        <p:spPr bwMode="auto">
          <a:xfrm>
            <a:off x="0" y="0"/>
            <a:ext cx="6457950" cy="2792412"/>
          </a:xfrm>
          <a:prstGeom prst="rect">
            <a:avLst/>
          </a:prstGeom>
          <a:noFill/>
          <a:ln w="19050" algn="in">
            <a:noFill/>
            <a:miter lim="800000"/>
            <a:headEnd/>
            <a:tailEnd/>
          </a:ln>
          <a:effectLst/>
        </p:spPr>
      </p:pic>
      <p:pic>
        <p:nvPicPr>
          <p:cNvPr id="23553" name="Picture 1" descr="C:\Users\David\Dropbox\Troy Spradlin's newsletters\Spradlin Portrais 2012\IMG_2139.JPG"/>
          <p:cNvPicPr>
            <a:picLocks noChangeAspect="1" noChangeArrowheads="1"/>
          </p:cNvPicPr>
          <p:nvPr/>
        </p:nvPicPr>
        <p:blipFill>
          <a:blip r:embed="rId34" cstate="print"/>
          <a:srcRect l="32222" t="13604" r="28889" b="22478"/>
          <a:stretch>
            <a:fillRect/>
          </a:stretch>
        </p:blipFill>
        <p:spPr bwMode="auto">
          <a:xfrm>
            <a:off x="2971800" y="2819400"/>
            <a:ext cx="2294860" cy="2514600"/>
          </a:xfrm>
          <a:prstGeom prst="rect">
            <a:avLst/>
          </a:prstGeom>
          <a:noFill/>
        </p:spPr>
      </p:pic>
      <p:pic>
        <p:nvPicPr>
          <p:cNvPr id="63" name="Picture 2" descr="F:\Furlough 2012\DSCN1673.JPG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22188" r="1913" b="20608"/>
          <a:stretch/>
        </p:blipFill>
        <p:spPr bwMode="auto">
          <a:xfrm>
            <a:off x="2235200" y="-533400"/>
            <a:ext cx="6908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F:\Furlough 2012\IMG_2299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F:\Furlough 2012\pics\IMG_3471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0"/>
            <a:ext cx="2895600" cy="217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Silvina"/>
          <p:cNvPicPr>
            <a:picLocks noChangeAspect="1" noChangeArrowheads="1"/>
          </p:cNvPicPr>
          <p:nvPr/>
        </p:nvPicPr>
        <p:blipFill>
          <a:blip r:embed="rId38" cstate="print"/>
          <a:srcRect l="15942" r="8621" b="18054"/>
          <a:stretch>
            <a:fillRect/>
          </a:stretch>
        </p:blipFill>
        <p:spPr bwMode="auto">
          <a:xfrm>
            <a:off x="4572000" y="2819400"/>
            <a:ext cx="2378676" cy="2514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8" name="Picture 2" descr="F:\Furlough 2012\IMG_2484.JPG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22654" r="26536" b="-2350"/>
          <a:stretch/>
        </p:blipFill>
        <p:spPr bwMode="auto">
          <a:xfrm>
            <a:off x="6901249" y="2826179"/>
            <a:ext cx="2242751" cy="258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F:\Furlough 2012\pics\IMG_2497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22807" r="5263" b="47719"/>
          <a:stretch>
            <a:fillRect/>
          </a:stretch>
        </p:blipFill>
        <p:spPr bwMode="auto">
          <a:xfrm>
            <a:off x="0" y="0"/>
            <a:ext cx="3505200" cy="89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0" y="0"/>
            <a:ext cx="3505199" cy="303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9" descr="L:\Evangelism\Missionaries\Blackmer-Spradlin\Team Photos\Blackmers-Salto Suizo Falls.jpg"/>
          <p:cNvPicPr>
            <a:picLocks noChangeAspect="1" noChangeArrowheads="1"/>
          </p:cNvPicPr>
          <p:nvPr/>
        </p:nvPicPr>
        <p:blipFill>
          <a:blip r:embed="rId42" cstate="print">
            <a:lum bright="5000" contrast="2000"/>
          </a:blip>
          <a:srcRect t="61924" r="14914"/>
          <a:stretch>
            <a:fillRect/>
          </a:stretch>
        </p:blipFill>
        <p:spPr bwMode="auto">
          <a:xfrm>
            <a:off x="5943600" y="0"/>
            <a:ext cx="3200400" cy="1909331"/>
          </a:xfrm>
          <a:prstGeom prst="rect">
            <a:avLst/>
          </a:prstGeom>
          <a:noFill/>
        </p:spPr>
      </p:pic>
      <p:pic>
        <p:nvPicPr>
          <p:cNvPr id="69" name="Picture 68" descr="F:\Furlough 2012\IMG_4784.JP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4930" r="27451" b="3871"/>
          <a:stretch/>
        </p:blipFill>
        <p:spPr bwMode="auto">
          <a:xfrm>
            <a:off x="0" y="2819400"/>
            <a:ext cx="231071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F:\Furlough 2012\IMG_2471.JP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11929" r="19483"/>
          <a:stretch>
            <a:fillRect/>
          </a:stretch>
        </p:blipFill>
        <p:spPr bwMode="auto">
          <a:xfrm>
            <a:off x="2057400" y="2819400"/>
            <a:ext cx="2514600" cy="25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0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5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0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5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00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1" grpId="0"/>
      <p:bldP spid="52" grpId="0"/>
      <p:bldP spid="52" grpId="1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381000" y="5361432"/>
            <a:ext cx="8686800" cy="1496568"/>
            <a:chOff x="304800" y="1399032"/>
            <a:chExt cx="8686800" cy="1496568"/>
          </a:xfrm>
        </p:grpSpPr>
        <p:pic>
          <p:nvPicPr>
            <p:cNvPr id="46" name="Picture 45" descr="Bricks colored.jpg"/>
            <p:cNvPicPr>
              <a:picLocks noChangeAspect="1"/>
            </p:cNvPicPr>
            <p:nvPr/>
          </p:nvPicPr>
          <p:blipFill>
            <a:blip r:embed="rId2" cstate="print"/>
            <a:srcRect t="27143"/>
            <a:stretch>
              <a:fillRect/>
            </a:stretch>
          </p:blipFill>
          <p:spPr>
            <a:xfrm>
              <a:off x="304800" y="1600200"/>
              <a:ext cx="8686800" cy="1295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49" name="Picture 48" descr="Bricks colored.jpg"/>
            <p:cNvPicPr>
              <a:picLocks noChangeAspect="1"/>
            </p:cNvPicPr>
            <p:nvPr/>
          </p:nvPicPr>
          <p:blipFill>
            <a:blip r:embed="rId3" cstate="print"/>
            <a:srcRect t="82857" r="870"/>
            <a:stretch>
              <a:fillRect/>
            </a:stretch>
          </p:blipFill>
          <p:spPr>
            <a:xfrm flipH="1">
              <a:off x="304800" y="1399032"/>
              <a:ext cx="8686800" cy="29698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5" name="Trapezoid 4"/>
          <p:cNvSpPr/>
          <p:nvPr/>
        </p:nvSpPr>
        <p:spPr>
          <a:xfrm>
            <a:off x="381000" y="1524000"/>
            <a:ext cx="8686800" cy="3810000"/>
          </a:xfrm>
          <a:prstGeom prst="trapezoid">
            <a:avLst>
              <a:gd name="adj" fmla="val 85293"/>
            </a:avLst>
          </a:prstGeom>
          <a:solidFill>
            <a:srgbClr val="27697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200400" y="16074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+1 issue of </a:t>
            </a:r>
            <a:r>
              <a:rPr lang="en-US" sz="2400" b="1" i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H2H</a:t>
            </a:r>
            <a:endParaRPr lang="en-US" sz="2400" b="1" dirty="0" smtClean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PBL Neighbors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 rot="18600000">
            <a:off x="2398225" y="1661799"/>
            <a:ext cx="1411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$111,150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0" y="6172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Teen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55670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9794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$58,650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3000" y="4495800"/>
            <a:ext cx="71628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8600000">
            <a:off x="-64550" y="46123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19200" y="4495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86400" y="45030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Pursuing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 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981200" y="3505200"/>
            <a:ext cx="54864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18600000">
            <a:off x="784296" y="36217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$81,150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52600" y="3581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Paraguay Mission Trip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PBL Members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00600" y="35814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Mauricio Yegros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Team in Miami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800600" y="35052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438400" y="25908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+1 issue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H2H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PBL Neighbors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800600" y="2590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Marsh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Harbour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Mission Trips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4800600" y="25146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819400" y="2514600"/>
            <a:ext cx="38100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62000" y="527608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Josh, Cara, Josiah &amp; Vivian Blackmer (Paraguay)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800600" y="4495800"/>
            <a:ext cx="0" cy="8382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8600000">
            <a:off x="1622496" y="2622152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3" grpId="0"/>
      <p:bldP spid="6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L:\Evangelism\H2H-H2H\HTH info slide.jpg"/>
          <p:cNvPicPr>
            <a:picLocks noChangeAspect="1" noChangeArrowheads="1"/>
          </p:cNvPicPr>
          <p:nvPr/>
        </p:nvPicPr>
        <p:blipFill>
          <a:blip r:embed="rId2" cstate="print"/>
          <a:srcRect l="64125"/>
          <a:stretch>
            <a:fillRect/>
          </a:stretch>
        </p:blipFill>
        <p:spPr bwMode="auto">
          <a:xfrm>
            <a:off x="0" y="2362200"/>
            <a:ext cx="2150459" cy="4495800"/>
          </a:xfrm>
          <a:prstGeom prst="rect">
            <a:avLst/>
          </a:prstGeom>
          <a:noFill/>
        </p:spPr>
      </p:pic>
      <p:pic>
        <p:nvPicPr>
          <p:cNvPr id="1028" name="Picture 4" descr="L:\Evangelism\H2H-H2H\HTH_Masthe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68732"/>
          </a:xfrm>
          <a:prstGeom prst="rect">
            <a:avLst/>
          </a:prstGeom>
          <a:noFill/>
        </p:spPr>
      </p:pic>
      <p:pic>
        <p:nvPicPr>
          <p:cNvPr id="1027" name="Picture 3" descr="L:\Evangelism\H2H-H2H\House to House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4236">
            <a:off x="2258229" y="6145271"/>
            <a:ext cx="595908" cy="670546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/>
          <p:nvPr/>
        </p:nvCxnSpPr>
        <p:spPr>
          <a:xfrm rot="5400000">
            <a:off x="9144000" y="990600"/>
            <a:ext cx="198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1"/>
          <p:cNvGrpSpPr/>
          <p:nvPr/>
        </p:nvGrpSpPr>
        <p:grpSpPr>
          <a:xfrm>
            <a:off x="-76200" y="1828800"/>
            <a:ext cx="2826330" cy="3657603"/>
            <a:chOff x="1828801" y="2362200"/>
            <a:chExt cx="2826330" cy="3657603"/>
          </a:xfrm>
        </p:grpSpPr>
        <p:pic>
          <p:nvPicPr>
            <p:cNvPr id="2" name="Picture 3" descr="L:\Office\Xerox_Scans\David\DOC157.XSM\000000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1413164" y="2777837"/>
              <a:ext cx="3657603" cy="28263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856232" y="5532120"/>
              <a:ext cx="12954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Sept. ‘12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22"/>
          <p:cNvGrpSpPr/>
          <p:nvPr/>
        </p:nvGrpSpPr>
        <p:grpSpPr>
          <a:xfrm>
            <a:off x="2112086" y="2209801"/>
            <a:ext cx="2840913" cy="3676475"/>
            <a:chOff x="4017087" y="2743201"/>
            <a:chExt cx="2840913" cy="3676475"/>
          </a:xfrm>
        </p:grpSpPr>
        <p:pic>
          <p:nvPicPr>
            <p:cNvPr id="1026" name="Picture 2" descr="L:\Office\Xerox_Scans\David\DOC156.XSM\000000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3599306" y="3160982"/>
              <a:ext cx="3676475" cy="284091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038600" y="5943600"/>
              <a:ext cx="12954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Nov. ‘12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23"/>
          <p:cNvGrpSpPr/>
          <p:nvPr/>
        </p:nvGrpSpPr>
        <p:grpSpPr>
          <a:xfrm>
            <a:off x="4412670" y="2666998"/>
            <a:ext cx="2826329" cy="3657602"/>
            <a:chOff x="6317671" y="3200398"/>
            <a:chExt cx="2826329" cy="3657602"/>
          </a:xfrm>
        </p:grpSpPr>
        <p:pic>
          <p:nvPicPr>
            <p:cNvPr id="3" name="Picture 4" descr="L:\Office\Xerox_Scans\David\DOC158.XSM\0000000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5902035" y="3616034"/>
              <a:ext cx="3657602" cy="282632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324600" y="6396335"/>
              <a:ext cx="1219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Jan. ‘13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 rot="20039703">
            <a:off x="76199" y="3276600"/>
            <a:ext cx="1920718" cy="9818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</a:t>
            </a:r>
          </a:p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copies</a:t>
            </a:r>
            <a:endParaRPr 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 rot="20039703">
            <a:off x="2380875" y="3647968"/>
            <a:ext cx="1920718" cy="9818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</a:t>
            </a:r>
          </a:p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copies</a:t>
            </a:r>
            <a:endParaRPr 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 rot="20039703">
            <a:off x="4690005" y="4105168"/>
            <a:ext cx="1920718" cy="9818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</a:t>
            </a:r>
          </a:p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copies</a:t>
            </a:r>
            <a:endParaRPr 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2" name="Group 29"/>
          <p:cNvGrpSpPr/>
          <p:nvPr/>
        </p:nvGrpSpPr>
        <p:grpSpPr>
          <a:xfrm>
            <a:off x="6019800" y="4495802"/>
            <a:ext cx="3124200" cy="2209798"/>
            <a:chOff x="6454698" y="5115912"/>
            <a:chExt cx="5867400" cy="4190998"/>
          </a:xfrm>
        </p:grpSpPr>
        <p:pic>
          <p:nvPicPr>
            <p:cNvPr id="23" name="Picture 4" descr="L:\Office\Xerox_Scans\David\DOC158.XSM\00000001.JPG"/>
            <p:cNvPicPr>
              <a:picLocks noChangeAspect="1" noChangeArrowheads="1"/>
            </p:cNvPicPr>
            <p:nvPr/>
          </p:nvPicPr>
          <p:blipFill>
            <a:blip r:embed="rId8" cstate="print"/>
            <a:srcRect l="44805"/>
            <a:stretch>
              <a:fillRect/>
            </a:stretch>
          </p:blipFill>
          <p:spPr bwMode="auto">
            <a:xfrm rot="16200000">
              <a:off x="7292899" y="4277711"/>
              <a:ext cx="4190998" cy="5867400"/>
            </a:xfrm>
            <a:prstGeom prst="rect">
              <a:avLst/>
            </a:prstGeom>
            <a:noFill/>
            <a:ln w="38100">
              <a:solidFill>
                <a:srgbClr val="19434F"/>
              </a:solidFill>
            </a:ln>
          </p:spPr>
        </p:pic>
        <p:sp>
          <p:nvSpPr>
            <p:cNvPr id="24" name="Rectangle 23"/>
            <p:cNvSpPr/>
            <p:nvPr/>
          </p:nvSpPr>
          <p:spPr>
            <a:xfrm>
              <a:off x="8481618" y="6606384"/>
              <a:ext cx="3758184" cy="2615185"/>
            </a:xfrm>
            <a:prstGeom prst="rect">
              <a:avLst/>
            </a:prstGeom>
            <a:solidFill>
              <a:srgbClr val="27697B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Md BT" pitchFamily="34" charset="0"/>
                </a:rPr>
                <a:t>One More Issue</a:t>
              </a:r>
            </a:p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Md BT" pitchFamily="34" charset="0"/>
                </a:rPr>
                <a:t>March 2013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 rot="20039703">
            <a:off x="6137807" y="5324366"/>
            <a:ext cx="1920718" cy="9818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</a:t>
            </a:r>
          </a:p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copies</a:t>
            </a:r>
            <a:endParaRPr 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Group 29"/>
          <p:cNvGrpSpPr/>
          <p:nvPr/>
        </p:nvGrpSpPr>
        <p:grpSpPr>
          <a:xfrm>
            <a:off x="1600200" y="0"/>
            <a:ext cx="5867400" cy="4190998"/>
            <a:chOff x="2590800" y="2514600"/>
            <a:chExt cx="5867400" cy="4190998"/>
          </a:xfrm>
        </p:grpSpPr>
        <p:pic>
          <p:nvPicPr>
            <p:cNvPr id="26" name="Picture 4" descr="L:\Office\Xerox_Scans\David\DOC158.XSM\00000001.JPG"/>
            <p:cNvPicPr>
              <a:picLocks noChangeAspect="1" noChangeArrowheads="1"/>
            </p:cNvPicPr>
            <p:nvPr/>
          </p:nvPicPr>
          <p:blipFill>
            <a:blip r:embed="rId9" cstate="print"/>
            <a:srcRect l="44805"/>
            <a:stretch>
              <a:fillRect/>
            </a:stretch>
          </p:blipFill>
          <p:spPr bwMode="auto">
            <a:xfrm rot="16200000">
              <a:off x="3429001" y="1676399"/>
              <a:ext cx="4190998" cy="5867400"/>
            </a:xfrm>
            <a:prstGeom prst="rect">
              <a:avLst/>
            </a:prstGeom>
            <a:noFill/>
            <a:ln w="38100">
              <a:solidFill>
                <a:srgbClr val="19434F"/>
              </a:solidFill>
            </a:ln>
          </p:spPr>
        </p:pic>
        <p:sp>
          <p:nvSpPr>
            <p:cNvPr id="28" name="Rectangle 27"/>
            <p:cNvSpPr/>
            <p:nvPr/>
          </p:nvSpPr>
          <p:spPr>
            <a:xfrm>
              <a:off x="4617720" y="4005072"/>
              <a:ext cx="3758184" cy="2615184"/>
            </a:xfrm>
            <a:prstGeom prst="rect">
              <a:avLst/>
            </a:prstGeom>
            <a:solidFill>
              <a:srgbClr val="27697B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Md BT" pitchFamily="34" charset="0"/>
                </a:rPr>
                <a:t>One Last Issue</a:t>
              </a:r>
            </a:p>
            <a:p>
              <a:pPr algn="ctr"/>
              <a:r>
                <a:rPr lang="en-US" sz="4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Md BT" pitchFamily="34" charset="0"/>
                </a:rPr>
                <a:t>May 2013</a:t>
              </a:r>
            </a:p>
            <a:p>
              <a:pPr algn="ctr"/>
              <a:endPara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itchFamily="34" charset="0"/>
              </a:endParaRPr>
            </a:p>
            <a:p>
              <a:pPr algn="ctr"/>
              <a:r>
                <a:rPr lang="en-US" sz="2000" b="1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Lt BT" pitchFamily="34" charset="0"/>
                </a:rPr>
                <a:t>(Saturation is key!)</a:t>
              </a:r>
              <a:endPara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 rot="20039703">
            <a:off x="2099206" y="2276368"/>
            <a:ext cx="1920718" cy="9818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</a:t>
            </a:r>
          </a:p>
          <a:p>
            <a:pPr algn="ctr">
              <a:lnSpc>
                <a:spcPct val="7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copies</a:t>
            </a:r>
            <a:endParaRPr 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381000" y="5361432"/>
            <a:ext cx="8686800" cy="1496568"/>
            <a:chOff x="304800" y="1399032"/>
            <a:chExt cx="8686800" cy="1496568"/>
          </a:xfrm>
        </p:grpSpPr>
        <p:pic>
          <p:nvPicPr>
            <p:cNvPr id="46" name="Picture 45" descr="Bricks colored.jpg"/>
            <p:cNvPicPr>
              <a:picLocks noChangeAspect="1"/>
            </p:cNvPicPr>
            <p:nvPr/>
          </p:nvPicPr>
          <p:blipFill>
            <a:blip r:embed="rId2" cstate="print"/>
            <a:srcRect t="27143"/>
            <a:stretch>
              <a:fillRect/>
            </a:stretch>
          </p:blipFill>
          <p:spPr>
            <a:xfrm>
              <a:off x="304800" y="1600200"/>
              <a:ext cx="8686800" cy="1295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49" name="Picture 48" descr="Bricks colored.jpg"/>
            <p:cNvPicPr>
              <a:picLocks noChangeAspect="1"/>
            </p:cNvPicPr>
            <p:nvPr/>
          </p:nvPicPr>
          <p:blipFill>
            <a:blip r:embed="rId3" cstate="print"/>
            <a:srcRect t="82857" r="870"/>
            <a:stretch>
              <a:fillRect/>
            </a:stretch>
          </p:blipFill>
          <p:spPr>
            <a:xfrm flipH="1">
              <a:off x="304800" y="1399032"/>
              <a:ext cx="8686800" cy="29698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5" name="Trapezoid 4"/>
          <p:cNvSpPr/>
          <p:nvPr/>
        </p:nvSpPr>
        <p:spPr>
          <a:xfrm>
            <a:off x="381000" y="1524000"/>
            <a:ext cx="8686800" cy="3810000"/>
          </a:xfrm>
          <a:prstGeom prst="trapezoid">
            <a:avLst>
              <a:gd name="adj" fmla="val 85293"/>
            </a:avLst>
          </a:prstGeom>
          <a:solidFill>
            <a:srgbClr val="27697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200400" y="16074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+1 issue of </a:t>
            </a:r>
            <a:r>
              <a:rPr lang="en-US" sz="2400" b="1" i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H2H</a:t>
            </a:r>
            <a:endParaRPr lang="en-US" sz="2400" b="1" dirty="0" smtClean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PBL Neighbors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 rot="18600000">
            <a:off x="2398225" y="1661799"/>
            <a:ext cx="1411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$111,150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 rot="18600000">
            <a:off x="3375229" y="431111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$+++,+++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343400" y="5334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Sign</a:t>
            </a:r>
            <a:endParaRPr lang="en-US" sz="20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Teen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55670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9794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$58,650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3000" y="4495800"/>
            <a:ext cx="71628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8600000">
            <a:off x="-64550" y="46123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19200" y="4495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86400" y="45030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Pursuing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 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981200" y="3505200"/>
            <a:ext cx="54864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18600000">
            <a:off x="784296" y="36217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$81,150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52600" y="3581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Paraguay Mission Trip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PBL Members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00600" y="35814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Mauricio Yegros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Team in Miami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800600" y="35052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438400" y="25908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+1 issue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H2H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PBL Neighbors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800600" y="2590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Marsh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Harbour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 Mission Trips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4800600" y="25146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819400" y="2514600"/>
            <a:ext cx="38100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62000" y="527608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Josh, Cara, Josiah &amp; Vivian Blackmer (Paraguay)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800600" y="4495800"/>
            <a:ext cx="0" cy="8382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8600000">
            <a:off x="1622496" y="2622152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2000" y="6172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530" y="144959"/>
            <a:ext cx="90694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When We Follow God’s Plan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4169" y="838200"/>
            <a:ext cx="68259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Salvation Is Possible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66800" y="1752600"/>
            <a:ext cx="7010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1981200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 Jesus is God’s Son</a:t>
            </a:r>
            <a:r>
              <a:rPr lang="en-US" sz="3200" b="1" dirty="0" smtClean="0"/>
              <a:t>	John 8:24</a:t>
            </a:r>
          </a:p>
          <a:p>
            <a:pPr>
              <a:lnSpc>
                <a:spcPct val="150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Repent/Turn from your sins</a:t>
            </a:r>
            <a:r>
              <a:rPr lang="en-US" sz="3200" b="1" dirty="0" smtClean="0"/>
              <a:t>	Acts 2:38</a:t>
            </a:r>
          </a:p>
          <a:p>
            <a:pPr>
              <a:lnSpc>
                <a:spcPct val="150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Confess your faith</a:t>
            </a:r>
            <a:r>
              <a:rPr lang="en-US" sz="3200" b="1" dirty="0" smtClean="0"/>
              <a:t>	Romans 10:9</a:t>
            </a:r>
          </a:p>
          <a:p>
            <a:pPr>
              <a:lnSpc>
                <a:spcPct val="150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baptized</a:t>
            </a:r>
            <a:r>
              <a:rPr lang="en-US" sz="3200" b="1" dirty="0" smtClean="0"/>
              <a:t>	Mark 16:16</a:t>
            </a:r>
          </a:p>
          <a:p>
            <a:pPr>
              <a:lnSpc>
                <a:spcPct val="150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faithfully</a:t>
            </a:r>
            <a:r>
              <a:rPr lang="en-US" sz="3200" b="1" dirty="0" smtClean="0"/>
              <a:t>	Revelation 2:10</a:t>
            </a:r>
            <a:endParaRPr lang="en-US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Must have $58,650 to cover our base/committed works</a:t>
            </a:r>
          </a:p>
          <a:p>
            <a:r>
              <a:rPr lang="en-US" dirty="0" err="1" smtClean="0"/>
              <a:t>Nnanna</a:t>
            </a:r>
            <a:r>
              <a:rPr lang="en-US" dirty="0" smtClean="0"/>
              <a:t> </a:t>
            </a:r>
            <a:r>
              <a:rPr lang="en-US" dirty="0" err="1" smtClean="0"/>
              <a:t>Aforji</a:t>
            </a:r>
            <a:r>
              <a:rPr lang="en-US" dirty="0" smtClean="0"/>
              <a:t> (Nigeria) – supported him since 1994</a:t>
            </a:r>
          </a:p>
          <a:p>
            <a:r>
              <a:rPr lang="en-US" dirty="0" err="1" smtClean="0"/>
              <a:t>Tamuka</a:t>
            </a:r>
            <a:r>
              <a:rPr lang="en-US" dirty="0" smtClean="0"/>
              <a:t> </a:t>
            </a:r>
            <a:r>
              <a:rPr lang="en-US" dirty="0" err="1" smtClean="0"/>
              <a:t>Arunashe</a:t>
            </a:r>
            <a:r>
              <a:rPr lang="en-US" dirty="0" smtClean="0"/>
              <a:t> (Zimbabwe) – since 1994</a:t>
            </a:r>
          </a:p>
          <a:p>
            <a:r>
              <a:rPr lang="en-US" dirty="0" smtClean="0"/>
              <a:t>Scott Shanahan (Pacific) – since 2012</a:t>
            </a:r>
          </a:p>
          <a:p>
            <a:r>
              <a:rPr lang="en-US" dirty="0" smtClean="0"/>
              <a:t>Joey Treat (Pacific) – since 2004</a:t>
            </a:r>
          </a:p>
          <a:p>
            <a:pPr lvl="1"/>
            <a:r>
              <a:rPr lang="en-US" dirty="0" smtClean="0"/>
              <a:t>Own TV network (1 of 3 on the island); increasing support</a:t>
            </a:r>
          </a:p>
          <a:p>
            <a:r>
              <a:rPr lang="en-US" dirty="0" smtClean="0"/>
              <a:t>Robert Martin (Pacific) – since 1989</a:t>
            </a:r>
          </a:p>
          <a:p>
            <a:r>
              <a:rPr lang="en-US" dirty="0" smtClean="0"/>
              <a:t>Apologetics Press – since 1986 (oversight since 2004)</a:t>
            </a:r>
          </a:p>
          <a:p>
            <a:r>
              <a:rPr lang="en-US" dirty="0" smtClean="0"/>
              <a:t>Teen Mission Trip</a:t>
            </a:r>
          </a:p>
          <a:p>
            <a:r>
              <a:rPr lang="en-US" dirty="0" smtClean="0"/>
              <a:t>Troy Spradlin (Paraguay)</a:t>
            </a:r>
          </a:p>
          <a:p>
            <a:r>
              <a:rPr lang="en-US" dirty="0" smtClean="0"/>
              <a:t>Josh Blackmer (Paraguay)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381000" y="5361432"/>
            <a:ext cx="8686800" cy="1496568"/>
            <a:chOff x="304800" y="1399032"/>
            <a:chExt cx="8686800" cy="1496568"/>
          </a:xfrm>
        </p:grpSpPr>
        <p:pic>
          <p:nvPicPr>
            <p:cNvPr id="46" name="Picture 45" descr="Bricks colored.jpg"/>
            <p:cNvPicPr>
              <a:picLocks noChangeAspect="1"/>
            </p:cNvPicPr>
            <p:nvPr/>
          </p:nvPicPr>
          <p:blipFill>
            <a:blip r:embed="rId2" cstate="print"/>
            <a:srcRect t="27143"/>
            <a:stretch>
              <a:fillRect/>
            </a:stretch>
          </p:blipFill>
          <p:spPr>
            <a:xfrm>
              <a:off x="304800" y="1600200"/>
              <a:ext cx="8686800" cy="1295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49" name="Picture 48" descr="Bricks colored.jpg"/>
            <p:cNvPicPr>
              <a:picLocks noChangeAspect="1"/>
            </p:cNvPicPr>
            <p:nvPr/>
          </p:nvPicPr>
          <p:blipFill>
            <a:blip r:embed="rId3" cstate="print"/>
            <a:srcRect t="82857" r="870"/>
            <a:stretch>
              <a:fillRect/>
            </a:stretch>
          </p:blipFill>
          <p:spPr>
            <a:xfrm flipH="1">
              <a:off x="304800" y="1399032"/>
              <a:ext cx="8686800" cy="29698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5" name="Trapezoid 4"/>
          <p:cNvSpPr/>
          <p:nvPr/>
        </p:nvSpPr>
        <p:spPr>
          <a:xfrm>
            <a:off x="381000" y="1524000"/>
            <a:ext cx="8686800" cy="3810000"/>
          </a:xfrm>
          <a:prstGeom prst="trapezoid">
            <a:avLst>
              <a:gd name="adj" fmla="val 85293"/>
            </a:avLst>
          </a:prstGeom>
          <a:solidFill>
            <a:srgbClr val="27697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0" y="6172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Teen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55670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9794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$58,650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3000" y="4495800"/>
            <a:ext cx="71628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8600000">
            <a:off x="-64550" y="46123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19200" y="4495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62000" y="527608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Josh, Cara, Josiah &amp; Vivian Blackmer (Paraguay)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800600" y="4495800"/>
            <a:ext cx="0" cy="8382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5" grpId="0"/>
      <p:bldP spid="55" grpId="1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If we give $72,150</a:t>
            </a:r>
          </a:p>
          <a:p>
            <a:pPr lvl="1"/>
            <a:r>
              <a:rPr lang="en-US" dirty="0" smtClean="0"/>
              <a:t>Special Requests for Mission Trips</a:t>
            </a:r>
          </a:p>
          <a:p>
            <a:pPr lvl="1"/>
            <a:r>
              <a:rPr lang="en-US" dirty="0" smtClean="0"/>
              <a:t>PLUS, Pursuing Sign on I-95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L:\Evangelism\Mission Sunday\2013\I-95 Building without si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L:\Evangelism\Mission Sunday\2013\I-95 Building with sign.jpg"/>
          <p:cNvPicPr>
            <a:picLocks noChangeAspect="1" noChangeArrowheads="1"/>
          </p:cNvPicPr>
          <p:nvPr/>
        </p:nvPicPr>
        <p:blipFill>
          <a:blip r:embed="rId3" cstate="print"/>
          <a:srcRect l="28334" t="42222" r="58333" b="38889"/>
          <a:stretch>
            <a:fillRect/>
          </a:stretch>
        </p:blipFill>
        <p:spPr bwMode="auto">
          <a:xfrm>
            <a:off x="2590800" y="2895600"/>
            <a:ext cx="1219200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381000" y="5361432"/>
            <a:ext cx="8686800" cy="1496568"/>
            <a:chOff x="304800" y="1399032"/>
            <a:chExt cx="8686800" cy="1496568"/>
          </a:xfrm>
        </p:grpSpPr>
        <p:pic>
          <p:nvPicPr>
            <p:cNvPr id="46" name="Picture 45" descr="Bricks colored.jpg"/>
            <p:cNvPicPr>
              <a:picLocks noChangeAspect="1"/>
            </p:cNvPicPr>
            <p:nvPr/>
          </p:nvPicPr>
          <p:blipFill>
            <a:blip r:embed="rId2" cstate="print"/>
            <a:srcRect t="27143"/>
            <a:stretch>
              <a:fillRect/>
            </a:stretch>
          </p:blipFill>
          <p:spPr>
            <a:xfrm>
              <a:off x="304800" y="1600200"/>
              <a:ext cx="8686800" cy="1295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49" name="Picture 48" descr="Bricks colored.jpg"/>
            <p:cNvPicPr>
              <a:picLocks noChangeAspect="1"/>
            </p:cNvPicPr>
            <p:nvPr/>
          </p:nvPicPr>
          <p:blipFill>
            <a:blip r:embed="rId3" cstate="print"/>
            <a:srcRect t="82857" r="870"/>
            <a:stretch>
              <a:fillRect/>
            </a:stretch>
          </p:blipFill>
          <p:spPr>
            <a:xfrm flipH="1">
              <a:off x="304800" y="1399032"/>
              <a:ext cx="8686800" cy="29698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5" name="Trapezoid 4"/>
          <p:cNvSpPr/>
          <p:nvPr/>
        </p:nvSpPr>
        <p:spPr>
          <a:xfrm>
            <a:off x="381000" y="1524000"/>
            <a:ext cx="8686800" cy="3810000"/>
          </a:xfrm>
          <a:prstGeom prst="trapezoid">
            <a:avLst>
              <a:gd name="adj" fmla="val 85293"/>
            </a:avLst>
          </a:prstGeom>
          <a:solidFill>
            <a:srgbClr val="27697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Teen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55670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9794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$58,650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3000" y="4495800"/>
            <a:ext cx="71628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8600000">
            <a:off x="-64550" y="46123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19200" y="4495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86400" y="45030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Pursuing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 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981200" y="3505200"/>
            <a:ext cx="5486400" cy="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18600000">
            <a:off x="784296" y="3621783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$81,150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52600" y="3581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Paraguay Mission Trip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PBL Members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800600" y="3505200"/>
            <a:ext cx="0" cy="9906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62000" y="527608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Josh, Cara, Josiah &amp; Vivian Blackmer (Paraguay)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800600" y="4495800"/>
            <a:ext cx="0" cy="838200"/>
          </a:xfrm>
          <a:prstGeom prst="line">
            <a:avLst/>
          </a:prstGeom>
          <a:ln w="76200">
            <a:solidFill>
              <a:srgbClr val="194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2000" y="6172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7" grpId="0"/>
      <p:bldP spid="67" grpId="1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:\Events\Mission Trips\Paraguay 2006\Fly1.JPG"/>
          <p:cNvPicPr>
            <a:picLocks noChangeAspect="1" noChangeArrowheads="1"/>
          </p:cNvPicPr>
          <p:nvPr/>
        </p:nvPicPr>
        <p:blipFill>
          <a:blip r:embed="rId2" cstate="print"/>
          <a:srcRect t="7959"/>
          <a:stretch>
            <a:fillRect/>
          </a:stretch>
        </p:blipFill>
        <p:spPr bwMode="auto">
          <a:xfrm>
            <a:off x="0" y="0"/>
            <a:ext cx="5105400" cy="3524683"/>
          </a:xfrm>
          <a:prstGeom prst="rect">
            <a:avLst/>
          </a:prstGeom>
          <a:noFill/>
        </p:spPr>
      </p:pic>
      <p:pic>
        <p:nvPicPr>
          <p:cNvPr id="3075" name="Picture 3" descr="L:\Events\Mission Trips\Paraguay 2006\Fly4.JPG"/>
          <p:cNvPicPr>
            <a:picLocks noChangeAspect="1" noChangeArrowheads="1"/>
          </p:cNvPicPr>
          <p:nvPr/>
        </p:nvPicPr>
        <p:blipFill>
          <a:blip r:embed="rId3" cstate="print"/>
          <a:srcRect t="16667"/>
          <a:stretch>
            <a:fillRect/>
          </a:stretch>
        </p:blipFill>
        <p:spPr bwMode="auto">
          <a:xfrm>
            <a:off x="0" y="3429000"/>
            <a:ext cx="5485779" cy="3429000"/>
          </a:xfrm>
          <a:prstGeom prst="rect">
            <a:avLst/>
          </a:prstGeom>
          <a:noFill/>
        </p:spPr>
      </p:pic>
      <p:pic>
        <p:nvPicPr>
          <p:cNvPr id="4" name="Picture 5" descr="L:\Events\Mission Trips\Paraguay 2006\Fly5.JPG"/>
          <p:cNvPicPr>
            <a:picLocks noChangeAspect="1" noChangeArrowheads="1"/>
          </p:cNvPicPr>
          <p:nvPr/>
        </p:nvPicPr>
        <p:blipFill>
          <a:blip r:embed="rId4" cstate="print"/>
          <a:srcRect l="26468" t="13794" r="13353" b="15517"/>
          <a:stretch>
            <a:fillRect/>
          </a:stretch>
        </p:blipFill>
        <p:spPr bwMode="auto">
          <a:xfrm>
            <a:off x="3048000" y="3429000"/>
            <a:ext cx="3891776" cy="3429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5122" r="19861" b="22462"/>
          <a:stretch/>
        </p:blipFill>
        <p:spPr>
          <a:xfrm>
            <a:off x="4128580" y="0"/>
            <a:ext cx="5015420" cy="3429000"/>
          </a:xfrm>
          <a:prstGeom prst="rect">
            <a:avLst/>
          </a:prstGeom>
        </p:spPr>
      </p:pic>
      <p:pic>
        <p:nvPicPr>
          <p:cNvPr id="3074" name="Picture 2" descr="L:\Events\Mission Trips\Paraguay 2006\Fly2.JPG"/>
          <p:cNvPicPr>
            <a:picLocks noChangeAspect="1" noChangeArrowheads="1"/>
          </p:cNvPicPr>
          <p:nvPr/>
        </p:nvPicPr>
        <p:blipFill>
          <a:blip r:embed="rId6" cstate="print"/>
          <a:srcRect l="19991" r="10001"/>
          <a:stretch>
            <a:fillRect/>
          </a:stretch>
        </p:blipFill>
        <p:spPr bwMode="auto">
          <a:xfrm>
            <a:off x="5943600" y="3429000"/>
            <a:ext cx="32004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If we give $81,150</a:t>
            </a:r>
          </a:p>
          <a:p>
            <a:pPr lvl="1"/>
            <a:r>
              <a:rPr lang="en-US" dirty="0" smtClean="0"/>
              <a:t>Adult Mission Trip to Paraguay</a:t>
            </a:r>
          </a:p>
          <a:p>
            <a:pPr lvl="1"/>
            <a:r>
              <a:rPr lang="en-US" dirty="0" smtClean="0"/>
              <a:t>PLUS, Mauricio Yegros with Mission Team to Miami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1219</Words>
  <Application>Microsoft Office PowerPoint</Application>
  <PresentationFormat>On-screen Show (4:3)</PresentationFormat>
  <Paragraphs>266</Paragraphs>
  <Slides>23</Slides>
  <Notes>0</Notes>
  <HiddenSlides>6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8_Office Theme</vt:lpstr>
      <vt:lpstr>PowerPoint Presentation</vt:lpstr>
      <vt:lpstr>PowerPoint Presentation</vt:lpstr>
      <vt:lpstr>This will NOT be projected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PowerPoint Presentation</vt:lpstr>
      <vt:lpstr>Just info - This will NOT be projected</vt:lpstr>
      <vt:lpstr>Just info - This will NOT be projected</vt:lpstr>
      <vt:lpstr>PowerPoint Presentation</vt:lpstr>
      <vt:lpstr>Just info - This will NOT be projected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Cindy Nelson</cp:lastModifiedBy>
  <cp:revision>43</cp:revision>
  <dcterms:created xsi:type="dcterms:W3CDTF">2012-01-19T13:03:15Z</dcterms:created>
  <dcterms:modified xsi:type="dcterms:W3CDTF">2013-01-21T18:45:13Z</dcterms:modified>
</cp:coreProperties>
</file>