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4" r:id="rId8"/>
    <p:sldId id="265" r:id="rId9"/>
    <p:sldId id="266" r:id="rId10"/>
    <p:sldId id="267" r:id="rId11"/>
    <p:sldId id="268" r:id="rId12"/>
    <p:sldId id="270" r:id="rId13"/>
    <p:sldId id="271" r:id="rId14"/>
    <p:sldId id="272" r:id="rId15"/>
    <p:sldId id="262" r:id="rId16"/>
    <p:sldId id="263" r:id="rId17"/>
    <p:sldId id="274" r:id="rId18"/>
    <p:sldId id="275" r:id="rId19"/>
    <p:sldId id="276" r:id="rId20"/>
    <p:sldId id="277" r:id="rId21"/>
    <p:sldId id="278" r:id="rId22"/>
    <p:sldId id="281"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p:cViewPr varScale="1">
        <p:scale>
          <a:sx n="61" d="100"/>
          <a:sy n="61" d="100"/>
        </p:scale>
        <p:origin x="-96" y="-18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9CCEE5-28A9-4E79-9C42-B455B01228C7}"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97484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9CCEE5-28A9-4E79-9C42-B455B01228C7}"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1602530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9CCEE5-28A9-4E79-9C42-B455B01228C7}"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309020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9CCEE5-28A9-4E79-9C42-B455B01228C7}"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439776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9CCEE5-28A9-4E79-9C42-B455B01228C7}" type="datetimeFigureOut">
              <a:rPr lang="en-US" smtClean="0"/>
              <a:pPr/>
              <a:t>1/13/2013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2359707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9CCEE5-28A9-4E79-9C42-B455B01228C7}"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178068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9CCEE5-28A9-4E79-9C42-B455B01228C7}" type="datetimeFigureOut">
              <a:rPr lang="en-US" smtClean="0"/>
              <a:pPr/>
              <a:t>1/13/2013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903499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9CCEE5-28A9-4E79-9C42-B455B01228C7}" type="datetimeFigureOut">
              <a:rPr lang="en-US" smtClean="0"/>
              <a:pPr/>
              <a:t>1/13/2013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3674095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9CCEE5-28A9-4E79-9C42-B455B01228C7}" type="datetimeFigureOut">
              <a:rPr lang="en-US" smtClean="0"/>
              <a:pPr/>
              <a:t>1/13/2013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1502704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9CCEE5-28A9-4E79-9C42-B455B01228C7}"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303668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9CCEE5-28A9-4E79-9C42-B455B01228C7}" type="datetimeFigureOut">
              <a:rPr lang="en-US" smtClean="0"/>
              <a:pPr/>
              <a:t>1/13/2013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63382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9CCEE5-28A9-4E79-9C42-B455B01228C7}" type="datetimeFigureOut">
              <a:rPr lang="en-US" smtClean="0"/>
              <a:pPr/>
              <a:t>1/13/2013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4202A-3599-41DC-B949-10AD3CDCDE38}" type="slidenum">
              <a:rPr lang="en-US" smtClean="0"/>
              <a:pPr/>
              <a:t>‹#›</a:t>
            </a:fld>
            <a:endParaRPr lang="en-US"/>
          </a:p>
        </p:txBody>
      </p:sp>
    </p:spTree>
    <p:extLst>
      <p:ext uri="{BB962C8B-B14F-4D97-AF65-F5344CB8AC3E}">
        <p14:creationId xmlns:p14="http://schemas.microsoft.com/office/powerpoint/2010/main" xmlns="" val="2216311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9796269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t">
            <a:normAutofit/>
          </a:bodyPr>
          <a:lstStyle/>
          <a:p>
            <a:pPr marL="0" indent="0">
              <a:buNone/>
            </a:pPr>
            <a:r>
              <a:rPr lang="en-US" dirty="0" smtClean="0">
                <a:latin typeface="Arial" pitchFamily="34" charset="0"/>
                <a:cs typeface="Arial" pitchFamily="34" charset="0"/>
              </a:rPr>
              <a:t>But when I saw that they were not straight forward about the truth of the gospel, I said to </a:t>
            </a:r>
            <a:r>
              <a:rPr lang="en-US" dirty="0" err="1" smtClean="0">
                <a:latin typeface="Arial" pitchFamily="34" charset="0"/>
                <a:cs typeface="Arial" pitchFamily="34" charset="0"/>
              </a:rPr>
              <a:t>Cephas</a:t>
            </a:r>
            <a:r>
              <a:rPr lang="en-US" dirty="0" smtClean="0">
                <a:latin typeface="Arial" pitchFamily="34" charset="0"/>
                <a:cs typeface="Arial" pitchFamily="34" charset="0"/>
              </a:rPr>
              <a:t> in the presence of all, “If you, being a Jew, live like the Gentiles and not like the Jews, how is it that you compel the Gentiles to live like Jews?”</a:t>
            </a:r>
          </a:p>
          <a:p>
            <a:pPr marL="0" indent="0">
              <a:buNone/>
            </a:pPr>
            <a:r>
              <a:rPr lang="en-US" dirty="0" smtClean="0">
                <a:latin typeface="Arial" pitchFamily="34" charset="0"/>
                <a:cs typeface="Arial" pitchFamily="34" charset="0"/>
              </a:rPr>
              <a:t>			                  Galatians 2:11-14</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1802445243"/>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t">
            <a:normAutofit/>
          </a:bodyPr>
          <a:lstStyle/>
          <a:p>
            <a:pPr marL="0" indent="0">
              <a:buNone/>
            </a:pPr>
            <a:r>
              <a:rPr lang="en-US" dirty="0" smtClean="0">
                <a:latin typeface="Arial" pitchFamily="34" charset="0"/>
                <a:cs typeface="Arial" pitchFamily="34" charset="0"/>
              </a:rPr>
              <a:t>But when I saw that they were not straight forward about the truth of the gospel, I said to </a:t>
            </a:r>
            <a:r>
              <a:rPr lang="en-US" dirty="0" err="1" smtClean="0">
                <a:latin typeface="Arial" pitchFamily="34" charset="0"/>
                <a:cs typeface="Arial" pitchFamily="34" charset="0"/>
              </a:rPr>
              <a:t>Cephas</a:t>
            </a:r>
            <a:r>
              <a:rPr lang="en-US" dirty="0" smtClean="0">
                <a:latin typeface="Arial" pitchFamily="34" charset="0"/>
                <a:cs typeface="Arial" pitchFamily="34" charset="0"/>
              </a:rPr>
              <a:t> in the presence of all, “</a:t>
            </a:r>
            <a:r>
              <a:rPr lang="en-US" u="sng" dirty="0" smtClean="0">
                <a:latin typeface="Arial" pitchFamily="34" charset="0"/>
                <a:cs typeface="Arial" pitchFamily="34" charset="0"/>
              </a:rPr>
              <a:t>If you, being a Jew, live like the Gentiles and not like the Jews, how is it that you compel the Gentiles to live like Jews?</a:t>
            </a:r>
            <a:r>
              <a:rPr lang="en-US" dirty="0" smtClean="0">
                <a:latin typeface="Arial" pitchFamily="34" charset="0"/>
                <a:cs typeface="Arial" pitchFamily="34" charset="0"/>
              </a:rPr>
              <a:t>”</a:t>
            </a:r>
          </a:p>
          <a:p>
            <a:pPr marL="0" indent="0">
              <a:buNone/>
            </a:pPr>
            <a:r>
              <a:rPr lang="en-US" dirty="0" smtClean="0">
                <a:latin typeface="Arial" pitchFamily="34" charset="0"/>
                <a:cs typeface="Arial" pitchFamily="34" charset="0"/>
              </a:rPr>
              <a:t>			                  Galatians 2:11-14</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270594524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t">
            <a:normAutofit fontScale="92500"/>
          </a:bodyPr>
          <a:lstStyle/>
          <a:p>
            <a:pPr marL="0" indent="0">
              <a:buNone/>
            </a:pPr>
            <a:r>
              <a:rPr lang="en-US" dirty="0" smtClean="0">
                <a:latin typeface="Arial" pitchFamily="34" charset="0"/>
                <a:cs typeface="Arial" pitchFamily="34" charset="0"/>
              </a:rPr>
              <a:t>Acts 15:6-11</a:t>
            </a:r>
          </a:p>
          <a:p>
            <a:pPr marL="0" indent="0">
              <a:buNone/>
            </a:pPr>
            <a:r>
              <a:rPr lang="en-US" dirty="0" smtClean="0">
                <a:latin typeface="Arial" pitchFamily="34" charset="0"/>
                <a:cs typeface="Arial" pitchFamily="34" charset="0"/>
              </a:rPr>
              <a:t>The apostles and the elders came together </a:t>
            </a:r>
            <a:r>
              <a:rPr lang="en-US" dirty="0">
                <a:latin typeface="Arial" pitchFamily="34" charset="0"/>
                <a:cs typeface="Arial" pitchFamily="34" charset="0"/>
              </a:rPr>
              <a:t>t</a:t>
            </a:r>
            <a:r>
              <a:rPr lang="en-US" dirty="0" smtClean="0">
                <a:latin typeface="Arial" pitchFamily="34" charset="0"/>
                <a:cs typeface="Arial" pitchFamily="34" charset="0"/>
              </a:rPr>
              <a:t>o look into this matter. After there had been much debate, Peter stood up and said to them, “Brethren, you know that in the early days God made a choice among you, that by my mouth the Gentiles would hear the word of the Gospel and believe. And God, who knows the heart, testified to them giving them the Holy Spirit </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3788716759"/>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t">
            <a:normAutofit/>
          </a:bodyPr>
          <a:lstStyle/>
          <a:p>
            <a:pPr marL="0" indent="0">
              <a:buNone/>
            </a:pPr>
            <a:r>
              <a:rPr lang="en-US" sz="3000" dirty="0" smtClean="0">
                <a:latin typeface="Arial" pitchFamily="34" charset="0"/>
                <a:cs typeface="Arial" pitchFamily="34" charset="0"/>
              </a:rPr>
              <a:t>Just as He also did to us; and He made no distinction between us and them, cleansing their hearts by faith. Now therefore why do you put God to the test by placing upon the neck of the disciples a yoke which neither our fathers nor we have been able to bear? But we believe that we are saved through the grace of the Lord Jesus, in the same way as they also are.”</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xmlns="" val="233814208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t">
            <a:normAutofit/>
          </a:bodyPr>
          <a:lstStyle/>
          <a:p>
            <a:pPr marL="0" indent="0">
              <a:buNone/>
            </a:pPr>
            <a:r>
              <a:rPr lang="en-US" sz="3000" dirty="0" smtClean="0">
                <a:latin typeface="Arial" pitchFamily="34" charset="0"/>
                <a:cs typeface="Arial" pitchFamily="34" charset="0"/>
              </a:rPr>
              <a:t>Just as He also did to us; and </a:t>
            </a:r>
            <a:r>
              <a:rPr lang="en-US" sz="3000" u="sng" dirty="0" smtClean="0">
                <a:latin typeface="Arial" pitchFamily="34" charset="0"/>
                <a:cs typeface="Arial" pitchFamily="34" charset="0"/>
              </a:rPr>
              <a:t>He made no distinction between us and them</a:t>
            </a:r>
            <a:r>
              <a:rPr lang="en-US" sz="3000" dirty="0" smtClean="0">
                <a:latin typeface="Arial" pitchFamily="34" charset="0"/>
                <a:cs typeface="Arial" pitchFamily="34" charset="0"/>
              </a:rPr>
              <a:t>, cleansing their hearts by faith. Now therefore why do you put God to the test by placing upon the neck of the disciples a yoke which neither our fathers nor we have been able to bear? But we believe that we are saved through the grace of the Lord Jesus, </a:t>
            </a:r>
            <a:r>
              <a:rPr lang="en-US" sz="3000" u="sng" dirty="0" smtClean="0">
                <a:latin typeface="Arial" pitchFamily="34" charset="0"/>
                <a:cs typeface="Arial" pitchFamily="34" charset="0"/>
              </a:rPr>
              <a:t>in the same way as they also are.</a:t>
            </a:r>
            <a:r>
              <a:rPr lang="en-US" sz="3000" dirty="0" smtClean="0">
                <a:latin typeface="Arial" pitchFamily="34" charset="0"/>
                <a:cs typeface="Arial" pitchFamily="34" charset="0"/>
              </a:rPr>
              <a:t>”</a:t>
            </a:r>
            <a:endParaRPr lang="en-US" sz="3000" dirty="0">
              <a:latin typeface="Arial" pitchFamily="34" charset="0"/>
              <a:cs typeface="Arial" pitchFamily="34" charset="0"/>
            </a:endParaRPr>
          </a:p>
        </p:txBody>
      </p:sp>
    </p:spTree>
    <p:extLst>
      <p:ext uri="{BB962C8B-B14F-4D97-AF65-F5344CB8AC3E}">
        <p14:creationId xmlns:p14="http://schemas.microsoft.com/office/powerpoint/2010/main" xmlns="" val="809431948"/>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Confirmed</a:t>
            </a:r>
            <a:endParaRPr lang="en-US" sz="5400" dirty="0">
              <a:latin typeface="Arial Rounded MT Bold" pitchFamily="34" charset="0"/>
            </a:endParaRPr>
          </a:p>
        </p:txBody>
      </p:sp>
      <p:sp>
        <p:nvSpPr>
          <p:cNvPr id="8" name="TextBox 7"/>
          <p:cNvSpPr txBox="1"/>
          <p:nvPr/>
        </p:nvSpPr>
        <p:spPr>
          <a:xfrm>
            <a:off x="1143000" y="2209800"/>
            <a:ext cx="5715000" cy="584775"/>
          </a:xfrm>
          <a:prstGeom prst="rect">
            <a:avLst/>
          </a:prstGeom>
          <a:noFill/>
        </p:spPr>
        <p:txBody>
          <a:bodyPr wrap="square" rtlCol="0">
            <a:spAutoFit/>
          </a:bodyPr>
          <a:lstStyle/>
          <a:p>
            <a:r>
              <a:rPr lang="en-US" sz="3200" dirty="0" smtClean="0">
                <a:latin typeface="Arial" pitchFamily="34" charset="0"/>
                <a:cs typeface="Arial" pitchFamily="34" charset="0"/>
              </a:rPr>
              <a:t>Historical context: Daniel 1:1-2</a:t>
            </a:r>
            <a:endParaRPr lang="en-US" sz="3200" dirty="0">
              <a:latin typeface="Arial" pitchFamily="34" charset="0"/>
              <a:cs typeface="Arial" pitchFamily="34" charset="0"/>
            </a:endParaRPr>
          </a:p>
        </p:txBody>
      </p:sp>
      <p:sp>
        <p:nvSpPr>
          <p:cNvPr id="9" name="TextBox 8"/>
          <p:cNvSpPr txBox="1"/>
          <p:nvPr/>
        </p:nvSpPr>
        <p:spPr>
          <a:xfrm>
            <a:off x="1143000" y="3505200"/>
            <a:ext cx="5943600" cy="584775"/>
          </a:xfrm>
          <a:prstGeom prst="rect">
            <a:avLst/>
          </a:prstGeom>
          <a:noFill/>
        </p:spPr>
        <p:txBody>
          <a:bodyPr wrap="square" rtlCol="0">
            <a:spAutoFit/>
          </a:bodyPr>
          <a:lstStyle/>
          <a:p>
            <a:r>
              <a:rPr lang="en-US" sz="3200" dirty="0" smtClean="0">
                <a:latin typeface="Arial" pitchFamily="34" charset="0"/>
                <a:cs typeface="Arial" pitchFamily="34" charset="0"/>
              </a:rPr>
              <a:t>Cultural context: Daniel 1:3-7</a:t>
            </a:r>
            <a:endParaRPr lang="en-US" sz="3200" dirty="0">
              <a:latin typeface="Arial" pitchFamily="34" charset="0"/>
              <a:cs typeface="Arial" pitchFamily="34" charset="0"/>
            </a:endParaRPr>
          </a:p>
        </p:txBody>
      </p:sp>
      <p:sp>
        <p:nvSpPr>
          <p:cNvPr id="10" name="TextBox 9"/>
          <p:cNvSpPr txBox="1"/>
          <p:nvPr/>
        </p:nvSpPr>
        <p:spPr>
          <a:xfrm>
            <a:off x="1143000" y="4977825"/>
            <a:ext cx="6096000" cy="584775"/>
          </a:xfrm>
          <a:prstGeom prst="rect">
            <a:avLst/>
          </a:prstGeom>
          <a:noFill/>
        </p:spPr>
        <p:txBody>
          <a:bodyPr wrap="square" rtlCol="0">
            <a:spAutoFit/>
          </a:bodyPr>
          <a:lstStyle/>
          <a:p>
            <a:r>
              <a:rPr lang="en-US" sz="3200" dirty="0" smtClean="0">
                <a:latin typeface="Arial" pitchFamily="34" charset="0"/>
                <a:cs typeface="Arial" pitchFamily="34" charset="0"/>
              </a:rPr>
              <a:t>Identity statement: Daniel 1:8</a:t>
            </a:r>
            <a:endParaRPr lang="en-US" sz="3200" dirty="0">
              <a:latin typeface="Arial" pitchFamily="34" charset="0"/>
              <a:cs typeface="Arial" pitchFamily="34" charset="0"/>
            </a:endParaRPr>
          </a:p>
        </p:txBody>
      </p:sp>
    </p:spTree>
    <p:extLst>
      <p:ext uri="{BB962C8B-B14F-4D97-AF65-F5344CB8AC3E}">
        <p14:creationId xmlns:p14="http://schemas.microsoft.com/office/powerpoint/2010/main" xmlns="" val="8282079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Complete</a:t>
            </a:r>
            <a:endParaRPr lang="en-US" sz="5400" dirty="0">
              <a:latin typeface="Arial Rounded MT Bold" pitchFamily="34" charset="0"/>
            </a:endParaRPr>
          </a:p>
        </p:txBody>
      </p:sp>
      <p:sp>
        <p:nvSpPr>
          <p:cNvPr id="3" name="Content Placeholder 2"/>
          <p:cNvSpPr>
            <a:spLocks noGrp="1"/>
          </p:cNvSpPr>
          <p:nvPr>
            <p:ph idx="1"/>
          </p:nvPr>
        </p:nvSpPr>
        <p:spPr/>
        <p:txBody>
          <a:bodyPr/>
          <a:lstStyle/>
          <a:p>
            <a:pPr marL="0" indent="0">
              <a:buNone/>
            </a:pPr>
            <a:r>
              <a:rPr lang="en-US" dirty="0" smtClean="0"/>
              <a:t>And He said to them, “Why is it that you were looking for me? Did you not know that I had to be in my Father’s house?”</a:t>
            </a:r>
          </a:p>
          <a:p>
            <a:pPr marL="0" indent="0">
              <a:buNone/>
            </a:pPr>
            <a:endParaRPr lang="en-US" dirty="0"/>
          </a:p>
          <a:p>
            <a:pPr marL="0" indent="0">
              <a:buNone/>
            </a:pPr>
            <a:r>
              <a:rPr lang="en-US" dirty="0" smtClean="0"/>
              <a:t>Luke 2:49</a:t>
            </a:r>
            <a:endParaRPr lang="en-US" dirty="0"/>
          </a:p>
        </p:txBody>
      </p:sp>
    </p:spTree>
    <p:extLst>
      <p:ext uri="{BB962C8B-B14F-4D97-AF65-F5344CB8AC3E}">
        <p14:creationId xmlns:p14="http://schemas.microsoft.com/office/powerpoint/2010/main" xmlns="" val="4833107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Complete</a:t>
            </a:r>
            <a:endParaRPr lang="en-US" sz="5400" dirty="0">
              <a:latin typeface="Arial Rounded MT Bold" pitchFamily="34" charset="0"/>
            </a:endParaRPr>
          </a:p>
        </p:txBody>
      </p:sp>
      <p:sp>
        <p:nvSpPr>
          <p:cNvPr id="3" name="Content Placeholder 2"/>
          <p:cNvSpPr>
            <a:spLocks noGrp="1"/>
          </p:cNvSpPr>
          <p:nvPr>
            <p:ph idx="1"/>
          </p:nvPr>
        </p:nvSpPr>
        <p:spPr/>
        <p:txBody>
          <a:bodyPr/>
          <a:lstStyle/>
          <a:p>
            <a:pPr marL="0" indent="0">
              <a:buNone/>
            </a:pPr>
            <a:r>
              <a:rPr lang="en-US" dirty="0" smtClean="0"/>
              <a:t>I am the bread of life. John 6:48</a:t>
            </a:r>
          </a:p>
          <a:p>
            <a:pPr marL="0" indent="0">
              <a:buNone/>
            </a:pPr>
            <a:r>
              <a:rPr lang="en-US" dirty="0" smtClean="0"/>
              <a:t>I am the light of the world… John 8:12</a:t>
            </a:r>
          </a:p>
          <a:p>
            <a:pPr marL="0" indent="0">
              <a:buNone/>
            </a:pPr>
            <a:r>
              <a:rPr lang="en-US" dirty="0" smtClean="0"/>
              <a:t>I am the door… John 10:9</a:t>
            </a:r>
          </a:p>
          <a:p>
            <a:pPr marL="0" indent="0">
              <a:buNone/>
            </a:pPr>
            <a:r>
              <a:rPr lang="en-US" dirty="0" smtClean="0"/>
              <a:t>I am the good shepherd… John 10:11</a:t>
            </a:r>
          </a:p>
          <a:p>
            <a:pPr marL="0" indent="0">
              <a:buNone/>
            </a:pPr>
            <a:r>
              <a:rPr lang="en-US" dirty="0" smtClean="0"/>
              <a:t>I am the resurrection and the life… John 11:25</a:t>
            </a:r>
          </a:p>
          <a:p>
            <a:pPr marL="0" indent="0">
              <a:buNone/>
            </a:pPr>
            <a:r>
              <a:rPr lang="en-US" dirty="0" smtClean="0"/>
              <a:t>I am the way, the truth, and the life…John 14:6</a:t>
            </a:r>
          </a:p>
          <a:p>
            <a:pPr marL="0" indent="0">
              <a:buNone/>
            </a:pPr>
            <a:r>
              <a:rPr lang="en-US" dirty="0" smtClean="0"/>
              <a:t>I am the true vine… John 15:1</a:t>
            </a:r>
          </a:p>
        </p:txBody>
      </p:sp>
    </p:spTree>
    <p:extLst>
      <p:ext uri="{BB962C8B-B14F-4D97-AF65-F5344CB8AC3E}">
        <p14:creationId xmlns:p14="http://schemas.microsoft.com/office/powerpoint/2010/main" xmlns="" val="6309800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Complete</a:t>
            </a:r>
            <a:endParaRPr lang="en-US" sz="5400" dirty="0">
              <a:latin typeface="Arial Rounded MT Bold" pitchFamily="34" charset="0"/>
            </a:endParaRPr>
          </a:p>
        </p:txBody>
      </p:sp>
      <p:sp>
        <p:nvSpPr>
          <p:cNvPr id="3" name="Content Placeholder 2"/>
          <p:cNvSpPr>
            <a:spLocks noGrp="1"/>
          </p:cNvSpPr>
          <p:nvPr>
            <p:ph idx="1"/>
          </p:nvPr>
        </p:nvSpPr>
        <p:spPr/>
        <p:txBody>
          <a:bodyPr/>
          <a:lstStyle/>
          <a:p>
            <a:pPr marL="0" indent="0">
              <a:buNone/>
            </a:pPr>
            <a:r>
              <a:rPr lang="en-US" dirty="0" smtClean="0"/>
              <a:t>Philip said to Him, “Lord, show us the Father, and it is enough for us.” Jesus said to him, “Have I been so long with you, and yet you have not come to know me Philip? He who has seen me has seen the father; how can you say, ‘Show us the Father’? Do you not believe that I am in the Father, and the Father is in Me?.... </a:t>
            </a:r>
          </a:p>
          <a:p>
            <a:pPr marL="0" indent="0">
              <a:buNone/>
            </a:pPr>
            <a:r>
              <a:rPr lang="en-US" dirty="0" smtClean="0"/>
              <a:t>John 14:8-10</a:t>
            </a:r>
          </a:p>
        </p:txBody>
      </p:sp>
    </p:spTree>
    <p:extLst>
      <p:ext uri="{BB962C8B-B14F-4D97-AF65-F5344CB8AC3E}">
        <p14:creationId xmlns:p14="http://schemas.microsoft.com/office/powerpoint/2010/main" xmlns="" val="307125650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Complete</a:t>
            </a:r>
            <a:endParaRPr lang="en-US" sz="5400" dirty="0">
              <a:latin typeface="Arial Rounded MT Bold" pitchFamily="34" charset="0"/>
            </a:endParaRPr>
          </a:p>
        </p:txBody>
      </p:sp>
      <p:sp>
        <p:nvSpPr>
          <p:cNvPr id="3" name="Content Placeholder 2"/>
          <p:cNvSpPr>
            <a:spLocks noGrp="1"/>
          </p:cNvSpPr>
          <p:nvPr>
            <p:ph idx="1"/>
          </p:nvPr>
        </p:nvSpPr>
        <p:spPr/>
        <p:txBody>
          <a:bodyPr/>
          <a:lstStyle/>
          <a:p>
            <a:pPr marL="0" indent="0">
              <a:buNone/>
            </a:pPr>
            <a:r>
              <a:rPr lang="en-US" dirty="0" smtClean="0"/>
              <a:t>Philip said to Him, “Lord, show us the Father, and it is enough for us.” Jesus said to him, “Have I been so long with you, and </a:t>
            </a:r>
            <a:r>
              <a:rPr lang="en-US" u="sng" dirty="0" smtClean="0"/>
              <a:t>yet you have not come to know me Philip</a:t>
            </a:r>
            <a:r>
              <a:rPr lang="en-US" dirty="0" smtClean="0"/>
              <a:t>? He who has seen me has seen the father; how can you say, ‘Show us the Father’? Do you not believe </a:t>
            </a:r>
            <a:r>
              <a:rPr lang="en-US" u="sng" dirty="0" smtClean="0"/>
              <a:t>that I am in the Father, and the Father is in Me</a:t>
            </a:r>
            <a:r>
              <a:rPr lang="en-US" dirty="0" smtClean="0"/>
              <a:t>?.... </a:t>
            </a:r>
          </a:p>
          <a:p>
            <a:pPr marL="0" indent="0">
              <a:buNone/>
            </a:pPr>
            <a:r>
              <a:rPr lang="en-US" dirty="0" smtClean="0"/>
              <a:t>John 14:8-10</a:t>
            </a:r>
          </a:p>
        </p:txBody>
      </p:sp>
    </p:spTree>
    <p:extLst>
      <p:ext uri="{BB962C8B-B14F-4D97-AF65-F5344CB8AC3E}">
        <p14:creationId xmlns:p14="http://schemas.microsoft.com/office/powerpoint/2010/main" xmlns="" val="269973585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chor="ctr"/>
          <a:lstStyle/>
          <a:p>
            <a:pPr marL="0" indent="0">
              <a:buNone/>
            </a:pPr>
            <a:r>
              <a:rPr lang="en-US" dirty="0" smtClean="0">
                <a:latin typeface="Arial Rounded MT Bold" pitchFamily="34" charset="0"/>
              </a:rPr>
              <a:t>I have been crucified with Christ; and it is no longer I who live, but Christ lives in me; and the life which I now live in the flesh I live by faith in the Son of God, who loved me and gave Himself up for me. </a:t>
            </a:r>
          </a:p>
          <a:p>
            <a:pPr marL="0" indent="0">
              <a:buNone/>
            </a:pPr>
            <a:r>
              <a:rPr lang="en-US" dirty="0">
                <a:latin typeface="Arial Rounded MT Bold" pitchFamily="34" charset="0"/>
              </a:rPr>
              <a:t>	</a:t>
            </a:r>
            <a:r>
              <a:rPr lang="en-US" dirty="0" smtClean="0">
                <a:latin typeface="Arial Rounded MT Bold" pitchFamily="34" charset="0"/>
              </a:rPr>
              <a:t>				      Galatians 2:20</a:t>
            </a:r>
            <a:endParaRPr lang="en-US" dirty="0">
              <a:latin typeface="Arial Rounded MT Bold" pitchFamily="34" charset="0"/>
            </a:endParaRPr>
          </a:p>
        </p:txBody>
      </p:sp>
    </p:spTree>
    <p:extLst>
      <p:ext uri="{BB962C8B-B14F-4D97-AF65-F5344CB8AC3E}">
        <p14:creationId xmlns:p14="http://schemas.microsoft.com/office/powerpoint/2010/main" xmlns="" val="12983388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Complete</a:t>
            </a:r>
            <a:endParaRPr lang="en-US" sz="5400" dirty="0">
              <a:latin typeface="Arial Rounded MT Bold" pitchFamily="34" charset="0"/>
            </a:endParaRPr>
          </a:p>
        </p:txBody>
      </p:sp>
      <p:sp>
        <p:nvSpPr>
          <p:cNvPr id="3" name="Content Placeholder 2"/>
          <p:cNvSpPr>
            <a:spLocks noGrp="1"/>
          </p:cNvSpPr>
          <p:nvPr>
            <p:ph idx="1"/>
          </p:nvPr>
        </p:nvSpPr>
        <p:spPr/>
        <p:txBody>
          <a:bodyPr anchor="ctr"/>
          <a:lstStyle/>
          <a:p>
            <a:pPr marL="0" indent="0">
              <a:buNone/>
            </a:pPr>
            <a:r>
              <a:rPr lang="en-US" dirty="0" smtClean="0"/>
              <a:t>“Father if You are willing, remove this cup from Me; yet not My will, but Yours be done.”</a:t>
            </a:r>
          </a:p>
          <a:p>
            <a:pPr marL="0" indent="0">
              <a:buNone/>
            </a:pPr>
            <a:r>
              <a:rPr lang="en-US" smtClean="0"/>
              <a:t>Luke 22:42</a:t>
            </a:r>
            <a:endParaRPr lang="en-US" dirty="0" smtClean="0"/>
          </a:p>
          <a:p>
            <a:pPr marL="0" indent="0">
              <a:buNone/>
            </a:pPr>
            <a:endParaRPr lang="en-US" dirty="0" smtClean="0"/>
          </a:p>
        </p:txBody>
      </p:sp>
    </p:spTree>
    <p:extLst>
      <p:ext uri="{BB962C8B-B14F-4D97-AF65-F5344CB8AC3E}">
        <p14:creationId xmlns:p14="http://schemas.microsoft.com/office/powerpoint/2010/main" xmlns="" val="11093190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79156746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2514600"/>
          </a:xfrm>
        </p:spPr>
        <p:txBody>
          <a:bodyPr anchor="ctr">
            <a:normAutofit/>
          </a:bodyPr>
          <a:lstStyle/>
          <a:p>
            <a:pPr marL="0" indent="0" algn="ctr">
              <a:buNone/>
            </a:pPr>
            <a:r>
              <a:rPr lang="en-US" sz="4400" dirty="0">
                <a:latin typeface="Arial Rounded MT Bold" pitchFamily="34" charset="0"/>
                <a:cs typeface="Arial" pitchFamily="34" charset="0"/>
              </a:rPr>
              <a:t>Will you crucify self</a:t>
            </a:r>
            <a:r>
              <a:rPr lang="en-US" sz="4400" dirty="0" smtClean="0">
                <a:latin typeface="Arial Rounded MT Bold" pitchFamily="34" charset="0"/>
                <a:cs typeface="Arial" pitchFamily="34" charset="0"/>
              </a:rPr>
              <a:t>?</a:t>
            </a:r>
          </a:p>
          <a:p>
            <a:pPr marL="0" indent="0">
              <a:buNone/>
            </a:pPr>
            <a:endParaRPr lang="en-US" sz="3600" dirty="0">
              <a:latin typeface="Arial Rounded MT Bold" pitchFamily="34" charset="0"/>
              <a:cs typeface="Arial" pitchFamily="34" charset="0"/>
            </a:endParaRPr>
          </a:p>
        </p:txBody>
      </p:sp>
    </p:spTree>
    <p:extLst>
      <p:ext uri="{BB962C8B-B14F-4D97-AF65-F5344CB8AC3E}">
        <p14:creationId xmlns:p14="http://schemas.microsoft.com/office/powerpoint/2010/main" xmlns="" val="1628007742"/>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2133600"/>
          </a:xfrm>
        </p:spPr>
        <p:txBody>
          <a:bodyPr anchor="ctr">
            <a:normAutofit/>
          </a:bodyPr>
          <a:lstStyle/>
          <a:p>
            <a:pPr marL="0" indent="0" algn="ctr">
              <a:buNone/>
            </a:pPr>
            <a:r>
              <a:rPr lang="en-US" sz="4000" dirty="0" smtClean="0">
                <a:latin typeface="Arial Rounded MT Bold" pitchFamily="34" charset="0"/>
                <a:cs typeface="Arial" pitchFamily="34" charset="0"/>
              </a:rPr>
              <a:t>Will </a:t>
            </a:r>
            <a:r>
              <a:rPr lang="en-US" sz="4000" dirty="0">
                <a:latin typeface="Arial Rounded MT Bold" pitchFamily="34" charset="0"/>
                <a:cs typeface="Arial" pitchFamily="34" charset="0"/>
              </a:rPr>
              <a:t>you purpose in your heart</a:t>
            </a:r>
            <a:r>
              <a:rPr lang="en-US" sz="4000" dirty="0" smtClean="0">
                <a:latin typeface="Arial Rounded MT Bold" pitchFamily="34" charset="0"/>
                <a:cs typeface="Arial" pitchFamily="34" charset="0"/>
              </a:rPr>
              <a:t>?</a:t>
            </a:r>
            <a:endParaRPr lang="en-US" sz="4000" dirty="0">
              <a:latin typeface="Arial Rounded MT Bold" pitchFamily="34" charset="0"/>
              <a:cs typeface="Arial" pitchFamily="34" charset="0"/>
            </a:endParaRPr>
          </a:p>
        </p:txBody>
      </p:sp>
    </p:spTree>
    <p:extLst>
      <p:ext uri="{BB962C8B-B14F-4D97-AF65-F5344CB8AC3E}">
        <p14:creationId xmlns:p14="http://schemas.microsoft.com/office/powerpoint/2010/main" xmlns="" val="26005201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2057400"/>
          </a:xfrm>
        </p:spPr>
        <p:txBody>
          <a:bodyPr anchor="ctr">
            <a:normAutofit/>
          </a:bodyPr>
          <a:lstStyle/>
          <a:p>
            <a:pPr marL="0" indent="0">
              <a:buNone/>
            </a:pPr>
            <a:r>
              <a:rPr lang="en-US" sz="3600" dirty="0" smtClean="0">
                <a:latin typeface="Arial Rounded MT Bold" pitchFamily="34" charset="0"/>
                <a:cs typeface="Arial" pitchFamily="34" charset="0"/>
              </a:rPr>
              <a:t>Will </a:t>
            </a:r>
            <a:r>
              <a:rPr lang="en-US" sz="3600" dirty="0">
                <a:latin typeface="Arial Rounded MT Bold" pitchFamily="34" charset="0"/>
                <a:cs typeface="Arial" pitchFamily="34" charset="0"/>
              </a:rPr>
              <a:t>you say, </a:t>
            </a:r>
            <a:endParaRPr lang="en-US" sz="3600" dirty="0" smtClean="0">
              <a:latin typeface="Arial Rounded MT Bold" pitchFamily="34" charset="0"/>
              <a:cs typeface="Arial" pitchFamily="34" charset="0"/>
            </a:endParaRPr>
          </a:p>
          <a:p>
            <a:pPr marL="0" indent="0" algn="ctr">
              <a:buNone/>
            </a:pPr>
            <a:r>
              <a:rPr lang="en-US" sz="3600" dirty="0" smtClean="0">
                <a:latin typeface="Arial Rounded MT Bold" pitchFamily="34" charset="0"/>
                <a:cs typeface="Arial" pitchFamily="34" charset="0"/>
              </a:rPr>
              <a:t>“</a:t>
            </a:r>
            <a:r>
              <a:rPr lang="en-US" sz="3600" dirty="0">
                <a:latin typeface="Arial Rounded MT Bold" pitchFamily="34" charset="0"/>
                <a:cs typeface="Arial" pitchFamily="34" charset="0"/>
              </a:rPr>
              <a:t>Not my will </a:t>
            </a:r>
            <a:r>
              <a:rPr lang="en-US" sz="3600" dirty="0" smtClean="0">
                <a:latin typeface="Arial Rounded MT Bold" pitchFamily="34" charset="0"/>
                <a:cs typeface="Arial" pitchFamily="34" charset="0"/>
              </a:rPr>
              <a:t>but Yours </a:t>
            </a:r>
            <a:r>
              <a:rPr lang="en-US" sz="3600" dirty="0">
                <a:latin typeface="Arial Rounded MT Bold" pitchFamily="34" charset="0"/>
                <a:cs typeface="Arial" pitchFamily="34" charset="0"/>
              </a:rPr>
              <a:t>be done”? </a:t>
            </a:r>
          </a:p>
        </p:txBody>
      </p:sp>
    </p:spTree>
    <p:extLst>
      <p:ext uri="{BB962C8B-B14F-4D97-AF65-F5344CB8AC3E}">
        <p14:creationId xmlns:p14="http://schemas.microsoft.com/office/powerpoint/2010/main" xmlns="" val="37958965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53483556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chor="ctr"/>
          <a:lstStyle/>
          <a:p>
            <a:pPr marL="0" indent="0">
              <a:buNone/>
            </a:pPr>
            <a:r>
              <a:rPr lang="en-US" dirty="0" smtClean="0">
                <a:latin typeface="Arial Rounded MT Bold" pitchFamily="34" charset="0"/>
              </a:rPr>
              <a:t>For all of you who were baptized into Christ have clothed yourselves with Christ. There is neither Jew nor Greek, there is neither slave or free man, there is neither male or female; for you are all one in Christ Jesus. </a:t>
            </a:r>
          </a:p>
          <a:p>
            <a:pPr marL="0" indent="0">
              <a:buNone/>
            </a:pPr>
            <a:endParaRPr lang="en-US" sz="1800" dirty="0" smtClean="0">
              <a:latin typeface="Arial Rounded MT Bold" pitchFamily="34" charset="0"/>
            </a:endParaRPr>
          </a:p>
          <a:p>
            <a:pPr marL="0" indent="0">
              <a:buNone/>
            </a:pPr>
            <a:r>
              <a:rPr lang="en-US" dirty="0" smtClean="0">
                <a:latin typeface="Arial Rounded MT Bold" pitchFamily="34" charset="0"/>
              </a:rPr>
              <a:t>Galatians 3:27,28</a:t>
            </a:r>
            <a:endParaRPr lang="en-US" dirty="0">
              <a:latin typeface="Arial Rounded MT Bold" pitchFamily="34" charset="0"/>
            </a:endParaRPr>
          </a:p>
        </p:txBody>
      </p:sp>
    </p:spTree>
    <p:extLst>
      <p:ext uri="{BB962C8B-B14F-4D97-AF65-F5344CB8AC3E}">
        <p14:creationId xmlns:p14="http://schemas.microsoft.com/office/powerpoint/2010/main" xmlns="" val="1154114317"/>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chor="ctr">
            <a:normAutofit/>
          </a:bodyPr>
          <a:lstStyle/>
          <a:p>
            <a:pPr marL="0" indent="0" algn="ctr">
              <a:buNone/>
            </a:pPr>
            <a:r>
              <a:rPr lang="en-US" sz="4000" dirty="0" smtClean="0">
                <a:latin typeface="Arial Rounded MT Bold" pitchFamily="34" charset="0"/>
              </a:rPr>
              <a:t>Peter: Identity crisis</a:t>
            </a:r>
          </a:p>
          <a:p>
            <a:pPr marL="0" indent="0" algn="ctr">
              <a:buNone/>
            </a:pPr>
            <a:endParaRPr lang="en-US" sz="4000" dirty="0">
              <a:latin typeface="Arial Rounded MT Bold" pitchFamily="34" charset="0"/>
            </a:endParaRPr>
          </a:p>
          <a:p>
            <a:pPr marL="0" indent="0" algn="ctr">
              <a:buNone/>
            </a:pPr>
            <a:r>
              <a:rPr lang="en-US" sz="4000" dirty="0" smtClean="0">
                <a:latin typeface="Arial Rounded MT Bold" pitchFamily="34" charset="0"/>
              </a:rPr>
              <a:t>Daniel: Identity confirmed</a:t>
            </a:r>
          </a:p>
          <a:p>
            <a:pPr marL="0" indent="0" algn="ctr">
              <a:buNone/>
            </a:pPr>
            <a:endParaRPr lang="en-US" sz="4000" dirty="0">
              <a:latin typeface="Arial Rounded MT Bold" pitchFamily="34" charset="0"/>
            </a:endParaRPr>
          </a:p>
          <a:p>
            <a:pPr marL="0" indent="0" algn="ctr">
              <a:buNone/>
            </a:pPr>
            <a:r>
              <a:rPr lang="en-US" sz="4000" dirty="0" smtClean="0">
                <a:latin typeface="Arial Rounded MT Bold" pitchFamily="34" charset="0"/>
              </a:rPr>
              <a:t>Jesus: Identity complete</a:t>
            </a:r>
            <a:endParaRPr lang="en-US" sz="4000" dirty="0">
              <a:latin typeface="Arial Rounded MT Bold" pitchFamily="34" charset="0"/>
            </a:endParaRPr>
          </a:p>
        </p:txBody>
      </p:sp>
    </p:spTree>
    <p:extLst>
      <p:ext uri="{BB962C8B-B14F-4D97-AF65-F5344CB8AC3E}">
        <p14:creationId xmlns:p14="http://schemas.microsoft.com/office/powerpoint/2010/main" xmlns="" val="101433929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ctr"/>
          <a:lstStyle/>
          <a:p>
            <a:pPr marL="0" indent="0">
              <a:buNone/>
            </a:pPr>
            <a:r>
              <a:rPr lang="en-US" dirty="0" smtClean="0">
                <a:latin typeface="Arial" pitchFamily="34" charset="0"/>
                <a:cs typeface="Arial" pitchFamily="34" charset="0"/>
              </a:rPr>
              <a:t>Galatians chapter 2 highlights an identity crisis that the church was facing. </a:t>
            </a:r>
          </a:p>
          <a:p>
            <a:pPr marL="0" indent="0">
              <a:buNone/>
            </a:pPr>
            <a:endParaRPr lang="en-US" dirty="0">
              <a:latin typeface="Arial" pitchFamily="34" charset="0"/>
              <a:cs typeface="Arial" pitchFamily="34" charset="0"/>
            </a:endParaRPr>
          </a:p>
          <a:p>
            <a:pPr marL="0" indent="0">
              <a:buNone/>
            </a:pPr>
            <a:r>
              <a:rPr lang="en-US" dirty="0" smtClean="0">
                <a:latin typeface="Arial" pitchFamily="34" charset="0"/>
                <a:cs typeface="Arial" pitchFamily="34" charset="0"/>
              </a:rPr>
              <a:t>“What do we do with the Law and all these Gentiles?”</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9604287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ctr"/>
          <a:lstStyle/>
          <a:p>
            <a:pPr marL="0" indent="0">
              <a:buNone/>
            </a:pPr>
            <a:r>
              <a:rPr lang="en-US" dirty="0" smtClean="0">
                <a:latin typeface="Arial" pitchFamily="34" charset="0"/>
                <a:cs typeface="Arial" pitchFamily="34" charset="0"/>
              </a:rPr>
              <a:t>In Galatians 2:1-10 Paul goes to Jerusalem to explain his work. As Peter was given to minister to the Jews Paul was called to work with the Gentiles.  </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423578042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ctr"/>
          <a:lstStyle/>
          <a:p>
            <a:pPr marL="0" indent="0">
              <a:buNone/>
            </a:pPr>
            <a:r>
              <a:rPr lang="en-US" dirty="0" smtClean="0">
                <a:latin typeface="Arial" pitchFamily="34" charset="0"/>
                <a:cs typeface="Arial" pitchFamily="34" charset="0"/>
              </a:rPr>
              <a:t>In Galatians 2:11-14 Peter comes to Antioch and the crisis is exposed.   </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10242869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rial Rounded MT Bold" pitchFamily="34" charset="0"/>
              </a:rPr>
              <a:t>Identity Crisis</a:t>
            </a:r>
            <a:endParaRPr lang="en-US" sz="5400" dirty="0">
              <a:latin typeface="Arial Rounded MT Bold" pitchFamily="34" charset="0"/>
            </a:endParaRPr>
          </a:p>
        </p:txBody>
      </p:sp>
      <p:sp>
        <p:nvSpPr>
          <p:cNvPr id="3" name="Content Placeholder 2"/>
          <p:cNvSpPr>
            <a:spLocks noGrp="1"/>
          </p:cNvSpPr>
          <p:nvPr>
            <p:ph idx="1"/>
          </p:nvPr>
        </p:nvSpPr>
        <p:spPr/>
        <p:txBody>
          <a:bodyPr anchor="t">
            <a:normAutofit lnSpcReduction="10000"/>
          </a:bodyPr>
          <a:lstStyle/>
          <a:p>
            <a:pPr marL="0" indent="0">
              <a:buNone/>
            </a:pPr>
            <a:r>
              <a:rPr lang="en-US" dirty="0" smtClean="0">
                <a:latin typeface="Arial" pitchFamily="34" charset="0"/>
                <a:cs typeface="Arial" pitchFamily="34" charset="0"/>
              </a:rPr>
              <a:t>But when </a:t>
            </a:r>
            <a:r>
              <a:rPr lang="en-US" dirty="0" err="1" smtClean="0">
                <a:latin typeface="Arial" pitchFamily="34" charset="0"/>
                <a:cs typeface="Arial" pitchFamily="34" charset="0"/>
              </a:rPr>
              <a:t>Cephas</a:t>
            </a:r>
            <a:r>
              <a:rPr lang="en-US" dirty="0" smtClean="0">
                <a:latin typeface="Arial" pitchFamily="34" charset="0"/>
                <a:cs typeface="Arial" pitchFamily="34" charset="0"/>
              </a:rPr>
              <a:t> came to Antioch, I opposed him to his face, because he stood condemned. For prior to the coming of certain men from James, he used to eat with the Gentiles; but when they came, he began to withdraw and hold himself aloof, fearing the party of the circumcision. The rest of the Jews joined him in hypocrisy, with the result that even Barnabas was carried away by their hypocrisy.</a:t>
            </a:r>
            <a:endParaRPr lang="en-US" dirty="0">
              <a:latin typeface="Arial" pitchFamily="34" charset="0"/>
              <a:cs typeface="Arial" pitchFamily="34" charset="0"/>
            </a:endParaRPr>
          </a:p>
        </p:txBody>
      </p:sp>
    </p:spTree>
    <p:extLst>
      <p:ext uri="{BB962C8B-B14F-4D97-AF65-F5344CB8AC3E}">
        <p14:creationId xmlns:p14="http://schemas.microsoft.com/office/powerpoint/2010/main" xmlns="" val="1809543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TotalTime>
  <Words>982</Words>
  <Application>Microsoft Office PowerPoint</Application>
  <PresentationFormat>On-screen Show (4:3)</PresentationFormat>
  <Paragraphs>62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Identity Crisis</vt:lpstr>
      <vt:lpstr>Identity Crisis</vt:lpstr>
      <vt:lpstr>Identity Crisis</vt:lpstr>
      <vt:lpstr>Identity Crisis</vt:lpstr>
      <vt:lpstr>Identity Crisis</vt:lpstr>
      <vt:lpstr>Identity Crisis</vt:lpstr>
      <vt:lpstr>Identity Crisis</vt:lpstr>
      <vt:lpstr>Identity Crisis</vt:lpstr>
      <vt:lpstr>Identity Crisis</vt:lpstr>
      <vt:lpstr>Identity Confirmed</vt:lpstr>
      <vt:lpstr>Identity Complete</vt:lpstr>
      <vt:lpstr>Identity Complete</vt:lpstr>
      <vt:lpstr>Identity Complete</vt:lpstr>
      <vt:lpstr>Identity Complete</vt:lpstr>
      <vt:lpstr>Identity Complete</vt:lpstr>
      <vt:lpstr>Slide 21</vt:lpstr>
      <vt:lpstr>Slide 22</vt:lpstr>
      <vt:lpstr>Slide 23</vt:lpstr>
      <vt:lpstr>Slide 24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dc:creator>
  <cp:lastModifiedBy>soundshack</cp:lastModifiedBy>
  <cp:revision>41</cp:revision>
  <dcterms:created xsi:type="dcterms:W3CDTF">2012-11-06T13:25:45Z</dcterms:created>
  <dcterms:modified xsi:type="dcterms:W3CDTF">2013-01-13T22:51:29Z</dcterms:modified>
</cp:coreProperties>
</file>